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63" r:id="rId2"/>
    <p:sldId id="344" r:id="rId3"/>
    <p:sldId id="320" r:id="rId4"/>
    <p:sldId id="321" r:id="rId5"/>
    <p:sldId id="322" r:id="rId6"/>
    <p:sldId id="323" r:id="rId7"/>
    <p:sldId id="324" r:id="rId8"/>
    <p:sldId id="325" r:id="rId9"/>
    <p:sldId id="326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  <a:srgbClr val="481C78"/>
    <a:srgbClr val="9D0B77"/>
    <a:srgbClr val="CC00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0" autoAdjust="0"/>
    <p:restoredTop sz="94660"/>
  </p:normalViewPr>
  <p:slideViewPr>
    <p:cSldViewPr showGuides="1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72" cy="49641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02" y="1"/>
            <a:ext cx="2945072" cy="49641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84F6259-2F84-444E-9764-DBAA45BD964E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072" cy="49641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02" y="9428630"/>
            <a:ext cx="2945072" cy="49641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6F3C19C3-8271-4D94-9FFC-2E8841D9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610F3-BE1F-4512-BFD3-691D183F7714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6D0B1-E286-4E7C-897D-18009D2FB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ld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" t="6627" r="906" b="3673"/>
          <a:stretch/>
        </p:blipFill>
        <p:spPr>
          <a:xfrm>
            <a:off x="-204000" y="0"/>
            <a:ext cx="12396000" cy="75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000" y="457200"/>
            <a:ext cx="697499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1000" y="2201048"/>
            <a:ext cx="6975000" cy="3297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9000"/>
            <a:ext cx="3645000" cy="25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00"/>
          <p:cNvSpPr/>
          <p:nvPr/>
        </p:nvSpPr>
        <p:spPr>
          <a:xfrm>
            <a:off x="11631000" y="15086"/>
            <a:ext cx="208117" cy="6858000"/>
          </a:xfrm>
          <a:prstGeom prst="rect">
            <a:avLst/>
          </a:prstGeom>
          <a:solidFill>
            <a:srgbClr val="481C78"/>
          </a:solidFill>
          <a:ln>
            <a:noFill/>
          </a:ln>
        </p:spPr>
        <p:txBody>
          <a:bodyPr wrap="square" lIns="91433" tIns="45700" rIns="91433" bIns="45700" anchor="ctr" anchorCtr="0">
            <a:noAutofit/>
          </a:bodyPr>
          <a:lstStyle/>
          <a:p>
            <a:pPr algn="ctr">
              <a:buSzPct val="250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6230" y="808365"/>
            <a:ext cx="4095000" cy="5265207"/>
            <a:chOff x="366230" y="808365"/>
            <a:chExt cx="4095000" cy="5265207"/>
          </a:xfrm>
        </p:grpSpPr>
        <p:grpSp>
          <p:nvGrpSpPr>
            <p:cNvPr id="8" name="Group 7"/>
            <p:cNvGrpSpPr/>
            <p:nvPr/>
          </p:nvGrpSpPr>
          <p:grpSpPr>
            <a:xfrm>
              <a:off x="366230" y="808365"/>
              <a:ext cx="4095000" cy="5265207"/>
              <a:chOff x="366230" y="808365"/>
              <a:chExt cx="4095000" cy="5265207"/>
            </a:xfrm>
          </p:grpSpPr>
          <p:sp>
            <p:nvSpPr>
              <p:cNvPr id="9" name="Oval 3"/>
              <p:cNvSpPr/>
              <p:nvPr/>
            </p:nvSpPr>
            <p:spPr>
              <a:xfrm>
                <a:off x="366230" y="808365"/>
                <a:ext cx="2567631" cy="5265207"/>
              </a:xfrm>
              <a:custGeom>
                <a:avLst/>
                <a:gdLst>
                  <a:gd name="connsiteX0" fmla="*/ 0 w 5130000"/>
                  <a:gd name="connsiteY0" fmla="*/ 2632500 h 5265000"/>
                  <a:gd name="connsiteX1" fmla="*/ 2565000 w 5130000"/>
                  <a:gd name="connsiteY1" fmla="*/ 0 h 5265000"/>
                  <a:gd name="connsiteX2" fmla="*/ 5130000 w 5130000"/>
                  <a:gd name="connsiteY2" fmla="*/ 2632500 h 5265000"/>
                  <a:gd name="connsiteX3" fmla="*/ 2565000 w 5130000"/>
                  <a:gd name="connsiteY3" fmla="*/ 5265000 h 5265000"/>
                  <a:gd name="connsiteX4" fmla="*/ 0 w 5130000"/>
                  <a:gd name="connsiteY4" fmla="*/ 2632500 h 5265000"/>
                  <a:gd name="connsiteX0" fmla="*/ 0 w 5130000"/>
                  <a:gd name="connsiteY0" fmla="*/ 2632500 h 5265000"/>
                  <a:gd name="connsiteX1" fmla="*/ 2565000 w 5130000"/>
                  <a:gd name="connsiteY1" fmla="*/ 0 h 5265000"/>
                  <a:gd name="connsiteX2" fmla="*/ 5130000 w 5130000"/>
                  <a:gd name="connsiteY2" fmla="*/ 2632500 h 5265000"/>
                  <a:gd name="connsiteX3" fmla="*/ 2565000 w 5130000"/>
                  <a:gd name="connsiteY3" fmla="*/ 5265000 h 5265000"/>
                  <a:gd name="connsiteX4" fmla="*/ 0 w 5130000"/>
                  <a:gd name="connsiteY4" fmla="*/ 2632500 h 5265000"/>
                  <a:gd name="connsiteX0" fmla="*/ 2042288 w 2567631"/>
                  <a:gd name="connsiteY0" fmla="*/ 2708800 h 5265207"/>
                  <a:gd name="connsiteX1" fmla="*/ 2631 w 2567631"/>
                  <a:gd name="connsiteY1" fmla="*/ 100 h 5265207"/>
                  <a:gd name="connsiteX2" fmla="*/ 2567631 w 2567631"/>
                  <a:gd name="connsiteY2" fmla="*/ 2632600 h 5265207"/>
                  <a:gd name="connsiteX3" fmla="*/ 2631 w 2567631"/>
                  <a:gd name="connsiteY3" fmla="*/ 5265100 h 5265207"/>
                  <a:gd name="connsiteX4" fmla="*/ 2042288 w 2567631"/>
                  <a:gd name="connsiteY4" fmla="*/ 2708800 h 526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1" h="5265207">
                    <a:moveTo>
                      <a:pt x="2042288" y="2708800"/>
                    </a:moveTo>
                    <a:cubicBezTo>
                      <a:pt x="2042288" y="1254910"/>
                      <a:pt x="-84926" y="12800"/>
                      <a:pt x="2631" y="100"/>
                    </a:cubicBezTo>
                    <a:cubicBezTo>
                      <a:pt x="90188" y="-12600"/>
                      <a:pt x="2567631" y="1178710"/>
                      <a:pt x="2567631" y="2632600"/>
                    </a:cubicBezTo>
                    <a:cubicBezTo>
                      <a:pt x="2567631" y="4086490"/>
                      <a:pt x="90188" y="5252400"/>
                      <a:pt x="2631" y="5265100"/>
                    </a:cubicBezTo>
                    <a:cubicBezTo>
                      <a:pt x="-84926" y="5277800"/>
                      <a:pt x="2042288" y="4162690"/>
                      <a:pt x="2042288" y="2708800"/>
                    </a:cubicBezTo>
                    <a:close/>
                  </a:path>
                </a:pathLst>
              </a:cu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>
                <a:stCxn id="9" idx="2"/>
                <a:endCxn id="17" idx="6"/>
              </p:cNvCxnSpPr>
              <p:nvPr/>
            </p:nvCxnSpPr>
            <p:spPr>
              <a:xfrm flipV="1">
                <a:off x="2933861" y="3436769"/>
                <a:ext cx="1527369" cy="4196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endCxn id="18" idx="6"/>
              </p:cNvCxnSpPr>
              <p:nvPr/>
            </p:nvCxnSpPr>
            <p:spPr>
              <a:xfrm flipV="1">
                <a:off x="2436230" y="2323850"/>
                <a:ext cx="1319770" cy="14515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266230" y="1303365"/>
                <a:ext cx="1305000" cy="0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436230" y="4543365"/>
                <a:ext cx="1350000" cy="0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86230" y="5623365"/>
                <a:ext cx="1350000" cy="0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2212546" y="1033365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1</a:t>
                </a: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3358114" y="4283884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4</a:t>
                </a: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3921230" y="3166769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3</a:t>
                </a: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216000" y="2053850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2</a:t>
                </a: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2166230" y="5353365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5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94473" y="2136137"/>
              <a:ext cx="14684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481C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4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 flipH="1">
            <a:off x="233207" y="3309618"/>
            <a:ext cx="1990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 sz="28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Messages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00"/>
          <p:cNvSpPr/>
          <p:nvPr/>
        </p:nvSpPr>
        <p:spPr>
          <a:xfrm>
            <a:off x="11631000" y="15086"/>
            <a:ext cx="208117" cy="6858000"/>
          </a:xfrm>
          <a:prstGeom prst="rect">
            <a:avLst/>
          </a:prstGeom>
          <a:solidFill>
            <a:srgbClr val="481C78"/>
          </a:solidFill>
          <a:ln>
            <a:noFill/>
          </a:ln>
        </p:spPr>
        <p:txBody>
          <a:bodyPr wrap="square" lIns="91433" tIns="45700" rIns="91433" bIns="45700" anchor="ctr" anchorCtr="0">
            <a:noAutofit/>
          </a:bodyPr>
          <a:lstStyle/>
          <a:p>
            <a:pPr algn="ctr">
              <a:buSzPct val="250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0031" y="909000"/>
            <a:ext cx="4135969" cy="5265207"/>
            <a:chOff x="325261" y="808365"/>
            <a:chExt cx="4135969" cy="5265207"/>
          </a:xfrm>
        </p:grpSpPr>
        <p:grpSp>
          <p:nvGrpSpPr>
            <p:cNvPr id="8" name="Group 7"/>
            <p:cNvGrpSpPr/>
            <p:nvPr/>
          </p:nvGrpSpPr>
          <p:grpSpPr>
            <a:xfrm>
              <a:off x="366230" y="808365"/>
              <a:ext cx="4095000" cy="5265207"/>
              <a:chOff x="366230" y="808365"/>
              <a:chExt cx="4095000" cy="5265207"/>
            </a:xfrm>
          </p:grpSpPr>
          <p:sp>
            <p:nvSpPr>
              <p:cNvPr id="9" name="Oval 3"/>
              <p:cNvSpPr/>
              <p:nvPr/>
            </p:nvSpPr>
            <p:spPr>
              <a:xfrm>
                <a:off x="366230" y="808365"/>
                <a:ext cx="2567631" cy="5265207"/>
              </a:xfrm>
              <a:custGeom>
                <a:avLst/>
                <a:gdLst>
                  <a:gd name="connsiteX0" fmla="*/ 0 w 5130000"/>
                  <a:gd name="connsiteY0" fmla="*/ 2632500 h 5265000"/>
                  <a:gd name="connsiteX1" fmla="*/ 2565000 w 5130000"/>
                  <a:gd name="connsiteY1" fmla="*/ 0 h 5265000"/>
                  <a:gd name="connsiteX2" fmla="*/ 5130000 w 5130000"/>
                  <a:gd name="connsiteY2" fmla="*/ 2632500 h 5265000"/>
                  <a:gd name="connsiteX3" fmla="*/ 2565000 w 5130000"/>
                  <a:gd name="connsiteY3" fmla="*/ 5265000 h 5265000"/>
                  <a:gd name="connsiteX4" fmla="*/ 0 w 5130000"/>
                  <a:gd name="connsiteY4" fmla="*/ 2632500 h 5265000"/>
                  <a:gd name="connsiteX0" fmla="*/ 0 w 5130000"/>
                  <a:gd name="connsiteY0" fmla="*/ 2632500 h 5265000"/>
                  <a:gd name="connsiteX1" fmla="*/ 2565000 w 5130000"/>
                  <a:gd name="connsiteY1" fmla="*/ 0 h 5265000"/>
                  <a:gd name="connsiteX2" fmla="*/ 5130000 w 5130000"/>
                  <a:gd name="connsiteY2" fmla="*/ 2632500 h 5265000"/>
                  <a:gd name="connsiteX3" fmla="*/ 2565000 w 5130000"/>
                  <a:gd name="connsiteY3" fmla="*/ 5265000 h 5265000"/>
                  <a:gd name="connsiteX4" fmla="*/ 0 w 5130000"/>
                  <a:gd name="connsiteY4" fmla="*/ 2632500 h 5265000"/>
                  <a:gd name="connsiteX0" fmla="*/ 2042288 w 2567631"/>
                  <a:gd name="connsiteY0" fmla="*/ 2708800 h 5265207"/>
                  <a:gd name="connsiteX1" fmla="*/ 2631 w 2567631"/>
                  <a:gd name="connsiteY1" fmla="*/ 100 h 5265207"/>
                  <a:gd name="connsiteX2" fmla="*/ 2567631 w 2567631"/>
                  <a:gd name="connsiteY2" fmla="*/ 2632600 h 5265207"/>
                  <a:gd name="connsiteX3" fmla="*/ 2631 w 2567631"/>
                  <a:gd name="connsiteY3" fmla="*/ 5265100 h 5265207"/>
                  <a:gd name="connsiteX4" fmla="*/ 2042288 w 2567631"/>
                  <a:gd name="connsiteY4" fmla="*/ 2708800 h 526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1" h="5265207">
                    <a:moveTo>
                      <a:pt x="2042288" y="2708800"/>
                    </a:moveTo>
                    <a:cubicBezTo>
                      <a:pt x="2042288" y="1254910"/>
                      <a:pt x="-84926" y="12800"/>
                      <a:pt x="2631" y="100"/>
                    </a:cubicBezTo>
                    <a:cubicBezTo>
                      <a:pt x="90188" y="-12600"/>
                      <a:pt x="2567631" y="1178710"/>
                      <a:pt x="2567631" y="2632600"/>
                    </a:cubicBezTo>
                    <a:cubicBezTo>
                      <a:pt x="2567631" y="4086490"/>
                      <a:pt x="90188" y="5252400"/>
                      <a:pt x="2631" y="5265100"/>
                    </a:cubicBezTo>
                    <a:cubicBezTo>
                      <a:pt x="-84926" y="5277800"/>
                      <a:pt x="2042288" y="4162690"/>
                      <a:pt x="2042288" y="2708800"/>
                    </a:cubicBezTo>
                    <a:close/>
                  </a:path>
                </a:pathLst>
              </a:cu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>
                <a:stCxn id="9" idx="2"/>
                <a:endCxn id="17" idx="6"/>
              </p:cNvCxnSpPr>
              <p:nvPr/>
            </p:nvCxnSpPr>
            <p:spPr>
              <a:xfrm flipV="1">
                <a:off x="2933861" y="3436769"/>
                <a:ext cx="1527369" cy="4196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endCxn id="18" idx="6"/>
              </p:cNvCxnSpPr>
              <p:nvPr/>
            </p:nvCxnSpPr>
            <p:spPr>
              <a:xfrm flipV="1">
                <a:off x="2436230" y="2323850"/>
                <a:ext cx="1319770" cy="14515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266230" y="1303365"/>
                <a:ext cx="1305000" cy="0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436230" y="4543365"/>
                <a:ext cx="1350000" cy="0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86230" y="5623365"/>
                <a:ext cx="1350000" cy="0"/>
              </a:xfrm>
              <a:prstGeom prst="line">
                <a:avLst/>
              </a:prstGeom>
              <a:ln w="12700">
                <a:solidFill>
                  <a:srgbClr val="481C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2212546" y="1033365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1</a:t>
                </a: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3358114" y="4283884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4</a:t>
                </a: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3921230" y="3166769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3</a:t>
                </a: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216000" y="2053850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2</a:t>
                </a: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2166230" y="5353365"/>
                <a:ext cx="540000" cy="540000"/>
              </a:xfrm>
              <a:prstGeom prst="ellipse">
                <a:avLst/>
              </a:prstGeom>
              <a:solidFill>
                <a:srgbClr val="481C78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5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25261" y="2158021"/>
              <a:ext cx="14684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481C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4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 flipH="1">
            <a:off x="123033" y="3356946"/>
            <a:ext cx="2473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  <a:p>
            <a:pPr algn="ctr"/>
            <a:r>
              <a:rPr lang="en-GB" sz="280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6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00" y="1764000"/>
            <a:ext cx="5404193" cy="36665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41000" y="324000"/>
            <a:ext cx="2451000" cy="810000"/>
          </a:xfrm>
          <a:prstGeom prst="rect">
            <a:avLst/>
          </a:prstGeom>
          <a:solidFill>
            <a:srgbClr val="481C7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0"/>
          <p:cNvSpPr/>
          <p:nvPr/>
        </p:nvSpPr>
        <p:spPr>
          <a:xfrm>
            <a:off x="11631000" y="15086"/>
            <a:ext cx="208117" cy="6858000"/>
          </a:xfrm>
          <a:prstGeom prst="rect">
            <a:avLst/>
          </a:prstGeom>
          <a:solidFill>
            <a:srgbClr val="481C78"/>
          </a:solidFill>
          <a:ln>
            <a:noFill/>
          </a:ln>
        </p:spPr>
        <p:txBody>
          <a:bodyPr wrap="square" lIns="91433" tIns="45700" rIns="91433" bIns="45700" anchor="ctr" anchorCtr="0">
            <a:noAutofit/>
          </a:bodyPr>
          <a:lstStyle/>
          <a:p>
            <a:pPr algn="ctr">
              <a:buSzPct val="250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00" y="5706922"/>
            <a:ext cx="1561725" cy="7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0"/>
          <p:cNvSpPr/>
          <p:nvPr/>
        </p:nvSpPr>
        <p:spPr>
          <a:xfrm>
            <a:off x="11631000" y="15086"/>
            <a:ext cx="208117" cy="6858000"/>
          </a:xfrm>
          <a:prstGeom prst="rect">
            <a:avLst/>
          </a:prstGeom>
          <a:solidFill>
            <a:srgbClr val="481C78"/>
          </a:solidFill>
          <a:ln>
            <a:noFill/>
          </a:ln>
        </p:spPr>
        <p:txBody>
          <a:bodyPr wrap="square" lIns="91433" tIns="45700" rIns="91433" bIns="45700" anchor="ctr" anchorCtr="0">
            <a:noAutofit/>
          </a:bodyPr>
          <a:lstStyle/>
          <a:p>
            <a:pPr algn="ctr">
              <a:buSzPct val="250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00" y="5706922"/>
            <a:ext cx="1561725" cy="7479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66230" y="808365"/>
            <a:ext cx="4095000" cy="5265207"/>
            <a:chOff x="366230" y="808365"/>
            <a:chExt cx="4095000" cy="5265207"/>
          </a:xfrm>
        </p:grpSpPr>
        <p:sp>
          <p:nvSpPr>
            <p:cNvPr id="4" name="Oval 3"/>
            <p:cNvSpPr/>
            <p:nvPr/>
          </p:nvSpPr>
          <p:spPr>
            <a:xfrm>
              <a:off x="366230" y="808365"/>
              <a:ext cx="2567631" cy="5265207"/>
            </a:xfrm>
            <a:custGeom>
              <a:avLst/>
              <a:gdLst>
                <a:gd name="connsiteX0" fmla="*/ 0 w 5130000"/>
                <a:gd name="connsiteY0" fmla="*/ 2632500 h 5265000"/>
                <a:gd name="connsiteX1" fmla="*/ 2565000 w 5130000"/>
                <a:gd name="connsiteY1" fmla="*/ 0 h 5265000"/>
                <a:gd name="connsiteX2" fmla="*/ 5130000 w 5130000"/>
                <a:gd name="connsiteY2" fmla="*/ 2632500 h 5265000"/>
                <a:gd name="connsiteX3" fmla="*/ 2565000 w 5130000"/>
                <a:gd name="connsiteY3" fmla="*/ 5265000 h 5265000"/>
                <a:gd name="connsiteX4" fmla="*/ 0 w 5130000"/>
                <a:gd name="connsiteY4" fmla="*/ 2632500 h 5265000"/>
                <a:gd name="connsiteX0" fmla="*/ 0 w 5130000"/>
                <a:gd name="connsiteY0" fmla="*/ 2632500 h 5265000"/>
                <a:gd name="connsiteX1" fmla="*/ 2565000 w 5130000"/>
                <a:gd name="connsiteY1" fmla="*/ 0 h 5265000"/>
                <a:gd name="connsiteX2" fmla="*/ 5130000 w 5130000"/>
                <a:gd name="connsiteY2" fmla="*/ 2632500 h 5265000"/>
                <a:gd name="connsiteX3" fmla="*/ 2565000 w 5130000"/>
                <a:gd name="connsiteY3" fmla="*/ 5265000 h 5265000"/>
                <a:gd name="connsiteX4" fmla="*/ 0 w 5130000"/>
                <a:gd name="connsiteY4" fmla="*/ 2632500 h 5265000"/>
                <a:gd name="connsiteX0" fmla="*/ 2042288 w 2567631"/>
                <a:gd name="connsiteY0" fmla="*/ 2708800 h 5265207"/>
                <a:gd name="connsiteX1" fmla="*/ 2631 w 2567631"/>
                <a:gd name="connsiteY1" fmla="*/ 100 h 5265207"/>
                <a:gd name="connsiteX2" fmla="*/ 2567631 w 2567631"/>
                <a:gd name="connsiteY2" fmla="*/ 2632600 h 5265207"/>
                <a:gd name="connsiteX3" fmla="*/ 2631 w 2567631"/>
                <a:gd name="connsiteY3" fmla="*/ 5265100 h 5265207"/>
                <a:gd name="connsiteX4" fmla="*/ 2042288 w 2567631"/>
                <a:gd name="connsiteY4" fmla="*/ 2708800 h 526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631" h="5265207">
                  <a:moveTo>
                    <a:pt x="2042288" y="2708800"/>
                  </a:moveTo>
                  <a:cubicBezTo>
                    <a:pt x="2042288" y="1254910"/>
                    <a:pt x="-84926" y="12800"/>
                    <a:pt x="2631" y="100"/>
                  </a:cubicBezTo>
                  <a:cubicBezTo>
                    <a:pt x="90188" y="-12600"/>
                    <a:pt x="2567631" y="1178710"/>
                    <a:pt x="2567631" y="2632600"/>
                  </a:cubicBezTo>
                  <a:cubicBezTo>
                    <a:pt x="2567631" y="4086490"/>
                    <a:pt x="90188" y="5252400"/>
                    <a:pt x="2631" y="5265100"/>
                  </a:cubicBezTo>
                  <a:cubicBezTo>
                    <a:pt x="-84926" y="5277800"/>
                    <a:pt x="2042288" y="4162690"/>
                    <a:pt x="2042288" y="2708800"/>
                  </a:cubicBezTo>
                  <a:close/>
                </a:path>
              </a:pathLst>
            </a:custGeom>
            <a:solidFill>
              <a:srgbClr val="481C78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4" idx="2"/>
              <a:endCxn id="15" idx="6"/>
            </p:cNvCxnSpPr>
            <p:nvPr/>
          </p:nvCxnSpPr>
          <p:spPr>
            <a:xfrm flipV="1">
              <a:off x="2933861" y="3436769"/>
              <a:ext cx="1527369" cy="4196"/>
            </a:xfrm>
            <a:prstGeom prst="line">
              <a:avLst/>
            </a:prstGeom>
            <a:ln w="12700">
              <a:solidFill>
                <a:srgbClr val="481C7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6" idx="6"/>
            </p:cNvCxnSpPr>
            <p:nvPr/>
          </p:nvCxnSpPr>
          <p:spPr>
            <a:xfrm flipV="1">
              <a:off x="2436230" y="2323850"/>
              <a:ext cx="1319770" cy="14515"/>
            </a:xfrm>
            <a:prstGeom prst="line">
              <a:avLst/>
            </a:prstGeom>
            <a:ln w="12700">
              <a:solidFill>
                <a:srgbClr val="481C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66230" y="1303365"/>
              <a:ext cx="1305000" cy="0"/>
            </a:xfrm>
            <a:prstGeom prst="line">
              <a:avLst/>
            </a:prstGeom>
            <a:ln w="12700">
              <a:solidFill>
                <a:srgbClr val="481C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36230" y="4543365"/>
              <a:ext cx="1350000" cy="0"/>
            </a:xfrm>
            <a:prstGeom prst="line">
              <a:avLst/>
            </a:prstGeom>
            <a:ln w="12700">
              <a:solidFill>
                <a:srgbClr val="481C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86230" y="5623365"/>
              <a:ext cx="1350000" cy="0"/>
            </a:xfrm>
            <a:prstGeom prst="line">
              <a:avLst/>
            </a:prstGeom>
            <a:ln w="12700">
              <a:solidFill>
                <a:srgbClr val="481C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12546" y="1033365"/>
              <a:ext cx="540000" cy="540000"/>
            </a:xfrm>
            <a:prstGeom prst="ellipse">
              <a:avLst/>
            </a:prstGeom>
            <a:solidFill>
              <a:srgbClr val="481C78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358114" y="4283884"/>
              <a:ext cx="540000" cy="540000"/>
            </a:xfrm>
            <a:prstGeom prst="ellipse">
              <a:avLst/>
            </a:prstGeom>
            <a:solidFill>
              <a:srgbClr val="481C78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4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921230" y="3166769"/>
              <a:ext cx="540000" cy="540000"/>
            </a:xfrm>
            <a:prstGeom prst="ellipse">
              <a:avLst/>
            </a:prstGeom>
            <a:solidFill>
              <a:srgbClr val="481C78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3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216000" y="2053850"/>
              <a:ext cx="540000" cy="540000"/>
            </a:xfrm>
            <a:prstGeom prst="ellipse">
              <a:avLst/>
            </a:prstGeom>
            <a:solidFill>
              <a:srgbClr val="481C78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166230" y="5353365"/>
              <a:ext cx="540000" cy="540000"/>
            </a:xfrm>
            <a:prstGeom prst="ellipse">
              <a:avLst/>
            </a:prstGeom>
            <a:solidFill>
              <a:srgbClr val="481C78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62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00" y="5706922"/>
            <a:ext cx="1561725" cy="7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5999" y="802588"/>
            <a:ext cx="410881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rgbClr val="481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ALDCS</a:t>
            </a:r>
          </a:p>
          <a:p>
            <a:r>
              <a:rPr lang="en-GB" b="1" dirty="0" smtClean="0">
                <a:solidFill>
                  <a:srgbClr val="481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of London Directors of </a:t>
            </a:r>
          </a:p>
          <a:p>
            <a:r>
              <a:rPr lang="en-GB" b="1" dirty="0" smtClean="0">
                <a:solidFill>
                  <a:srgbClr val="481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Services   </a:t>
            </a:r>
            <a:endParaRPr lang="en-GB" b="1" dirty="0">
              <a:solidFill>
                <a:srgbClr val="481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Sector- Led </a:t>
            </a:r>
          </a:p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Summit</a:t>
            </a:r>
          </a:p>
          <a:p>
            <a:endParaRPr lang="en-GB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November 2018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435" y="1608086"/>
            <a:ext cx="10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CD96AFC-1A4B-6F43-8E5C-D06555D9A5B7}"/>
              </a:ext>
            </a:extLst>
          </p:cNvPr>
          <p:cNvSpPr/>
          <p:nvPr/>
        </p:nvSpPr>
        <p:spPr>
          <a:xfrm>
            <a:off x="1326000" y="179668"/>
            <a:ext cx="675000" cy="639332"/>
          </a:xfrm>
          <a:prstGeom prst="ellipse">
            <a:avLst/>
          </a:prstGeom>
          <a:solidFill>
            <a:srgbClr val="481C78"/>
          </a:solidFill>
          <a:ln>
            <a:solidFill>
              <a:srgbClr val="481C7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F0DD889-E8B0-7349-B27A-44FD071227E0}"/>
              </a:ext>
            </a:extLst>
          </p:cNvPr>
          <p:cNvCxnSpPr>
            <a:cxnSpLocks/>
          </p:cNvCxnSpPr>
          <p:nvPr/>
        </p:nvCxnSpPr>
        <p:spPr>
          <a:xfrm flipH="1">
            <a:off x="0" y="549000"/>
            <a:ext cx="1326000" cy="0"/>
          </a:xfrm>
          <a:prstGeom prst="line">
            <a:avLst/>
          </a:prstGeom>
          <a:ln w="38100">
            <a:solidFill>
              <a:srgbClr val="481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294635" y="2214000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481C78"/>
                </a:solidFill>
                <a:latin typeface="+mn-lt"/>
              </a:rPr>
              <a:t>Priority 3 – Workforce</a:t>
            </a:r>
          </a:p>
          <a:p>
            <a:r>
              <a:rPr lang="en-GB" sz="3600" b="1" dirty="0" smtClean="0">
                <a:solidFill>
                  <a:srgbClr val="481C78"/>
                </a:solidFill>
                <a:latin typeface="+mn-lt"/>
              </a:rPr>
              <a:t>Leads: Jacky Tiotto, DCS Bexley</a:t>
            </a:r>
          </a:p>
          <a:p>
            <a:r>
              <a:rPr lang="en-GB" sz="3600" b="1" dirty="0" smtClean="0">
                <a:solidFill>
                  <a:srgbClr val="481C78"/>
                </a:solidFill>
                <a:latin typeface="+mn-lt"/>
              </a:rPr>
              <a:t>Rachael Wardell, DCS Merton</a:t>
            </a:r>
            <a:endParaRPr lang="en-GB" sz="3600" b="1" dirty="0">
              <a:solidFill>
                <a:srgbClr val="481C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9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862" y="275303"/>
            <a:ext cx="982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cs typeface="Arial" panose="020B0604020202020204" pitchFamily="34" charset="0"/>
              </a:rPr>
              <a:t>Our London Spend in 2017/18 on agency staff against our staffing outturns  </a:t>
            </a:r>
            <a:endParaRPr lang="en-GB" sz="2400" b="1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00" y="1089000"/>
            <a:ext cx="1935000" cy="5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41000" y="1269000"/>
            <a:ext cx="2475000" cy="1575000"/>
          </a:xfrm>
          <a:prstGeom prst="rightArrow">
            <a:avLst/>
          </a:prstGeom>
          <a:solidFill>
            <a:srgbClr val="CC99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1000" y="1733334"/>
            <a:ext cx="182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Expenditure on agency staff 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089000"/>
            <a:ext cx="2051800" cy="5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0"/>
          <p:cNvSpPr/>
          <p:nvPr/>
        </p:nvSpPr>
        <p:spPr>
          <a:xfrm>
            <a:off x="8121000" y="1263573"/>
            <a:ext cx="2340000" cy="1575000"/>
          </a:xfrm>
          <a:prstGeom prst="leftArrow">
            <a:avLst/>
          </a:prstGeom>
          <a:solidFill>
            <a:srgbClr val="CC99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31318" y="1866407"/>
            <a:ext cx="182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Staffing Outturn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51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000" y="770121"/>
            <a:ext cx="1027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Workforce  </a:t>
            </a:r>
            <a:r>
              <a:rPr lang="en-GB" sz="2400" b="1" dirty="0"/>
              <a:t>– </a:t>
            </a:r>
            <a:r>
              <a:rPr lang="en-GB" sz="2400" b="1" dirty="0" smtClean="0"/>
              <a:t>London position from DfE Return 16/17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109" y="1608086"/>
            <a:ext cx="1026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Caseloads </a:t>
            </a:r>
          </a:p>
          <a:p>
            <a:r>
              <a:rPr lang="en-GB" sz="2000" b="1" dirty="0" smtClean="0"/>
              <a:t>London Average: 16.1</a:t>
            </a:r>
          </a:p>
          <a:p>
            <a:r>
              <a:rPr lang="en-GB" sz="2000" b="1" dirty="0" smtClean="0"/>
              <a:t>National Average: 17.8</a:t>
            </a:r>
          </a:p>
          <a:p>
            <a:r>
              <a:rPr lang="en-GB" sz="2000" b="1" dirty="0" smtClean="0"/>
              <a:t>Inner London:16 </a:t>
            </a:r>
          </a:p>
          <a:p>
            <a:r>
              <a:rPr lang="en-GB" sz="2000" b="1" dirty="0" smtClean="0"/>
              <a:t>Outer London:16.2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Lowest boroughs:  Kingston/Richmond (10.2) and Kensington and Chelsea (11.9)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Highest: Barnet (</a:t>
            </a:r>
            <a:r>
              <a:rPr lang="en-GB" sz="2000" dirty="0"/>
              <a:t>19.9), Barking and </a:t>
            </a:r>
            <a:r>
              <a:rPr lang="en-GB" sz="2000" dirty="0" smtClean="0"/>
              <a:t>Dagenham (19.7), Hackney (19.4), Tower Hamlets (19.3)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As at 30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2017: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Number of  CASEHOLDING social workers in boroughs varies from 59 in Kensington and Chelsea to 175 in Croydon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Number of open children from 666 in Kingston/Richmond to 3,206 in Croydon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000" y="770121"/>
            <a:ext cx="1027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Workforce  </a:t>
            </a:r>
            <a:r>
              <a:rPr lang="en-GB" sz="2400" b="1" dirty="0"/>
              <a:t>– </a:t>
            </a:r>
            <a:r>
              <a:rPr lang="en-GB" sz="2400" b="1" dirty="0" smtClean="0"/>
              <a:t>London position from DfE Return 16/17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109" y="1608086"/>
            <a:ext cx="1026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Turnover </a:t>
            </a:r>
          </a:p>
          <a:p>
            <a:r>
              <a:rPr lang="en-GB" sz="2000" b="1" dirty="0" smtClean="0"/>
              <a:t>London Average: 17.8%</a:t>
            </a:r>
          </a:p>
          <a:p>
            <a:r>
              <a:rPr lang="en-GB" sz="2000" b="1" dirty="0" smtClean="0"/>
              <a:t>National Average: 13.6%</a:t>
            </a:r>
          </a:p>
          <a:p>
            <a:r>
              <a:rPr lang="en-GB" sz="2000" b="1" dirty="0" smtClean="0"/>
              <a:t>Inner London: 15.9%</a:t>
            </a:r>
          </a:p>
          <a:p>
            <a:r>
              <a:rPr lang="en-GB" sz="2000" b="1" dirty="0" smtClean="0"/>
              <a:t>Outer London: 19.4%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Lowest boroughs:  </a:t>
            </a:r>
            <a:r>
              <a:rPr lang="en-GB" sz="2000" dirty="0" smtClean="0"/>
              <a:t>Hammersmith &amp; Fulham (3%) Kensington &amp; Chelsea (7.8%) and Bexley (9%)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Highest</a:t>
            </a:r>
            <a:r>
              <a:rPr lang="en-GB" sz="2000" dirty="0" smtClean="0"/>
              <a:t>: Bromley (37.2%), Kingston/Richmond (31.5%) and Sutton (29.6%)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r>
              <a:rPr lang="en-GB" sz="2000" dirty="0" smtClean="0"/>
              <a:t>In the year (October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2016 to 30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2017):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Number of  </a:t>
            </a:r>
            <a:r>
              <a:rPr lang="en-GB" sz="2000" dirty="0" smtClean="0"/>
              <a:t>Starters varies from 13 in Tower Hamlets to 63 in Lambeth and Lewisham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Number </a:t>
            </a:r>
            <a:r>
              <a:rPr lang="en-GB" sz="2000" dirty="0"/>
              <a:t>of </a:t>
            </a:r>
            <a:r>
              <a:rPr lang="en-GB" sz="2000" dirty="0" smtClean="0"/>
              <a:t>Leavers varies from 4 in Hammersmith &amp; Fulham to 54 in Tower Hamlets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 smtClean="0"/>
              <a:t>Approximately 1 in 6 social workers leave their employment over a year period</a:t>
            </a:r>
            <a:endParaRPr lang="en-GB" sz="2000" b="1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3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000" y="770121"/>
            <a:ext cx="1027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Workforce  </a:t>
            </a:r>
            <a:r>
              <a:rPr lang="en-GB" sz="2400" b="1" dirty="0"/>
              <a:t>– </a:t>
            </a:r>
            <a:r>
              <a:rPr lang="en-GB" sz="2400" b="1" dirty="0" smtClean="0"/>
              <a:t>London position from DfE Return 16/17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109" y="1608086"/>
            <a:ext cx="1026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Agency Workers</a:t>
            </a:r>
          </a:p>
          <a:p>
            <a:r>
              <a:rPr lang="en-GB" sz="2000" b="1" dirty="0" smtClean="0"/>
              <a:t>London Average: 26.5% </a:t>
            </a:r>
          </a:p>
          <a:p>
            <a:r>
              <a:rPr lang="en-GB" sz="2000" b="1" dirty="0" smtClean="0"/>
              <a:t>National Average: 15.8%</a:t>
            </a:r>
          </a:p>
          <a:p>
            <a:r>
              <a:rPr lang="en-GB" sz="2000" b="1" dirty="0" smtClean="0"/>
              <a:t>Inner London: 27.7%</a:t>
            </a:r>
          </a:p>
          <a:p>
            <a:r>
              <a:rPr lang="en-GB" sz="2000" b="1" dirty="0" smtClean="0"/>
              <a:t>Outer London: 25.4%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Lowest boroughs</a:t>
            </a:r>
            <a:r>
              <a:rPr lang="en-GB" sz="2000" dirty="0" smtClean="0"/>
              <a:t>: Kensington and Chelsea (3.4%) and Hammersmith and Fulham (11.3%)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Highest: Tower Hamlets (49.2%), Bromley (47.5%) and </a:t>
            </a:r>
            <a:r>
              <a:rPr lang="en-GB" sz="2000" dirty="0" err="1" smtClean="0"/>
              <a:t>Wandsworth</a:t>
            </a:r>
            <a:r>
              <a:rPr lang="en-GB" sz="2000" dirty="0" smtClean="0"/>
              <a:t> (38.6%)</a:t>
            </a:r>
          </a:p>
          <a:p>
            <a:endParaRPr lang="en-GB" sz="2000" dirty="0"/>
          </a:p>
          <a:p>
            <a:r>
              <a:rPr lang="en-GB" sz="2000" dirty="0" smtClean="0"/>
              <a:t>As at 30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2017: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Number of agency workers varies from 5 in Kensington and Chelsea to 195 in Tower Hamlets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Percentage of agency workers covering vacancies: 100% in 12 boroughs compared to 31% in Tower Hamlets, 33% in Newham and 47% in Islington</a:t>
            </a:r>
            <a:endParaRPr lang="en-GB" sz="2000" dirty="0"/>
          </a:p>
          <a:p>
            <a:endParaRPr lang="en-GB" dirty="0"/>
          </a:p>
          <a:p>
            <a:r>
              <a:rPr lang="en-GB" sz="2000" b="1" dirty="0" smtClean="0"/>
              <a:t>Approximately 1 in 4 workers in London are agency workers</a:t>
            </a:r>
          </a:p>
          <a:p>
            <a:r>
              <a:rPr lang="en-GB" sz="2000" b="1" dirty="0" smtClean="0"/>
              <a:t>Approximately 3 in 4 agency workers are covering London worker vacancies</a:t>
            </a:r>
          </a:p>
        </p:txBody>
      </p:sp>
    </p:spTree>
    <p:extLst>
      <p:ext uri="{BB962C8B-B14F-4D97-AF65-F5344CB8AC3E}">
        <p14:creationId xmlns:p14="http://schemas.microsoft.com/office/powerpoint/2010/main" val="584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000" y="770121"/>
            <a:ext cx="1027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Workforce  </a:t>
            </a:r>
            <a:r>
              <a:rPr lang="en-GB" sz="2400" b="1" dirty="0"/>
              <a:t>– </a:t>
            </a:r>
            <a:r>
              <a:rPr lang="en-GB" sz="2400" b="1" dirty="0" smtClean="0"/>
              <a:t>London position from DfE Return 16/17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109" y="1608086"/>
            <a:ext cx="10260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Vacancies  </a:t>
            </a:r>
          </a:p>
          <a:p>
            <a:r>
              <a:rPr lang="en-GB" sz="2000" b="1" dirty="0" smtClean="0"/>
              <a:t>London Average: 25.7% </a:t>
            </a:r>
          </a:p>
          <a:p>
            <a:r>
              <a:rPr lang="en-GB" sz="2000" b="1" dirty="0" smtClean="0"/>
              <a:t>National Average: 17%</a:t>
            </a:r>
          </a:p>
          <a:p>
            <a:r>
              <a:rPr lang="en-GB" sz="2000" b="1" dirty="0" smtClean="0"/>
              <a:t>Inner London: 23.7%</a:t>
            </a:r>
          </a:p>
          <a:p>
            <a:r>
              <a:rPr lang="en-GB" sz="2000" b="1" dirty="0" smtClean="0"/>
              <a:t>Outer London: 27.3%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Lowest boroughs: </a:t>
            </a:r>
            <a:r>
              <a:rPr lang="en-GB" sz="2000" dirty="0" smtClean="0"/>
              <a:t>Kensington &amp; Chelsea (7%), Hammersmith &amp; Fulham (11%) and Bexley (12%)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Highest: Bromley (57%), Hillingdon (46%), Barking &amp; Dagenham (40%) and Lambeth (38%) </a:t>
            </a:r>
          </a:p>
          <a:p>
            <a:endParaRPr lang="en-GB" sz="2000" dirty="0"/>
          </a:p>
          <a:p>
            <a:r>
              <a:rPr lang="en-GB" sz="2000" dirty="0"/>
              <a:t>As at 30</a:t>
            </a:r>
            <a:r>
              <a:rPr lang="en-GB" sz="2000" baseline="30000" dirty="0"/>
              <a:t>th</a:t>
            </a:r>
            <a:r>
              <a:rPr lang="en-GB" sz="2000" dirty="0"/>
              <a:t> September 2017: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Number of vacancies varies from 10 in Kensington &amp; Chelsea to 119 in Tower Hamlets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dirty="0" smtClean="0"/>
              <a:t>Approximately 1 in 4 social worker positions are vacant in London compared to 1 in 6 Nationally</a:t>
            </a:r>
            <a:endParaRPr lang="en-GB" sz="2000" b="1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000" y="770121"/>
            <a:ext cx="1027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Workforce  </a:t>
            </a:r>
            <a:r>
              <a:rPr lang="en-GB" sz="2400" b="1" dirty="0"/>
              <a:t>– </a:t>
            </a:r>
            <a:r>
              <a:rPr lang="en-GB" sz="2400" b="1" dirty="0" smtClean="0"/>
              <a:t>London position from DfE Return 16/17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109" y="1608086"/>
            <a:ext cx="1026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Absence   </a:t>
            </a:r>
          </a:p>
          <a:p>
            <a:r>
              <a:rPr lang="en-GB" sz="2000" b="1" dirty="0" smtClean="0"/>
              <a:t>London Average: 2.1%</a:t>
            </a:r>
          </a:p>
          <a:p>
            <a:r>
              <a:rPr lang="en-GB" sz="2000" b="1" dirty="0" smtClean="0"/>
              <a:t>National Average: 3.1% </a:t>
            </a:r>
          </a:p>
          <a:p>
            <a:r>
              <a:rPr lang="en-GB" sz="2000" b="1" dirty="0" smtClean="0"/>
              <a:t>Inner London: 1.8%</a:t>
            </a:r>
          </a:p>
          <a:p>
            <a:r>
              <a:rPr lang="en-GB" sz="2000" b="1" dirty="0" smtClean="0"/>
              <a:t>Outer London: 2.4%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Lowest boroughs: </a:t>
            </a:r>
            <a:r>
              <a:rPr lang="en-GB" sz="2000" dirty="0" smtClean="0"/>
              <a:t>Sutton (0.8%), Kensington &amp; Chelsea (0.9%) and Kingston/Richmond (0.9%)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Highest: </a:t>
            </a:r>
            <a:r>
              <a:rPr lang="en-GB" sz="2000" dirty="0" smtClean="0"/>
              <a:t>Enfield (6.7%), Bromley (5.1%), Tower Hamlets (3.2%) and Redbridge (3.1%)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In the year (1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October 2016 to 30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Number of work days missed due to sickness absence </a:t>
            </a:r>
            <a:r>
              <a:rPr lang="en-GB" sz="2000" dirty="0" smtClean="0"/>
              <a:t>varies from 230 days in Sutton to 2,678 days in Enfield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r>
              <a:rPr lang="en-GB" sz="2000" b="1" dirty="0" smtClean="0"/>
              <a:t>London boroughs had a total of 25,390 days lost to sickness absence in the year.</a:t>
            </a:r>
          </a:p>
          <a:p>
            <a:r>
              <a:rPr lang="en-GB" sz="2000" b="1" dirty="0" smtClean="0"/>
              <a:t>This equates to over 69 full years or 96 working day years lost to absence.</a:t>
            </a:r>
            <a:endParaRPr lang="en-GB" b="1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0" y="594000"/>
            <a:ext cx="1485000" cy="2101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6000" y="301612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6000" y="893533"/>
            <a:ext cx="837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What other data do we need?</a:t>
            </a:r>
          </a:p>
          <a:p>
            <a:r>
              <a:rPr lang="en-GB" sz="2800" dirty="0" smtClean="0"/>
              <a:t>? Agency </a:t>
            </a:r>
            <a:r>
              <a:rPr lang="en-GB" sz="2800" dirty="0"/>
              <a:t>costs expressed as a % of staffing </a:t>
            </a:r>
            <a:r>
              <a:rPr lang="en-GB" sz="2800" dirty="0" smtClean="0"/>
              <a:t>budget</a:t>
            </a:r>
          </a:p>
          <a:p>
            <a:r>
              <a:rPr lang="en-GB" sz="2800" dirty="0" smtClean="0"/>
              <a:t>?</a:t>
            </a:r>
            <a:r>
              <a:rPr lang="en-GB" sz="2800" dirty="0"/>
              <a:t> </a:t>
            </a:r>
            <a:r>
              <a:rPr lang="en-GB" sz="2800" dirty="0" smtClean="0"/>
              <a:t>Length </a:t>
            </a:r>
            <a:r>
              <a:rPr lang="en-GB" sz="2800" dirty="0"/>
              <a:t>of time to recruit to vacant </a:t>
            </a:r>
            <a:r>
              <a:rPr lang="en-GB" sz="2800" dirty="0" smtClean="0"/>
              <a:t>posts</a:t>
            </a:r>
          </a:p>
          <a:p>
            <a:r>
              <a:rPr lang="en-GB" sz="2800" dirty="0" smtClean="0"/>
              <a:t>? Hard </a:t>
            </a:r>
            <a:r>
              <a:rPr lang="en-GB" sz="2800" dirty="0"/>
              <a:t>to fill </a:t>
            </a:r>
            <a:r>
              <a:rPr lang="en-GB" sz="2800" dirty="0" smtClean="0"/>
              <a:t>posts</a:t>
            </a:r>
            <a:endParaRPr lang="en-GB" sz="2800" dirty="0"/>
          </a:p>
          <a:p>
            <a:r>
              <a:rPr lang="en-GB" sz="2800" dirty="0" smtClean="0"/>
              <a:t>? Reported </a:t>
            </a:r>
            <a:r>
              <a:rPr lang="en-GB" sz="2800" dirty="0"/>
              <a:t>reasons for </a:t>
            </a:r>
            <a:r>
              <a:rPr lang="en-GB" sz="2800" dirty="0" smtClean="0"/>
              <a:t>leaving and destination – </a:t>
            </a:r>
            <a:r>
              <a:rPr lang="en-GB" sz="2800" i="1" dirty="0" err="1" smtClean="0"/>
              <a:t>ie</a:t>
            </a:r>
            <a:r>
              <a:rPr lang="en-GB" sz="2800" i="1" dirty="0" smtClean="0"/>
              <a:t> do people transfer within London? </a:t>
            </a:r>
          </a:p>
          <a:p>
            <a:r>
              <a:rPr lang="en-GB" sz="2800" dirty="0" smtClean="0"/>
              <a:t>? Use of social work health check / retention tools</a:t>
            </a:r>
            <a:endParaRPr lang="en-GB" sz="2800" dirty="0"/>
          </a:p>
          <a:p>
            <a:r>
              <a:rPr lang="en-GB" sz="2800" dirty="0" smtClean="0"/>
              <a:t>? Retention activity</a:t>
            </a:r>
          </a:p>
          <a:p>
            <a:r>
              <a:rPr lang="en-GB" sz="2800" dirty="0" smtClean="0"/>
              <a:t>? Quality of agency workers?  - Do we give each other the necessary information? </a:t>
            </a:r>
          </a:p>
          <a:p>
            <a:r>
              <a:rPr lang="en-GB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6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5D386139-2B73-4BD3-8C8D-52001682BC62}" vid="{D9AA928E-89D1-47A1-89E2-2BBE2E141D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Words>715</Words>
  <Application>Microsoft Office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Borough of Greenwich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King</dc:creator>
  <cp:lastModifiedBy>Ben Byrne CSF</cp:lastModifiedBy>
  <cp:revision>113</cp:revision>
  <cp:lastPrinted>2018-10-30T18:04:48Z</cp:lastPrinted>
  <dcterms:created xsi:type="dcterms:W3CDTF">2018-06-27T10:35:05Z</dcterms:created>
  <dcterms:modified xsi:type="dcterms:W3CDTF">2019-03-21T13:34:52Z</dcterms:modified>
</cp:coreProperties>
</file>