
<file path=[Content_Types].xml><?xml version="1.0" encoding="utf-8"?>
<Types xmlns="http://schemas.openxmlformats.org/package/2006/content-types">
  <Default Extension="png" ContentType="image/png"/>
  <Default Extension="jpeg" ContentType="image/jpeg"/>
  <Default Extension="m4a" ContentType="audio/mp4"/>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2"/>
  </p:notesMasterIdLst>
  <p:handoutMasterIdLst>
    <p:handoutMasterId r:id="rId33"/>
  </p:handoutMasterIdLst>
  <p:sldIdLst>
    <p:sldId id="370" r:id="rId5"/>
    <p:sldId id="655" r:id="rId6"/>
    <p:sldId id="680" r:id="rId7"/>
    <p:sldId id="650" r:id="rId8"/>
    <p:sldId id="676" r:id="rId9"/>
    <p:sldId id="657" r:id="rId10"/>
    <p:sldId id="658" r:id="rId11"/>
    <p:sldId id="659" r:id="rId12"/>
    <p:sldId id="662" r:id="rId13"/>
    <p:sldId id="660" r:id="rId14"/>
    <p:sldId id="664" r:id="rId15"/>
    <p:sldId id="663" r:id="rId16"/>
    <p:sldId id="666" r:id="rId17"/>
    <p:sldId id="661" r:id="rId18"/>
    <p:sldId id="667" r:id="rId19"/>
    <p:sldId id="668" r:id="rId20"/>
    <p:sldId id="669" r:id="rId21"/>
    <p:sldId id="665" r:id="rId22"/>
    <p:sldId id="670" r:id="rId23"/>
    <p:sldId id="671" r:id="rId24"/>
    <p:sldId id="672" r:id="rId25"/>
    <p:sldId id="673" r:id="rId26"/>
    <p:sldId id="674" r:id="rId27"/>
    <p:sldId id="675" r:id="rId28"/>
    <p:sldId id="679" r:id="rId29"/>
    <p:sldId id="678" r:id="rId30"/>
    <p:sldId id="590" r:id="rId31"/>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90" autoAdjust="0"/>
  </p:normalViewPr>
  <p:slideViewPr>
    <p:cSldViewPr showGuides="1">
      <p:cViewPr varScale="1">
        <p:scale>
          <a:sx n="83" d="100"/>
          <a:sy n="83" d="100"/>
        </p:scale>
        <p:origin x="900" y="51"/>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sorterViewPr>
    <p:cViewPr>
      <p:scale>
        <a:sx n="100" d="100"/>
        <a:sy n="100" d="100"/>
      </p:scale>
      <p:origin x="0" y="1290"/>
    </p:cViewPr>
  </p:sorterViewPr>
  <p:notesViewPr>
    <p:cSldViewPr showGuides="1">
      <p:cViewPr varScale="1">
        <p:scale>
          <a:sx n="61" d="100"/>
          <a:sy n="61" d="100"/>
        </p:scale>
        <p:origin x="2682" y="48"/>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0" y="9446896"/>
            <a:ext cx="1114577" cy="497206"/>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02/05/2020</a:t>
            </a:fld>
            <a:endParaRPr lang="en-GB" dirty="0"/>
          </a:p>
        </p:txBody>
      </p:sp>
      <p:sp>
        <p:nvSpPr>
          <p:cNvPr id="4" name="Footer Placeholder 3"/>
          <p:cNvSpPr>
            <a:spLocks noGrp="1"/>
          </p:cNvSpPr>
          <p:nvPr>
            <p:ph type="ftr" sz="quarter" idx="2"/>
          </p:nvPr>
        </p:nvSpPr>
        <p:spPr>
          <a:xfrm>
            <a:off x="1258888" y="9446896"/>
            <a:ext cx="4859320" cy="497206"/>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261125" y="9445169"/>
            <a:ext cx="542914" cy="497206"/>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
        <p:nvSpPr>
          <p:cNvPr id="7" name="Header Placeholder 6"/>
          <p:cNvSpPr>
            <a:spLocks noGrp="1"/>
          </p:cNvSpPr>
          <p:nvPr>
            <p:ph type="hdr" sz="quarter"/>
          </p:nvPr>
        </p:nvSpPr>
        <p:spPr>
          <a:xfrm>
            <a:off x="1544901" y="195220"/>
            <a:ext cx="4716224" cy="548161"/>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200"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2162" cy="44053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7405" y="4723449"/>
            <a:ext cx="5359346" cy="4474845"/>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Date Placeholder 2"/>
          <p:cNvSpPr>
            <a:spLocks noGrp="1"/>
          </p:cNvSpPr>
          <p:nvPr>
            <p:ph type="dt" sz="quarter" idx="1"/>
          </p:nvPr>
        </p:nvSpPr>
        <p:spPr>
          <a:xfrm>
            <a:off x="-20440" y="9446896"/>
            <a:ext cx="1114577" cy="497206"/>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02/05/2020</a:t>
            </a:fld>
            <a:endParaRPr lang="en-GB" dirty="0"/>
          </a:p>
        </p:txBody>
      </p:sp>
      <p:sp>
        <p:nvSpPr>
          <p:cNvPr id="9" name="Footer Placeholder 3"/>
          <p:cNvSpPr>
            <a:spLocks noGrp="1"/>
          </p:cNvSpPr>
          <p:nvPr>
            <p:ph type="ftr" sz="quarter" idx="4"/>
          </p:nvPr>
        </p:nvSpPr>
        <p:spPr>
          <a:xfrm>
            <a:off x="1258888" y="9446896"/>
            <a:ext cx="4859320" cy="497206"/>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261125" y="9445169"/>
            <a:ext cx="542914" cy="497206"/>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92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3D628430-11EC-4ABA-A0EB-619CEE7AECAD}" type="slidenum">
              <a:rPr lang="en-GB" altLang="en-US" smtClean="0">
                <a:latin typeface="Calibri" pitchFamily="34" charset="0"/>
              </a:rPr>
              <a:pPr fontAlgn="base">
                <a:spcBef>
                  <a:spcPct val="0"/>
                </a:spcBef>
                <a:spcAft>
                  <a:spcPct val="0"/>
                </a:spcAft>
                <a:defRPr/>
              </a:pPr>
              <a:t>1</a:t>
            </a:fld>
            <a:endParaRPr lang="en-GB" altLang="en-US" dirty="0"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t>Only those aspects of the law relating to EHC needs assessments timeliness and the duty to secure provision in plans have changed temporarily because of the coronavirus outbreak.</a:t>
            </a:r>
          </a:p>
          <a:p>
            <a:pPr marL="0" indent="0">
              <a:buNone/>
            </a:pPr>
            <a:endParaRPr lang="en-GB" b="0" dirty="0"/>
          </a:p>
          <a:p>
            <a:r>
              <a:rPr lang="en-GB" b="0" dirty="0"/>
              <a:t>All other aspects of SEND law remain in place, including that a LA must still:</a:t>
            </a:r>
          </a:p>
          <a:p>
            <a:pPr marL="719138" indent="-361950">
              <a:buFont typeface="Courier New" panose="02070309020205020404" pitchFamily="49" charset="0"/>
              <a:buChar char="o"/>
            </a:pPr>
            <a:r>
              <a:rPr lang="en-GB" b="0" dirty="0"/>
              <a:t>consider requests for a new EHC needs assessment, </a:t>
            </a:r>
          </a:p>
          <a:p>
            <a:pPr marL="719138" lvl="0" indent="-361950">
              <a:buFont typeface="Courier New" panose="02070309020205020404" pitchFamily="49" charset="0"/>
              <a:buChar char="o"/>
            </a:pPr>
            <a:r>
              <a:rPr lang="en-GB" b="0" dirty="0"/>
              <a:t>secure all of the required advice and information in order to be able to issue a plan,</a:t>
            </a:r>
          </a:p>
          <a:p>
            <a:pPr marL="719138" lvl="0" indent="-361950">
              <a:buFont typeface="Courier New" panose="02070309020205020404" pitchFamily="49" charset="0"/>
              <a:buChar char="o"/>
            </a:pPr>
            <a:r>
              <a:rPr lang="en-GB" b="0" dirty="0"/>
              <a:t>have regard to the views and wishes of a child, the child’s parent or a young person when carrying out its SEND functions under the Children and Families Act 2014.</a:t>
            </a:r>
          </a:p>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6</a:t>
            </a:fld>
            <a:endParaRPr lang="en-GB" dirty="0"/>
          </a:p>
        </p:txBody>
      </p:sp>
    </p:spTree>
    <p:extLst>
      <p:ext uri="{BB962C8B-B14F-4D97-AF65-F5344CB8AC3E}">
        <p14:creationId xmlns:p14="http://schemas.microsoft.com/office/powerpoint/2010/main" val="2425234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27</a:t>
            </a:fld>
            <a:endParaRPr lang="en-GB" dirty="0"/>
          </a:p>
        </p:txBody>
      </p:sp>
    </p:spTree>
    <p:extLst>
      <p:ext uri="{BB962C8B-B14F-4D97-AF65-F5344CB8AC3E}">
        <p14:creationId xmlns:p14="http://schemas.microsoft.com/office/powerpoint/2010/main" val="1972051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AD48E23-97F7-418E-9D14-95C3F29A515E}" type="datetime1">
              <a:rPr lang="en-GB" smtClean="0"/>
              <a:t>02/05/2020</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862D977-8232-48A0-BAED-16952324CD02}" type="datetime1">
              <a:rPr lang="en-GB" smtClean="0"/>
              <a:t>02/05/2020</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smtClean="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6E79CEA9-AC2C-44FF-9633-B1A6615905A4}" type="datetime1">
              <a:rPr lang="en-GB" smtClean="0"/>
              <a:t>02/05/2020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Date Placeholder 2"/>
          <p:cNvSpPr>
            <a:spLocks noGrp="1"/>
          </p:cNvSpPr>
          <p:nvPr>
            <p:ph type="dt" sz="half" idx="10"/>
          </p:nvPr>
        </p:nvSpPr>
        <p:spPr/>
        <p:txBody>
          <a:bodyPr/>
          <a:lstStyle/>
          <a:p>
            <a:fld id="{D7EF7985-E883-451A-B64F-FB998B0295B7}" type="datetime1">
              <a:rPr lang="en-GB" smtClean="0"/>
              <a:t>02/05/2020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smtClean="0"/>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D9BB6AC-1BBE-42B9-BBC2-F2D597374387}" type="datetime1">
              <a:rPr lang="en-GB" smtClean="0"/>
              <a:t>02/05/2020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smtClean="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A26C2D06-8912-465A-831A-7EA1BA036688}" type="datetime1">
              <a:rPr lang="en-GB" smtClean="0"/>
              <a:t>02/05/2020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D062A512-C19A-4621-826D-2046BD3D1C58}" type="datetime1">
              <a:rPr lang="en-GB" smtClean="0"/>
              <a:t>02/05/2020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89F0E4A4-5AFB-48FA-BD91-102F643DDD09}" type="datetime1">
              <a:rPr lang="en-GB" smtClean="0"/>
              <a:t>02/05/2020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smtClean="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54A37FC1-DDAD-4899-9F56-D2CC223E8119}" type="datetime1">
              <a:rPr lang="en-GB" smtClean="0"/>
              <a:t>02/05/2020</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smtClean="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smtClean="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C6BB681F-E930-4373-B015-9DCECD08D4BE}" type="datetime1">
              <a:rPr lang="en-GB" smtClean="0"/>
              <a:t>02/05/2020</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30A9235B-3A84-40B8-A17D-A6C6417189BE}" type="datetime1">
              <a:rPr lang="en-GB" smtClean="0"/>
              <a:t>02/05/2020</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EA09FED1-9755-4B3C-BA26-3F66499A7052}" type="datetime1">
              <a:rPr lang="en-GB" smtClean="0"/>
              <a:t>02/05/2020</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10" name="Picture 9" descr="Department for Education" title="Logo"/>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84213" y="5937814"/>
            <a:ext cx="1296194" cy="761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hf hdr="0" ftr="0" dt="0"/>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8" Type="http://schemas.openxmlformats.org/officeDocument/2006/relationships/hyperlink" Target="https://www.gov.uk/government/publications/guidance-to-educational-settings-about-covid-19/guidance-to-educational-settings-about-covid-19" TargetMode="External"/><Relationship Id="rId3" Type="http://schemas.openxmlformats.org/officeDocument/2006/relationships/slideLayout" Target="../slideLayouts/slideLayout3.xml"/><Relationship Id="rId7" Type="http://schemas.openxmlformats.org/officeDocument/2006/relationships/hyperlink" Target="file:///C:\Users\gkeen\AppData\Roaming\Microsoft\Word\Coronavirus%20(COVID-19):%20guidance%20on%20isolation%20for%20residential%20educational%20settings" TargetMode="Externa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hyperlink" Target="https://www.gov.uk/government/publications/coronavirus-covid-19-send-risk-assessment-guidance/coronavirus-covid-19-send-risk-assessment-guidance" TargetMode="External"/><Relationship Id="rId11" Type="http://schemas.openxmlformats.org/officeDocument/2006/relationships/image" Target="../media/image4.png"/><Relationship Id="rId5" Type="http://schemas.openxmlformats.org/officeDocument/2006/relationships/hyperlink" Target="https://www.gov.uk/government/publications/coronavirus-covid-19-guidance-on-vulnerable-children-and-young-people/coronavirus-covid-19-guidance-on-vulnerable-children-and-young-people" TargetMode="External"/><Relationship Id="rId10" Type="http://schemas.openxmlformats.org/officeDocument/2006/relationships/hyperlink" Target="https://www.gov.uk/government/publications/coronavirus-covid-19-guidance-for-childrens-social-care-services" TargetMode="External"/><Relationship Id="rId4" Type="http://schemas.openxmlformats.org/officeDocument/2006/relationships/hyperlink" Target="https://www.gov.uk/government/publications/changes-to-the-law-on-education-health-and-care-needs-assessments-and-plans-due-to-coronavirus/education-health-and-care-needs-assessments-and-plans-guidance-on-temporary-legislative-changes-relating-to-coronavirus-covid-19" TargetMode="External"/><Relationship Id="rId9" Type="http://schemas.openxmlformats.org/officeDocument/2006/relationships/hyperlink" Target="https://www.gov.uk/government/publications/coronavirus-covid-19-online-education-resources/coronavirus-covid-19-list-of-online-education-resources-for-home-education"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7504" y="332656"/>
            <a:ext cx="8893620" cy="1998286"/>
          </a:xfrm>
        </p:spPr>
        <p:txBody>
          <a:bodyPr rtlCol="0"/>
          <a:lstStyle/>
          <a:p>
            <a:pPr algn="ctr"/>
            <a:r>
              <a:rPr sz="4400" dirty="0"/>
              <a:t/>
            </a:r>
            <a:br>
              <a:rPr sz="4400" dirty="0"/>
            </a:br>
            <a:r>
              <a:rPr lang="en-GB" sz="3600" b="0" dirty="0"/>
              <a:t/>
            </a:r>
            <a:br>
              <a:rPr lang="en-GB" sz="3600" b="0" dirty="0"/>
            </a:br>
            <a:r>
              <a:rPr lang="en-GB" b="0" dirty="0"/>
              <a:t/>
            </a:r>
            <a:br>
              <a:rPr lang="en-GB" b="0" dirty="0"/>
            </a:br>
            <a:r>
              <a:rPr lang="en-GB" sz="3400" b="0" dirty="0" smtClean="0"/>
              <a:t>Education</a:t>
            </a:r>
            <a:r>
              <a:rPr lang="en-GB" sz="3400" b="0" dirty="0"/>
              <a:t>, Health and Care Plans: </a:t>
            </a:r>
            <a:r>
              <a:rPr lang="en-GB" sz="3400" b="0" dirty="0" smtClean="0"/>
              <a:t/>
            </a:r>
            <a:br>
              <a:rPr lang="en-GB" sz="3400" b="0" dirty="0" smtClean="0"/>
            </a:br>
            <a:r>
              <a:rPr lang="en-GB" sz="3400" b="0" dirty="0" smtClean="0"/>
              <a:t>Guidance </a:t>
            </a:r>
            <a:r>
              <a:rPr lang="en-GB" sz="3400" b="0" dirty="0"/>
              <a:t>on temporary legislative changes relating to Coronavirus (COVID-19</a:t>
            </a:r>
            <a:r>
              <a:rPr lang="en-GB" sz="3400" b="0" dirty="0" smtClean="0"/>
              <a:t>)</a:t>
            </a:r>
            <a:br>
              <a:rPr lang="en-GB" sz="3400" b="0" dirty="0" smtClean="0"/>
            </a:br>
            <a:r>
              <a:rPr lang="en-GB" sz="3400" b="0" dirty="0"/>
              <a:t>	</a:t>
            </a:r>
            <a:br>
              <a:rPr lang="en-GB" sz="3400" b="0" dirty="0"/>
            </a:br>
            <a:r>
              <a:rPr lang="en-GB" sz="4000" b="0" dirty="0"/>
              <a:t>	</a:t>
            </a:r>
            <a:br>
              <a:rPr lang="en-GB" sz="4000" b="0" dirty="0"/>
            </a:br>
            <a:r>
              <a:rPr lang="en-GB" sz="3200" b="0" dirty="0"/>
              <a:t>	</a:t>
            </a:r>
            <a:r>
              <a:rPr lang="en-GB" sz="3600" b="0" dirty="0"/>
              <a:t/>
            </a:r>
            <a:br>
              <a:rPr lang="en-GB" sz="3600" b="0" dirty="0"/>
            </a:br>
            <a:endParaRPr sz="3600" b="0" dirty="0">
              <a:solidFill>
                <a:schemeClr val="tx1"/>
              </a:solidFill>
            </a:endParaRPr>
          </a:p>
        </p:txBody>
      </p:sp>
      <p:sp>
        <p:nvSpPr>
          <p:cNvPr id="2051" name="Subtitle 4"/>
          <p:cNvSpPr>
            <a:spLocks noGrp="1"/>
          </p:cNvSpPr>
          <p:nvPr>
            <p:ph type="subTitle" idx="1"/>
          </p:nvPr>
        </p:nvSpPr>
        <p:spPr>
          <a:xfrm>
            <a:off x="683568" y="3579283"/>
            <a:ext cx="8101016" cy="1752600"/>
          </a:xfrm>
        </p:spPr>
        <p:txBody>
          <a:bodyPr/>
          <a:lstStyle/>
          <a:p>
            <a:pPr eaLnBrk="1" hangingPunct="1"/>
            <a:endParaRPr lang="en-GB" altLang="en-US" dirty="0" smtClean="0">
              <a:latin typeface="Arial" charset="0"/>
              <a:cs typeface="Arial" charset="0"/>
            </a:endParaRPr>
          </a:p>
          <a:p>
            <a:pPr algn="ctr"/>
            <a:endParaRPr lang="en-GB" altLang="en-US" b="0" dirty="0" smtClean="0">
              <a:latin typeface="Arial" charset="0"/>
              <a:cs typeface="Arial" charset="0"/>
            </a:endParaRPr>
          </a:p>
          <a:p>
            <a:pPr algn="ctr"/>
            <a:endParaRPr lang="en-GB" sz="2800" b="0" dirty="0" smtClean="0"/>
          </a:p>
          <a:p>
            <a:pPr algn="ctr"/>
            <a:r>
              <a:rPr lang="en-GB" sz="2800" b="0" dirty="0" smtClean="0"/>
              <a:t>May 2020</a:t>
            </a:r>
            <a:endParaRPr lang="en-GB" sz="2800" b="0" dirty="0"/>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664" y="2251624"/>
            <a:ext cx="6489408" cy="2401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1"/>
          <p:cNvSpPr>
            <a:spLocks noChangeArrowheads="1"/>
          </p:cNvSpPr>
          <p:nvPr/>
        </p:nvSpPr>
        <p:spPr bwMode="auto">
          <a:xfrm>
            <a:off x="2302821" y="6093296"/>
            <a:ext cx="64817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lnSpc>
                <a:spcPct val="120000"/>
              </a:lnSpc>
              <a:spcAft>
                <a:spcPts val="600"/>
              </a:spcAft>
              <a:buClr>
                <a:schemeClr val="tx2"/>
              </a:buClr>
              <a:buFont typeface="Wingdings" pitchFamily="2" charset="2"/>
              <a:buChar char="§"/>
              <a:defRPr sz="2000" b="1">
                <a:solidFill>
                  <a:schemeClr val="tx1"/>
                </a:solidFill>
                <a:latin typeface="Arial" charset="0"/>
              </a:defRPr>
            </a:lvl1pPr>
            <a:lvl2pPr marL="742950" indent="-285750" eaLnBrk="0" hangingPunct="0">
              <a:lnSpc>
                <a:spcPct val="120000"/>
              </a:lnSpc>
              <a:spcAft>
                <a:spcPts val="600"/>
              </a:spcAft>
              <a:buClr>
                <a:schemeClr val="tx2"/>
              </a:buClr>
              <a:buFont typeface="Wingdings" pitchFamily="2" charset="2"/>
              <a:buChar char="§"/>
              <a:defRPr sz="2000">
                <a:solidFill>
                  <a:schemeClr val="tx1"/>
                </a:solidFill>
                <a:latin typeface="Arial" charset="0"/>
              </a:defRPr>
            </a:lvl2pPr>
            <a:lvl3pPr marL="1143000" indent="-228600" eaLnBrk="0" hangingPunct="0">
              <a:lnSpc>
                <a:spcPct val="120000"/>
              </a:lnSpc>
              <a:spcAft>
                <a:spcPts val="600"/>
              </a:spcAft>
              <a:buClr>
                <a:schemeClr val="tx2"/>
              </a:buClr>
              <a:buFont typeface="Wingdings" pitchFamily="2" charset="2"/>
              <a:buChar char="§"/>
              <a:defRPr sz="2000">
                <a:solidFill>
                  <a:schemeClr val="tx1"/>
                </a:solidFill>
                <a:latin typeface="Arial" charset="0"/>
              </a:defRPr>
            </a:lvl3pPr>
            <a:lvl4pPr marL="16002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4pPr>
            <a:lvl5pPr marL="2057400" indent="-228600" eaLnBrk="0" hangingPunct="0">
              <a:lnSpc>
                <a:spcPct val="120000"/>
              </a:lnSpc>
              <a:spcAft>
                <a:spcPts val="600"/>
              </a:spcAft>
              <a:buClr>
                <a:schemeClr val="tx2"/>
              </a:buClr>
              <a:buFont typeface="Wingdings" pitchFamily="2" charset="2"/>
              <a:buChar char="§"/>
              <a:defRPr sz="1600">
                <a:solidFill>
                  <a:schemeClr val="tx1"/>
                </a:solidFill>
                <a:latin typeface="Arial" charset="0"/>
              </a:defRPr>
            </a:lvl5pPr>
            <a:lvl6pPr marL="25146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6pPr>
            <a:lvl7pPr marL="29718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7pPr>
            <a:lvl8pPr marL="34290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8pPr>
            <a:lvl9pPr marL="3886200" indent="-228600" eaLnBrk="0" fontAlgn="base" hangingPunct="0">
              <a:lnSpc>
                <a:spcPct val="120000"/>
              </a:lnSpc>
              <a:spcBef>
                <a:spcPct val="0"/>
              </a:spcBef>
              <a:spcAft>
                <a:spcPts val="600"/>
              </a:spcAft>
              <a:buClr>
                <a:schemeClr val="tx2"/>
              </a:buClr>
              <a:buFont typeface="Wingdings" pitchFamily="2" charset="2"/>
              <a:buChar char="§"/>
              <a:defRPr sz="1600">
                <a:solidFill>
                  <a:schemeClr val="tx1"/>
                </a:solidFill>
                <a:latin typeface="Arial" charset="0"/>
              </a:defRPr>
            </a:lvl9pPr>
          </a:lstStyle>
          <a:p>
            <a:pPr algn="ctr" eaLnBrk="1" hangingPunct="1">
              <a:lnSpc>
                <a:spcPct val="100000"/>
              </a:lnSpc>
              <a:spcBef>
                <a:spcPct val="50000"/>
              </a:spcBef>
              <a:spcAft>
                <a:spcPct val="0"/>
              </a:spcAft>
              <a:buClrTx/>
              <a:buFontTx/>
              <a:buNone/>
            </a:pPr>
            <a:r>
              <a:rPr lang="en-GB" altLang="en-US" sz="1800" b="0" dirty="0"/>
              <a:t>André </a:t>
            </a:r>
            <a:r>
              <a:rPr lang="en-GB" altLang="en-US" sz="1800" b="0" dirty="0" smtClean="0"/>
              <a:t>Imich, SEN </a:t>
            </a:r>
            <a:r>
              <a:rPr lang="en-GB" altLang="en-US" sz="1800" b="0" dirty="0"/>
              <a:t>and Disability Professional Adviser, DfE</a:t>
            </a:r>
          </a:p>
        </p:txBody>
      </p:sp>
    </p:spTree>
    <p:extLst>
      <p:ext uri="{BB962C8B-B14F-4D97-AF65-F5344CB8AC3E}">
        <p14:creationId xmlns:p14="http://schemas.microsoft.com/office/powerpoint/2010/main" val="2546578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992243" cy="647701"/>
          </a:xfrm>
        </p:spPr>
        <p:txBody>
          <a:bodyPr/>
          <a:lstStyle/>
          <a:p>
            <a:r>
              <a:rPr lang="en-GB" b="0" dirty="0" smtClean="0"/>
              <a:t>Reasonable endeavours - decision-making</a:t>
            </a:r>
            <a:endParaRPr lang="en-GB" b="0" dirty="0"/>
          </a:p>
        </p:txBody>
      </p:sp>
      <p:sp>
        <p:nvSpPr>
          <p:cNvPr id="3" name="Content Placeholder 2"/>
          <p:cNvSpPr>
            <a:spLocks noGrp="1"/>
          </p:cNvSpPr>
          <p:nvPr>
            <p:ph idx="1"/>
          </p:nvPr>
        </p:nvSpPr>
        <p:spPr>
          <a:xfrm>
            <a:off x="684212" y="1196976"/>
            <a:ext cx="7920236" cy="4679949"/>
          </a:xfrm>
        </p:spPr>
        <p:txBody>
          <a:bodyPr/>
          <a:lstStyle/>
          <a:p>
            <a:pPr marL="0" lvl="0" indent="0">
              <a:buNone/>
            </a:pPr>
            <a:r>
              <a:rPr lang="en-GB" sz="2200" b="0" dirty="0"/>
              <a:t>In deciding what provision must be secured or arranged in </a:t>
            </a:r>
            <a:r>
              <a:rPr lang="en-GB" sz="2200" b="0" dirty="0" smtClean="0"/>
              <a:t>discharging </a:t>
            </a:r>
            <a:r>
              <a:rPr lang="en-GB" sz="2200" b="0" dirty="0"/>
              <a:t>its modified s42 duty, the </a:t>
            </a:r>
            <a:r>
              <a:rPr lang="en-GB" sz="2200" b="0" dirty="0" smtClean="0"/>
              <a:t>LA </a:t>
            </a:r>
            <a:r>
              <a:rPr lang="en-GB" sz="2200" b="0" dirty="0"/>
              <a:t>and health commissioning body should consider:</a:t>
            </a:r>
          </a:p>
          <a:p>
            <a:pPr lvl="0"/>
            <a:r>
              <a:rPr lang="en-GB" sz="2200" b="0" dirty="0"/>
              <a:t>the specific local </a:t>
            </a:r>
            <a:r>
              <a:rPr lang="en-GB" sz="2200" b="0" dirty="0" smtClean="0"/>
              <a:t>circumstances, e.g. workforce </a:t>
            </a:r>
            <a:r>
              <a:rPr lang="en-GB" sz="2200" b="0" dirty="0"/>
              <a:t>capacity and skills and that of others whose input is </a:t>
            </a:r>
            <a:r>
              <a:rPr lang="en-GB" sz="2200" b="0" dirty="0" smtClean="0"/>
              <a:t>needed; temporary </a:t>
            </a:r>
            <a:r>
              <a:rPr lang="en-GB" sz="2200" b="0" dirty="0"/>
              <a:t>closures of education </a:t>
            </a:r>
            <a:r>
              <a:rPr lang="en-GB" sz="2200" b="0" dirty="0" smtClean="0"/>
              <a:t>settings; </a:t>
            </a:r>
            <a:r>
              <a:rPr lang="en-GB" sz="2200" b="0" dirty="0"/>
              <a:t>guidance on measures to reduce the transmission of </a:t>
            </a:r>
            <a:r>
              <a:rPr lang="en-GB" sz="2200" b="0" dirty="0" smtClean="0"/>
              <a:t>coronavirus; </a:t>
            </a:r>
            <a:endParaRPr lang="en-GB" sz="2200" b="0" dirty="0"/>
          </a:p>
          <a:p>
            <a:pPr lvl="0"/>
            <a:r>
              <a:rPr lang="en-GB" sz="2200" b="0" dirty="0"/>
              <a:t>the needs of and specific circumstances affecting the child or young person; and</a:t>
            </a:r>
          </a:p>
          <a:p>
            <a:pPr lvl="0"/>
            <a:r>
              <a:rPr lang="en-GB" sz="2200" b="0" dirty="0"/>
              <a:t>the views of the child, young person and their parents over what provision might be appropriate.</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10</a:t>
            </a:fld>
            <a:endParaRPr lang="en-GB" dirty="0"/>
          </a:p>
        </p:txBody>
      </p:sp>
    </p:spTree>
    <p:extLst>
      <p:ext uri="{BB962C8B-B14F-4D97-AF65-F5344CB8AC3E}">
        <p14:creationId xmlns:p14="http://schemas.microsoft.com/office/powerpoint/2010/main" val="22798725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Reasonable endeavours: alternative arrangements</a:t>
            </a:r>
            <a:endParaRPr lang="en-GB" b="0" dirty="0"/>
          </a:p>
        </p:txBody>
      </p:sp>
      <p:sp>
        <p:nvSpPr>
          <p:cNvPr id="3" name="Content Placeholder 2"/>
          <p:cNvSpPr>
            <a:spLocks noGrp="1"/>
          </p:cNvSpPr>
          <p:nvPr>
            <p:ph idx="1"/>
          </p:nvPr>
        </p:nvSpPr>
        <p:spPr/>
        <p:txBody>
          <a:bodyPr/>
          <a:lstStyle/>
          <a:p>
            <a:pPr marL="0" indent="0">
              <a:buNone/>
            </a:pPr>
            <a:r>
              <a:rPr lang="en-GB" sz="2400" b="0" dirty="0" smtClean="0"/>
              <a:t>Alternative arrangements will be dependent on: </a:t>
            </a:r>
          </a:p>
          <a:p>
            <a:r>
              <a:rPr lang="en-GB" sz="2400" b="0" dirty="0"/>
              <a:t>t</a:t>
            </a:r>
            <a:r>
              <a:rPr lang="en-GB" sz="2400" b="0" dirty="0" smtClean="0"/>
              <a:t>he needs </a:t>
            </a:r>
            <a:r>
              <a:rPr lang="en-GB" sz="2400" b="0" dirty="0"/>
              <a:t>of the child or young person, </a:t>
            </a:r>
            <a:endParaRPr lang="en-GB" sz="2400" b="0" dirty="0" smtClean="0"/>
          </a:p>
          <a:p>
            <a:r>
              <a:rPr lang="en-GB" sz="2400" b="0" dirty="0"/>
              <a:t>t</a:t>
            </a:r>
            <a:r>
              <a:rPr lang="en-GB" sz="2400" b="0" dirty="0" smtClean="0"/>
              <a:t>he provision </a:t>
            </a:r>
            <a:r>
              <a:rPr lang="en-GB" sz="2400" b="0" dirty="0"/>
              <a:t>that is specified in a plan, and </a:t>
            </a:r>
            <a:endParaRPr lang="en-GB" sz="2400" b="0" dirty="0" smtClean="0"/>
          </a:p>
          <a:p>
            <a:r>
              <a:rPr lang="en-GB" sz="2400" b="0" dirty="0"/>
              <a:t>t</a:t>
            </a:r>
            <a:r>
              <a:rPr lang="en-GB" sz="2400" b="0" dirty="0" smtClean="0"/>
              <a:t>he specific </a:t>
            </a:r>
            <a:r>
              <a:rPr lang="en-GB" sz="2400" b="0" dirty="0"/>
              <a:t>local circumstances. </a:t>
            </a:r>
            <a:endParaRPr lang="en-GB" sz="2400" b="0" dirty="0" smtClean="0"/>
          </a:p>
          <a:p>
            <a:pPr marL="0" indent="0">
              <a:buNone/>
            </a:pPr>
            <a:r>
              <a:rPr lang="en-GB" sz="2400" b="0" dirty="0" smtClean="0"/>
              <a:t>Delivery </a:t>
            </a:r>
            <a:r>
              <a:rPr lang="en-GB" sz="2400" b="0" dirty="0"/>
              <a:t>is dependent on a range of </a:t>
            </a:r>
            <a:r>
              <a:rPr lang="en-GB" sz="2400" b="0" dirty="0" smtClean="0"/>
              <a:t>factors, e.g.: </a:t>
            </a:r>
          </a:p>
          <a:p>
            <a:r>
              <a:rPr lang="en-GB" sz="2400" b="0" dirty="0" smtClean="0"/>
              <a:t>the availability and capacity </a:t>
            </a:r>
            <a:r>
              <a:rPr lang="en-GB" sz="2400" b="0" dirty="0"/>
              <a:t>of specialist staff to deliver particular interventions, </a:t>
            </a:r>
            <a:endParaRPr lang="en-GB" sz="2400" b="0" dirty="0" smtClean="0"/>
          </a:p>
          <a:p>
            <a:r>
              <a:rPr lang="en-GB" sz="2400" b="0" dirty="0" smtClean="0"/>
              <a:t>the </a:t>
            </a:r>
            <a:r>
              <a:rPr lang="en-GB" sz="2400" b="0" dirty="0"/>
              <a:t>extent of the arrangements schools can make to provide home learning </a:t>
            </a:r>
            <a:r>
              <a:rPr lang="en-GB" sz="2400" b="0" dirty="0" smtClean="0"/>
              <a:t>programmes, </a:t>
            </a:r>
            <a:r>
              <a:rPr lang="en-GB" sz="2400" b="0" dirty="0"/>
              <a:t>and </a:t>
            </a:r>
            <a:endParaRPr lang="en-GB" sz="2400" b="0" dirty="0" smtClean="0"/>
          </a:p>
          <a:p>
            <a:r>
              <a:rPr lang="en-GB" sz="2400" b="0" dirty="0" smtClean="0"/>
              <a:t>the </a:t>
            </a:r>
            <a:r>
              <a:rPr lang="en-GB" sz="2400" b="0" dirty="0"/>
              <a:t>availability of suitable IT equipment in the home.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11</a:t>
            </a:fld>
            <a:endParaRPr lang="en-GB" dirty="0"/>
          </a:p>
        </p:txBody>
      </p:sp>
    </p:spTree>
    <p:extLst>
      <p:ext uri="{BB962C8B-B14F-4D97-AF65-F5344CB8AC3E}">
        <p14:creationId xmlns:p14="http://schemas.microsoft.com/office/powerpoint/2010/main" val="2769297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Reasonable endeavours - a possible framework for considering provision</a:t>
            </a:r>
            <a:endParaRPr lang="en-GB" b="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7795576"/>
              </p:ext>
            </p:extLst>
          </p:nvPr>
        </p:nvGraphicFramePr>
        <p:xfrm>
          <a:off x="827584" y="1268760"/>
          <a:ext cx="7775575" cy="5184576"/>
        </p:xfrm>
        <a:graphic>
          <a:graphicData uri="http://schemas.openxmlformats.org/drawingml/2006/table">
            <a:tbl>
              <a:tblPr firstRow="1" firstCol="1" bandRow="1">
                <a:tableStyleId>{5C22544A-7EE6-4342-B048-85BDC9FD1C3A}</a:tableStyleId>
              </a:tblPr>
              <a:tblGrid>
                <a:gridCol w="1008112">
                  <a:extLst>
                    <a:ext uri="{9D8B030D-6E8A-4147-A177-3AD203B41FA5}">
                      <a16:colId xmlns:a16="http://schemas.microsoft.com/office/drawing/2014/main" val="109085236"/>
                    </a:ext>
                  </a:extLst>
                </a:gridCol>
                <a:gridCol w="6767463">
                  <a:extLst>
                    <a:ext uri="{9D8B030D-6E8A-4147-A177-3AD203B41FA5}">
                      <a16:colId xmlns:a16="http://schemas.microsoft.com/office/drawing/2014/main" val="2561034412"/>
                    </a:ext>
                  </a:extLst>
                </a:gridCol>
              </a:tblGrid>
              <a:tr h="1044844">
                <a:tc>
                  <a:txBody>
                    <a:bodyPr/>
                    <a:lstStyle/>
                    <a:p>
                      <a:pPr>
                        <a:lnSpc>
                          <a:spcPct val="120000"/>
                        </a:lnSpc>
                        <a:spcAft>
                          <a:spcPts val="1200"/>
                        </a:spcAft>
                      </a:pPr>
                      <a:r>
                        <a:rPr lang="en-GB" sz="1800" b="0" dirty="0">
                          <a:solidFill>
                            <a:schemeClr val="tx1"/>
                          </a:solidFill>
                          <a:effectLst/>
                        </a:rPr>
                        <a:t>What?</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Securing something different to the provision stated in the plan, </a:t>
                      </a:r>
                      <a:r>
                        <a:rPr lang="en-GB" sz="1800" b="0" dirty="0" smtClean="0">
                          <a:solidFill>
                            <a:schemeClr val="tx1"/>
                          </a:solidFill>
                          <a:effectLst/>
                        </a:rPr>
                        <a:t>e.g.. in </a:t>
                      </a:r>
                      <a:r>
                        <a:rPr lang="en-GB" sz="1800" b="0" dirty="0">
                          <a:solidFill>
                            <a:schemeClr val="tx1"/>
                          </a:solidFill>
                          <a:effectLst/>
                        </a:rPr>
                        <a:t>relation to availability of staff, availability of technology and any significant risk that may cause harm</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6224762"/>
                  </a:ext>
                </a:extLst>
              </a:tr>
              <a:tr h="1044844">
                <a:tc>
                  <a:txBody>
                    <a:bodyPr/>
                    <a:lstStyle/>
                    <a:p>
                      <a:pPr>
                        <a:lnSpc>
                          <a:spcPct val="120000"/>
                        </a:lnSpc>
                        <a:spcAft>
                          <a:spcPts val="1200"/>
                        </a:spcAft>
                      </a:pPr>
                      <a:r>
                        <a:rPr lang="en-GB" sz="1800" b="0" dirty="0">
                          <a:solidFill>
                            <a:schemeClr val="tx1"/>
                          </a:solidFill>
                          <a:effectLst/>
                        </a:rPr>
                        <a:t>Where?</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Location where provision is to be provided may be altered – early years setting, school, college, </a:t>
                      </a:r>
                      <a:r>
                        <a:rPr lang="en-GB" sz="1800" b="0" dirty="0" smtClean="0">
                          <a:solidFill>
                            <a:schemeClr val="tx1"/>
                          </a:solidFill>
                          <a:effectLst/>
                        </a:rPr>
                        <a:t>community </a:t>
                      </a:r>
                      <a:r>
                        <a:rPr lang="en-GB" sz="1800" b="0" dirty="0">
                          <a:solidFill>
                            <a:schemeClr val="tx1"/>
                          </a:solidFill>
                          <a:effectLst/>
                        </a:rPr>
                        <a:t>setting, </a:t>
                      </a:r>
                      <a:r>
                        <a:rPr lang="en-GB" sz="1800" b="0" dirty="0" smtClean="0">
                          <a:solidFill>
                            <a:schemeClr val="tx1"/>
                          </a:solidFill>
                          <a:effectLst/>
                        </a:rPr>
                        <a:t>home, clinic</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03294596"/>
                  </a:ext>
                </a:extLst>
              </a:tr>
              <a:tr h="980159">
                <a:tc>
                  <a:txBody>
                    <a:bodyPr/>
                    <a:lstStyle/>
                    <a:p>
                      <a:pPr>
                        <a:lnSpc>
                          <a:spcPct val="120000"/>
                        </a:lnSpc>
                        <a:spcAft>
                          <a:spcPts val="1200"/>
                        </a:spcAft>
                      </a:pPr>
                      <a:r>
                        <a:rPr lang="en-GB" sz="1800" b="0" dirty="0">
                          <a:solidFill>
                            <a:schemeClr val="tx1"/>
                          </a:solidFill>
                          <a:effectLst/>
                        </a:rPr>
                        <a:t>When?</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Frequency and timing of provision may be altered or modified in the light of available staff and risks that may cause harm</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36844462"/>
                  </a:ext>
                </a:extLst>
              </a:tr>
              <a:tr h="1069885">
                <a:tc>
                  <a:txBody>
                    <a:bodyPr/>
                    <a:lstStyle/>
                    <a:p>
                      <a:pPr>
                        <a:lnSpc>
                          <a:spcPct val="120000"/>
                        </a:lnSpc>
                        <a:spcAft>
                          <a:spcPts val="1200"/>
                        </a:spcAft>
                      </a:pPr>
                      <a:r>
                        <a:rPr lang="en-GB" sz="1800" b="0" dirty="0">
                          <a:solidFill>
                            <a:schemeClr val="tx1"/>
                          </a:solidFill>
                          <a:effectLst/>
                        </a:rPr>
                        <a:t>How?</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Method of delivery may be altered, </a:t>
                      </a:r>
                      <a:r>
                        <a:rPr lang="en-GB" sz="1800" b="0" dirty="0" smtClean="0">
                          <a:solidFill>
                            <a:schemeClr val="tx1"/>
                          </a:solidFill>
                          <a:effectLst/>
                        </a:rPr>
                        <a:t>e.g.. virtual </a:t>
                      </a:r>
                      <a:r>
                        <a:rPr lang="en-GB" sz="1800" b="0" dirty="0">
                          <a:solidFill>
                            <a:schemeClr val="tx1"/>
                          </a:solidFill>
                          <a:effectLst/>
                        </a:rPr>
                        <a:t>rather than face-to-face and smaller rather than larger groups for teaching </a:t>
                      </a:r>
                      <a:r>
                        <a:rPr lang="en-GB" sz="1800" b="0" dirty="0" smtClean="0">
                          <a:solidFill>
                            <a:schemeClr val="tx1"/>
                          </a:solidFill>
                          <a:effectLst/>
                        </a:rPr>
                        <a:t>(in line with the </a:t>
                      </a:r>
                      <a:r>
                        <a:rPr lang="en-GB" sz="1800" b="0" dirty="0">
                          <a:solidFill>
                            <a:schemeClr val="tx1"/>
                          </a:solidFill>
                          <a:effectLst/>
                        </a:rPr>
                        <a:t>guidance on reducing transmission of </a:t>
                      </a:r>
                      <a:r>
                        <a:rPr lang="en-GB" sz="1800" b="0" dirty="0" smtClean="0">
                          <a:solidFill>
                            <a:schemeClr val="tx1"/>
                          </a:solidFill>
                          <a:effectLst/>
                        </a:rPr>
                        <a:t>coronavirus)</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1172384"/>
                  </a:ext>
                </a:extLst>
              </a:tr>
              <a:tr h="1044844">
                <a:tc>
                  <a:txBody>
                    <a:bodyPr/>
                    <a:lstStyle/>
                    <a:p>
                      <a:pPr>
                        <a:lnSpc>
                          <a:spcPct val="120000"/>
                        </a:lnSpc>
                        <a:spcAft>
                          <a:spcPts val="1200"/>
                        </a:spcAft>
                      </a:pPr>
                      <a:r>
                        <a:rPr lang="en-GB" sz="1800" b="0" dirty="0">
                          <a:solidFill>
                            <a:schemeClr val="tx1"/>
                          </a:solidFill>
                          <a:effectLst/>
                        </a:rPr>
                        <a:t>By Whom?</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20000"/>
                        </a:lnSpc>
                        <a:spcAft>
                          <a:spcPts val="1200"/>
                        </a:spcAft>
                      </a:pPr>
                      <a:r>
                        <a:rPr lang="en-GB" sz="1800" b="0" dirty="0">
                          <a:solidFill>
                            <a:schemeClr val="tx1"/>
                          </a:solidFill>
                          <a:effectLst/>
                        </a:rPr>
                        <a:t>Changes to the person delivering the provision, </a:t>
                      </a:r>
                      <a:r>
                        <a:rPr lang="en-GB" sz="1800" b="0" dirty="0" smtClean="0">
                          <a:solidFill>
                            <a:schemeClr val="tx1"/>
                          </a:solidFill>
                          <a:effectLst/>
                        </a:rPr>
                        <a:t>e.g.. a </a:t>
                      </a:r>
                      <a:r>
                        <a:rPr lang="en-GB" sz="1800" b="0" dirty="0">
                          <a:solidFill>
                            <a:schemeClr val="tx1"/>
                          </a:solidFill>
                          <a:effectLst/>
                        </a:rPr>
                        <a:t>learning assistant under virtual supervision rather than a specialist therapist or teacher</a:t>
                      </a:r>
                      <a:endParaRPr lang="en-GB" sz="1800" b="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2091856"/>
                  </a:ext>
                </a:extLst>
              </a:tr>
            </a:tbl>
          </a:graphicData>
        </a:graphic>
      </p:graphicFrame>
      <p:sp>
        <p:nvSpPr>
          <p:cNvPr id="4" name="Slide Number Placeholder 3"/>
          <p:cNvSpPr>
            <a:spLocks noGrp="1"/>
          </p:cNvSpPr>
          <p:nvPr>
            <p:ph type="sldNum" sz="quarter" idx="4"/>
          </p:nvPr>
        </p:nvSpPr>
        <p:spPr/>
        <p:txBody>
          <a:bodyPr/>
          <a:lstStyle/>
          <a:p>
            <a:fld id="{5DB98E5A-76C0-453E-B1E0-BC4AB04722D5}" type="slidenum">
              <a:rPr lang="en-GB" smtClean="0"/>
              <a:pPr/>
              <a:t>12</a:t>
            </a:fld>
            <a:endParaRPr lang="en-GB" dirty="0"/>
          </a:p>
        </p:txBody>
      </p:sp>
    </p:spTree>
    <p:extLst>
      <p:ext uri="{BB962C8B-B14F-4D97-AF65-F5344CB8AC3E}">
        <p14:creationId xmlns:p14="http://schemas.microsoft.com/office/powerpoint/2010/main" val="2830111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a:t>Reasonable </a:t>
            </a:r>
            <a:r>
              <a:rPr lang="en-GB" b="0" dirty="0" smtClean="0"/>
              <a:t>endeavours - Examples of alternative arrangements</a:t>
            </a:r>
            <a:endParaRPr lang="en-GB" dirty="0"/>
          </a:p>
        </p:txBody>
      </p:sp>
      <p:sp>
        <p:nvSpPr>
          <p:cNvPr id="3" name="Content Placeholder 2"/>
          <p:cNvSpPr>
            <a:spLocks noGrp="1"/>
          </p:cNvSpPr>
          <p:nvPr>
            <p:ph idx="1"/>
          </p:nvPr>
        </p:nvSpPr>
        <p:spPr>
          <a:xfrm>
            <a:off x="539552" y="1196976"/>
            <a:ext cx="8280920" cy="4679949"/>
          </a:xfrm>
        </p:spPr>
        <p:txBody>
          <a:bodyPr/>
          <a:lstStyle/>
          <a:p>
            <a:pPr lvl="0"/>
            <a:r>
              <a:rPr lang="en-GB" sz="1800" b="0" dirty="0"/>
              <a:t>Alterations to the frequency and timing of the delivery of provision in school, </a:t>
            </a:r>
            <a:r>
              <a:rPr lang="en-GB" sz="1800" b="0" dirty="0" smtClean="0"/>
              <a:t>e.g.  </a:t>
            </a:r>
            <a:r>
              <a:rPr lang="en-GB" sz="1800" b="0" dirty="0"/>
              <a:t>moving to a part-time timetable.</a:t>
            </a:r>
          </a:p>
          <a:p>
            <a:pPr lvl="0"/>
            <a:r>
              <a:rPr lang="en-GB" sz="1800" b="0" dirty="0"/>
              <a:t>A temporary placement in another school - mainstream or </a:t>
            </a:r>
            <a:r>
              <a:rPr lang="en-GB" sz="1800" b="0" dirty="0" smtClean="0"/>
              <a:t>special, with </a:t>
            </a:r>
            <a:r>
              <a:rPr lang="en-GB" sz="1800" b="0" dirty="0"/>
              <a:t>the agreement of the parent or young </a:t>
            </a:r>
            <a:r>
              <a:rPr lang="en-GB" sz="1800" b="0" dirty="0" smtClean="0"/>
              <a:t>person.</a:t>
            </a:r>
          </a:p>
          <a:p>
            <a:pPr lvl="0"/>
            <a:r>
              <a:rPr lang="en-GB" sz="1800" b="0" dirty="0" smtClean="0"/>
              <a:t>Attendance </a:t>
            </a:r>
            <a:r>
              <a:rPr lang="en-GB" sz="1800" b="0" dirty="0"/>
              <a:t>at a local hub.</a:t>
            </a:r>
          </a:p>
          <a:p>
            <a:pPr lvl="0"/>
            <a:r>
              <a:rPr lang="en-GB" sz="1800" b="0" dirty="0" smtClean="0"/>
              <a:t>Video </a:t>
            </a:r>
            <a:r>
              <a:rPr lang="en-GB" sz="1800" b="0" dirty="0"/>
              <a:t>class sessions for children to keep in touch with classmates and teaching staff.</a:t>
            </a:r>
          </a:p>
          <a:p>
            <a:pPr lvl="0"/>
            <a:r>
              <a:rPr lang="en-GB" sz="1800" b="0" dirty="0" smtClean="0"/>
              <a:t>Home </a:t>
            </a:r>
            <a:r>
              <a:rPr lang="en-GB" sz="1800" b="0" dirty="0"/>
              <a:t>learning reading programme, provided by </a:t>
            </a:r>
            <a:r>
              <a:rPr lang="en-GB" sz="1800" b="0" dirty="0" smtClean="0"/>
              <a:t>SENCo, reviewed weekly.</a:t>
            </a:r>
          </a:p>
          <a:p>
            <a:pPr lvl="0"/>
            <a:r>
              <a:rPr lang="en-GB" sz="1800" b="0" dirty="0" smtClean="0"/>
              <a:t>EPs </a:t>
            </a:r>
            <a:r>
              <a:rPr lang="en-GB" sz="1800" b="0" dirty="0"/>
              <a:t>providing brief therapy interventions. </a:t>
            </a:r>
          </a:p>
          <a:p>
            <a:pPr lvl="0"/>
            <a:r>
              <a:rPr lang="en-GB" sz="1800" b="0" dirty="0"/>
              <a:t>Specialist SEN Teachers providing advice and support to parents </a:t>
            </a:r>
            <a:r>
              <a:rPr lang="en-GB" sz="1800" b="0" dirty="0" smtClean="0"/>
              <a:t>re autism</a:t>
            </a:r>
            <a:r>
              <a:rPr lang="en-GB" sz="1800" b="0" dirty="0"/>
              <a:t>, visual or hearing impairment or </a:t>
            </a:r>
            <a:r>
              <a:rPr lang="en-GB" sz="1800" b="0" dirty="0" smtClean="0"/>
              <a:t>literacy.</a:t>
            </a:r>
            <a:endParaRPr lang="en-GB" sz="1800" b="0" dirty="0"/>
          </a:p>
          <a:p>
            <a:pPr lvl="0"/>
            <a:r>
              <a:rPr lang="en-GB" sz="1800" b="0" dirty="0"/>
              <a:t>A </a:t>
            </a:r>
            <a:r>
              <a:rPr lang="en-GB" sz="1800" b="0" dirty="0" smtClean="0"/>
              <a:t>SaLT delivering </a:t>
            </a:r>
            <a:r>
              <a:rPr lang="en-GB" sz="1800" b="0" dirty="0"/>
              <a:t>sessions via video link.</a:t>
            </a:r>
          </a:p>
          <a:p>
            <a:pPr lvl="0"/>
            <a:r>
              <a:rPr lang="en-GB" sz="1800" b="0" dirty="0" smtClean="0"/>
              <a:t>An OT </a:t>
            </a:r>
            <a:r>
              <a:rPr lang="en-GB" sz="1800" b="0" dirty="0"/>
              <a:t>video linking to a child’s home and modelling exercises that the parents could do with their child.</a:t>
            </a:r>
          </a:p>
          <a:p>
            <a:pPr lvl="0"/>
            <a:endParaRPr lang="en-GB"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13</a:t>
            </a:fld>
            <a:endParaRPr lang="en-GB" dirty="0"/>
          </a:p>
        </p:txBody>
      </p:sp>
    </p:spTree>
    <p:extLst>
      <p:ext uri="{BB962C8B-B14F-4D97-AF65-F5344CB8AC3E}">
        <p14:creationId xmlns:p14="http://schemas.microsoft.com/office/powerpoint/2010/main" val="300291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Record-keeping and communication</a:t>
            </a:r>
            <a:endParaRPr lang="en-GB" b="0" dirty="0"/>
          </a:p>
        </p:txBody>
      </p:sp>
      <p:sp>
        <p:nvSpPr>
          <p:cNvPr id="3" name="Content Placeholder 2"/>
          <p:cNvSpPr>
            <a:spLocks noGrp="1"/>
          </p:cNvSpPr>
          <p:nvPr>
            <p:ph idx="1"/>
          </p:nvPr>
        </p:nvSpPr>
        <p:spPr>
          <a:xfrm>
            <a:off x="707068" y="1052736"/>
            <a:ext cx="7775575" cy="4679949"/>
          </a:xfrm>
        </p:spPr>
        <p:txBody>
          <a:bodyPr/>
          <a:lstStyle/>
          <a:p>
            <a:pPr marL="0" lvl="0" indent="0">
              <a:buNone/>
            </a:pPr>
            <a:r>
              <a:rPr lang="en-GB" sz="2400" b="0" dirty="0"/>
              <a:t>The </a:t>
            </a:r>
            <a:r>
              <a:rPr lang="en-GB" sz="2400" b="0" dirty="0" smtClean="0"/>
              <a:t>LA and </a:t>
            </a:r>
            <a:r>
              <a:rPr lang="en-GB" sz="2400" b="0" dirty="0"/>
              <a:t>health commissioning body </a:t>
            </a:r>
            <a:r>
              <a:rPr lang="en-GB" sz="2400" b="0" dirty="0" smtClean="0"/>
              <a:t>should:</a:t>
            </a:r>
          </a:p>
          <a:p>
            <a:r>
              <a:rPr lang="en-GB" sz="2400" b="0" dirty="0" smtClean="0"/>
              <a:t>keep </a:t>
            </a:r>
            <a:r>
              <a:rPr lang="en-GB" sz="2400" b="0" dirty="0"/>
              <a:t>a record of the provision it decides it must secure or </a:t>
            </a:r>
            <a:r>
              <a:rPr lang="en-GB" sz="2400" b="0" dirty="0" smtClean="0"/>
              <a:t>arrange; </a:t>
            </a:r>
          </a:p>
          <a:p>
            <a:pPr lvl="0"/>
            <a:r>
              <a:rPr lang="en-GB" sz="2400" b="0" dirty="0" smtClean="0">
                <a:solidFill>
                  <a:srgbClr val="000000"/>
                </a:solidFill>
                <a:latin typeface="Arial" panose="020B0604020202020204" pitchFamily="34" charset="0"/>
                <a:ea typeface="Calibri" panose="020F0502020204030204" pitchFamily="34" charset="0"/>
                <a:cs typeface="Symbol" panose="05050102010706020507" pitchFamily="18" charset="2"/>
              </a:rPr>
              <a:t>confirm </a:t>
            </a:r>
            <a:r>
              <a:rPr lang="en-GB" sz="2400" b="0" dirty="0">
                <a:solidFill>
                  <a:srgbClr val="000000"/>
                </a:solidFill>
                <a:latin typeface="Arial" panose="020B0604020202020204" pitchFamily="34" charset="0"/>
                <a:ea typeface="Calibri" panose="020F0502020204030204" pitchFamily="34" charset="0"/>
                <a:cs typeface="Symbol" panose="05050102010706020507" pitchFamily="18" charset="2"/>
              </a:rPr>
              <a:t>to the parents or young person what it has decided to </a:t>
            </a:r>
            <a:r>
              <a:rPr lang="en-GB" sz="2400" b="0" dirty="0" smtClean="0">
                <a:solidFill>
                  <a:srgbClr val="000000"/>
                </a:solidFill>
                <a:latin typeface="Arial" panose="020B0604020202020204" pitchFamily="34" charset="0"/>
                <a:ea typeface="Calibri" panose="020F0502020204030204" pitchFamily="34" charset="0"/>
                <a:cs typeface="Symbol" panose="05050102010706020507" pitchFamily="18" charset="2"/>
              </a:rPr>
              <a:t>do, </a:t>
            </a:r>
            <a:r>
              <a:rPr lang="en-GB" sz="2400" b="0" dirty="0">
                <a:solidFill>
                  <a:srgbClr val="000000"/>
                </a:solidFill>
                <a:latin typeface="Arial" panose="020B0604020202020204" pitchFamily="34" charset="0"/>
                <a:ea typeface="Calibri" panose="020F0502020204030204" pitchFamily="34" charset="0"/>
                <a:cs typeface="Symbol" panose="05050102010706020507" pitchFamily="18" charset="2"/>
              </a:rPr>
              <a:t>and explain why the provision </a:t>
            </a:r>
            <a:r>
              <a:rPr lang="en-GB" sz="2400" b="0" dirty="0" smtClean="0">
                <a:solidFill>
                  <a:srgbClr val="000000"/>
                </a:solidFill>
                <a:latin typeface="Arial" panose="020B0604020202020204" pitchFamily="34" charset="0"/>
                <a:ea typeface="Calibri" panose="020F0502020204030204" pitchFamily="34" charset="0"/>
                <a:cs typeface="Symbol" panose="05050102010706020507" pitchFamily="18" charset="2"/>
              </a:rPr>
              <a:t>differs from </a:t>
            </a:r>
            <a:r>
              <a:rPr lang="en-GB" sz="2400" b="0" dirty="0">
                <a:solidFill>
                  <a:srgbClr val="000000"/>
                </a:solidFill>
                <a:latin typeface="Arial" panose="020B0604020202020204" pitchFamily="34" charset="0"/>
                <a:ea typeface="Calibri" panose="020F0502020204030204" pitchFamily="34" charset="0"/>
                <a:cs typeface="Symbol" panose="05050102010706020507" pitchFamily="18" charset="2"/>
              </a:rPr>
              <a:t>that in the </a:t>
            </a:r>
            <a:r>
              <a:rPr lang="en-GB" sz="2400" b="0" dirty="0" smtClean="0">
                <a:solidFill>
                  <a:srgbClr val="000000"/>
                </a:solidFill>
                <a:latin typeface="Arial" panose="020B0604020202020204" pitchFamily="34" charset="0"/>
                <a:ea typeface="Calibri" panose="020F0502020204030204" pitchFamily="34" charset="0"/>
                <a:cs typeface="Symbol" panose="05050102010706020507" pitchFamily="18" charset="2"/>
              </a:rPr>
              <a:t>plan </a:t>
            </a:r>
            <a:r>
              <a:rPr lang="en-GB" sz="2400" b="0" dirty="0">
                <a:solidFill>
                  <a:srgbClr val="000000"/>
                </a:solidFill>
                <a:latin typeface="Arial" panose="020B0604020202020204" pitchFamily="34" charset="0"/>
                <a:ea typeface="Calibri" panose="020F0502020204030204" pitchFamily="34" charset="0"/>
                <a:cs typeface="Symbol" panose="05050102010706020507" pitchFamily="18" charset="2"/>
              </a:rPr>
              <a:t>for the time </a:t>
            </a:r>
            <a:r>
              <a:rPr lang="en-GB" sz="2400" b="0" dirty="0" smtClean="0">
                <a:solidFill>
                  <a:srgbClr val="000000"/>
                </a:solidFill>
                <a:latin typeface="Arial" panose="020B0604020202020204" pitchFamily="34" charset="0"/>
                <a:ea typeface="Calibri" panose="020F0502020204030204" pitchFamily="34" charset="0"/>
                <a:cs typeface="Symbol" panose="05050102010706020507" pitchFamily="18" charset="2"/>
              </a:rPr>
              <a:t>being</a:t>
            </a:r>
            <a:r>
              <a:rPr lang="en-GB" sz="2400" b="0" dirty="0" smtClean="0"/>
              <a:t>; </a:t>
            </a:r>
          </a:p>
          <a:p>
            <a:pPr lvl="0"/>
            <a:r>
              <a:rPr lang="en-GB" sz="2400" b="0" dirty="0"/>
              <a:t>k</a:t>
            </a:r>
            <a:r>
              <a:rPr lang="en-GB" sz="2400" b="0" dirty="0" smtClean="0"/>
              <a:t>eep </a:t>
            </a:r>
            <a:r>
              <a:rPr lang="en-GB" sz="2400" b="0" dirty="0"/>
              <a:t>under review whether the provision it is securing or arranging means that it is still complying with the reasonable endeavours duty</a:t>
            </a:r>
            <a:r>
              <a:rPr lang="en-GB" sz="2400" b="0" dirty="0" smtClean="0"/>
              <a:t>, and takes account of the changing circumstances for the child, and for services.</a:t>
            </a:r>
            <a:endParaRPr lang="en-GB" sz="24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14</a:t>
            </a:fld>
            <a:endParaRPr lang="en-GB" dirty="0"/>
          </a:p>
        </p:txBody>
      </p:sp>
    </p:spTree>
    <p:extLst>
      <p:ext uri="{BB962C8B-B14F-4D97-AF65-F5344CB8AC3E}">
        <p14:creationId xmlns:p14="http://schemas.microsoft.com/office/powerpoint/2010/main" val="1222763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22861"/>
            <a:ext cx="7775575" cy="647701"/>
          </a:xfrm>
        </p:spPr>
        <p:txBody>
          <a:bodyPr/>
          <a:lstStyle/>
          <a:p>
            <a:r>
              <a:rPr lang="en-GB" b="0" dirty="0"/>
              <a:t>Timescales for EHC needs assessments and plans </a:t>
            </a:r>
            <a:r>
              <a:rPr lang="en-GB" dirty="0"/>
              <a:t/>
            </a:r>
            <a:br>
              <a:rPr lang="en-GB" dirty="0"/>
            </a:br>
            <a:endParaRPr lang="en-GB" dirty="0"/>
          </a:p>
        </p:txBody>
      </p:sp>
      <p:sp>
        <p:nvSpPr>
          <p:cNvPr id="3" name="Content Placeholder 2"/>
          <p:cNvSpPr>
            <a:spLocks noGrp="1"/>
          </p:cNvSpPr>
          <p:nvPr>
            <p:ph idx="1"/>
          </p:nvPr>
        </p:nvSpPr>
        <p:spPr>
          <a:xfrm>
            <a:off x="684212" y="1196976"/>
            <a:ext cx="7775575" cy="4968328"/>
          </a:xfrm>
        </p:spPr>
        <p:txBody>
          <a:bodyPr/>
          <a:lstStyle/>
          <a:p>
            <a:pPr lvl="0"/>
            <a:r>
              <a:rPr lang="en-GB" b="0" dirty="0" smtClean="0"/>
              <a:t>The </a:t>
            </a:r>
            <a:r>
              <a:rPr lang="en-GB" b="0" dirty="0"/>
              <a:t>law is </a:t>
            </a:r>
            <a:r>
              <a:rPr lang="en-GB" b="0" dirty="0" smtClean="0"/>
              <a:t>changed </a:t>
            </a:r>
            <a:r>
              <a:rPr lang="en-GB" dirty="0" smtClean="0"/>
              <a:t>only</a:t>
            </a:r>
            <a:r>
              <a:rPr lang="en-GB" b="0" dirty="0" smtClean="0"/>
              <a:t> where, </a:t>
            </a:r>
            <a:r>
              <a:rPr lang="en-GB" b="0" dirty="0"/>
              <a:t>in a particular </a:t>
            </a:r>
            <a:r>
              <a:rPr lang="en-GB" b="0" dirty="0" smtClean="0"/>
              <a:t>case, </a:t>
            </a:r>
            <a:r>
              <a:rPr lang="en-GB" b="0" dirty="0"/>
              <a:t>it is not reasonably </a:t>
            </a:r>
            <a:r>
              <a:rPr lang="en-GB" b="0" dirty="0" smtClean="0"/>
              <a:t>practicable, </a:t>
            </a:r>
            <a:r>
              <a:rPr lang="en-GB" b="0" dirty="0"/>
              <a:t>or </a:t>
            </a:r>
            <a:r>
              <a:rPr lang="en-GB" b="0" dirty="0" smtClean="0"/>
              <a:t>it is impractical, </a:t>
            </a:r>
            <a:r>
              <a:rPr lang="en-GB" b="0" dirty="0"/>
              <a:t>for a </a:t>
            </a:r>
            <a:r>
              <a:rPr lang="en-GB" b="0" dirty="0" smtClean="0"/>
              <a:t>LA, </a:t>
            </a:r>
            <a:r>
              <a:rPr lang="en-GB" b="0" dirty="0"/>
              <a:t>health commissioning body or other body to discharge its duties for a reason relating to </a:t>
            </a:r>
            <a:r>
              <a:rPr lang="en-GB" b="0" dirty="0" smtClean="0"/>
              <a:t>coronavirus;</a:t>
            </a:r>
            <a:endParaRPr lang="en-GB" b="0" dirty="0"/>
          </a:p>
          <a:p>
            <a:pPr lvl="0"/>
            <a:r>
              <a:rPr lang="en-GB" b="0" dirty="0" smtClean="0"/>
              <a:t>The </a:t>
            </a:r>
            <a:r>
              <a:rPr lang="en-GB" b="0" dirty="0"/>
              <a:t>modification is </a:t>
            </a:r>
            <a:r>
              <a:rPr lang="en-GB" b="0" dirty="0" smtClean="0"/>
              <a:t>to </a:t>
            </a:r>
            <a:r>
              <a:rPr lang="en-GB" b="0" dirty="0"/>
              <a:t>the </a:t>
            </a:r>
            <a:r>
              <a:rPr lang="en-GB" b="0" dirty="0" smtClean="0"/>
              <a:t>timing </a:t>
            </a:r>
            <a:r>
              <a:rPr lang="en-GB" dirty="0" smtClean="0"/>
              <a:t>only</a:t>
            </a:r>
            <a:r>
              <a:rPr lang="en-GB" b="0" dirty="0" smtClean="0"/>
              <a:t>. </a:t>
            </a:r>
            <a:r>
              <a:rPr lang="en-GB" b="0" dirty="0"/>
              <a:t>Where it is not reasonably practicable or impractical to conclude an action within the statutory timescale – </a:t>
            </a:r>
            <a:r>
              <a:rPr lang="en-GB" b="0" dirty="0" smtClean="0"/>
              <a:t>e.g.. </a:t>
            </a:r>
            <a:r>
              <a:rPr lang="en-GB" b="0" dirty="0"/>
              <a:t>6 weeks for a decision whether to make an EHC needs assessment - for a reason relating to the incidence or transmission of coronavirus (COVID-19), the </a:t>
            </a:r>
            <a:r>
              <a:rPr lang="en-GB" b="0" dirty="0" smtClean="0"/>
              <a:t>LA </a:t>
            </a:r>
            <a:r>
              <a:rPr lang="en-GB" b="0" dirty="0"/>
              <a:t>or other body to whom that deadline applies will instead have to complete the process either as soon as reasonably practicable or in line with any other timing requirement in any of the regulations being amended. </a:t>
            </a:r>
            <a:endParaRPr lang="en-GB" b="0" dirty="0" smtClean="0"/>
          </a:p>
        </p:txBody>
      </p:sp>
      <p:sp>
        <p:nvSpPr>
          <p:cNvPr id="4" name="Slide Number Placeholder 3"/>
          <p:cNvSpPr>
            <a:spLocks noGrp="1"/>
          </p:cNvSpPr>
          <p:nvPr>
            <p:ph type="sldNum" sz="quarter" idx="4"/>
          </p:nvPr>
        </p:nvSpPr>
        <p:spPr/>
        <p:txBody>
          <a:bodyPr/>
          <a:lstStyle/>
          <a:p>
            <a:fld id="{5DB98E5A-76C0-453E-B1E0-BC4AB04722D5}" type="slidenum">
              <a:rPr lang="en-GB" smtClean="0"/>
              <a:pPr/>
              <a:t>15</a:t>
            </a:fld>
            <a:endParaRPr lang="en-GB" dirty="0"/>
          </a:p>
        </p:txBody>
      </p:sp>
    </p:spTree>
    <p:extLst>
      <p:ext uri="{BB962C8B-B14F-4D97-AF65-F5344CB8AC3E}">
        <p14:creationId xmlns:p14="http://schemas.microsoft.com/office/powerpoint/2010/main" val="2514204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34363"/>
            <a:ext cx="7775575" cy="647701"/>
          </a:xfrm>
        </p:spPr>
        <p:txBody>
          <a:bodyPr/>
          <a:lstStyle/>
          <a:p>
            <a:r>
              <a:rPr lang="en-GB" b="0" dirty="0"/>
              <a:t>Timescales for EHC needs assessments and plans </a:t>
            </a:r>
            <a:r>
              <a:rPr lang="en-GB" b="0" dirty="0" smtClean="0"/>
              <a:t>– key areas affected</a:t>
            </a:r>
            <a:r>
              <a:rPr lang="en-GB" dirty="0"/>
              <a:t/>
            </a:r>
            <a:br>
              <a:rPr lang="en-GB" dirty="0"/>
            </a:br>
            <a:endParaRPr lang="en-GB" dirty="0"/>
          </a:p>
        </p:txBody>
      </p:sp>
      <p:sp>
        <p:nvSpPr>
          <p:cNvPr id="3" name="Content Placeholder 2"/>
          <p:cNvSpPr>
            <a:spLocks noGrp="1"/>
          </p:cNvSpPr>
          <p:nvPr>
            <p:ph idx="1"/>
          </p:nvPr>
        </p:nvSpPr>
        <p:spPr/>
        <p:txBody>
          <a:bodyPr/>
          <a:lstStyle/>
          <a:p>
            <a:pPr lvl="0"/>
            <a:r>
              <a:rPr lang="en-GB" b="0" dirty="0" smtClean="0"/>
              <a:t>Handling </a:t>
            </a:r>
            <a:r>
              <a:rPr lang="en-GB" b="0" dirty="0"/>
              <a:t>of requests for EHC needs </a:t>
            </a:r>
            <a:r>
              <a:rPr lang="en-GB" b="0" dirty="0" smtClean="0"/>
              <a:t>assessments;</a:t>
            </a:r>
          </a:p>
          <a:p>
            <a:pPr lvl="0"/>
            <a:r>
              <a:rPr lang="en-GB" b="0" dirty="0" smtClean="0"/>
              <a:t>Decisions </a:t>
            </a:r>
            <a:r>
              <a:rPr lang="en-GB" b="0" dirty="0"/>
              <a:t>whether to issue </a:t>
            </a:r>
            <a:r>
              <a:rPr lang="en-GB" b="0" dirty="0" smtClean="0"/>
              <a:t>plans;</a:t>
            </a:r>
          </a:p>
          <a:p>
            <a:pPr lvl="0"/>
            <a:r>
              <a:rPr lang="en-GB" b="0" dirty="0"/>
              <a:t>T</a:t>
            </a:r>
            <a:r>
              <a:rPr lang="en-GB" b="0" dirty="0" smtClean="0"/>
              <a:t>he </a:t>
            </a:r>
            <a:r>
              <a:rPr lang="en-GB" b="0" dirty="0"/>
              <a:t>preparation and issue of plans;</a:t>
            </a:r>
          </a:p>
          <a:p>
            <a:pPr lvl="0"/>
            <a:r>
              <a:rPr lang="en-GB" b="0" dirty="0"/>
              <a:t>A</a:t>
            </a:r>
            <a:r>
              <a:rPr lang="en-GB" b="0" dirty="0" smtClean="0"/>
              <a:t>nnual </a:t>
            </a:r>
            <a:r>
              <a:rPr lang="en-GB" b="0" dirty="0"/>
              <a:t>reviews of plans;</a:t>
            </a:r>
          </a:p>
          <a:p>
            <a:pPr lvl="0"/>
            <a:r>
              <a:rPr lang="en-GB" b="0" dirty="0"/>
              <a:t>T</a:t>
            </a:r>
            <a:r>
              <a:rPr lang="en-GB" b="0" dirty="0" smtClean="0"/>
              <a:t>he </a:t>
            </a:r>
            <a:r>
              <a:rPr lang="en-GB" b="0" dirty="0"/>
              <a:t>processes relating to mediation;</a:t>
            </a:r>
          </a:p>
          <a:p>
            <a:pPr lvl="0"/>
            <a:r>
              <a:rPr lang="en-GB" b="0" dirty="0" smtClean="0"/>
              <a:t>The </a:t>
            </a:r>
            <a:r>
              <a:rPr lang="en-GB" b="0" dirty="0"/>
              <a:t>process for a </a:t>
            </a:r>
            <a:r>
              <a:rPr lang="en-GB" b="0" dirty="0" smtClean="0"/>
              <a:t>LA reviewing </a:t>
            </a:r>
            <a:r>
              <a:rPr lang="en-GB" b="0" dirty="0"/>
              <a:t>for the first time the making and use of direct payments from a Personal Budget that is part of an EHC plan; and</a:t>
            </a:r>
          </a:p>
          <a:p>
            <a:pPr lvl="0"/>
            <a:r>
              <a:rPr lang="en-GB" b="0" dirty="0" smtClean="0"/>
              <a:t>The timing of actions </a:t>
            </a:r>
            <a:r>
              <a:rPr lang="en-GB" b="0" dirty="0"/>
              <a:t>that the </a:t>
            </a:r>
            <a:r>
              <a:rPr lang="en-GB" b="0" dirty="0" smtClean="0"/>
              <a:t>LA and </a:t>
            </a:r>
            <a:r>
              <a:rPr lang="en-GB" b="0" dirty="0"/>
              <a:t>health commissioning body must take when the First-tier Tribunal makes non-binding recommendations in respect of </a:t>
            </a:r>
            <a:r>
              <a:rPr lang="en-GB" b="0" dirty="0" smtClean="0"/>
              <a:t>health </a:t>
            </a:r>
            <a:r>
              <a:rPr lang="en-GB" b="0" dirty="0"/>
              <a:t>and social care matters within an EHC </a:t>
            </a:r>
            <a:r>
              <a:rPr lang="en-GB" b="0" dirty="0" smtClean="0"/>
              <a:t>plan.</a:t>
            </a:r>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16</a:t>
            </a:fld>
            <a:endParaRPr lang="en-GB" dirty="0"/>
          </a:p>
        </p:txBody>
      </p:sp>
    </p:spTree>
    <p:extLst>
      <p:ext uri="{BB962C8B-B14F-4D97-AF65-F5344CB8AC3E}">
        <p14:creationId xmlns:p14="http://schemas.microsoft.com/office/powerpoint/2010/main" val="42281212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Implications for assessments and making of EHC plans</a:t>
            </a:r>
            <a:endParaRPr lang="en-GB" b="0" dirty="0"/>
          </a:p>
        </p:txBody>
      </p:sp>
      <p:sp>
        <p:nvSpPr>
          <p:cNvPr id="3" name="Content Placeholder 2"/>
          <p:cNvSpPr>
            <a:spLocks noGrp="1"/>
          </p:cNvSpPr>
          <p:nvPr>
            <p:ph idx="1"/>
          </p:nvPr>
        </p:nvSpPr>
        <p:spPr>
          <a:xfrm>
            <a:off x="611560" y="1124744"/>
            <a:ext cx="8136259" cy="4679949"/>
          </a:xfrm>
        </p:spPr>
        <p:txBody>
          <a:bodyPr/>
          <a:lstStyle/>
          <a:p>
            <a:r>
              <a:rPr lang="en-GB" sz="2200" b="0" dirty="0"/>
              <a:t>Each case needs to be determined </a:t>
            </a:r>
            <a:r>
              <a:rPr lang="en-GB" sz="2200" b="0" dirty="0" smtClean="0"/>
              <a:t>based on </a:t>
            </a:r>
            <a:r>
              <a:rPr lang="en-GB" sz="2200" b="0" dirty="0"/>
              <a:t>its own </a:t>
            </a:r>
            <a:r>
              <a:rPr lang="en-GB" sz="2200" b="0" dirty="0" smtClean="0"/>
              <a:t>circumstances - there is no blanket lifting of the timescale requirements.</a:t>
            </a:r>
          </a:p>
          <a:p>
            <a:r>
              <a:rPr lang="en-GB" sz="2200" b="0" dirty="0" smtClean="0"/>
              <a:t>LAs and health bodies cannot make blanket policies, such as “We are unable to provide EP or SaLT advice in 6 weeks”.</a:t>
            </a:r>
          </a:p>
          <a:p>
            <a:r>
              <a:rPr lang="en-GB" sz="2200" b="0" dirty="0" smtClean="0"/>
              <a:t>Where there is a delay due to reasons related to coronavirus, LAs and health bodies must complete the action </a:t>
            </a:r>
            <a:r>
              <a:rPr lang="en-GB" sz="2200" b="0" dirty="0"/>
              <a:t>as soon as </a:t>
            </a:r>
            <a:r>
              <a:rPr lang="en-GB" sz="2200" b="0" dirty="0" smtClean="0"/>
              <a:t>is practicable. </a:t>
            </a:r>
          </a:p>
          <a:p>
            <a:r>
              <a:rPr lang="en-GB" sz="2200" b="0" dirty="0"/>
              <a:t>Decisions, including those over the content of </a:t>
            </a:r>
            <a:r>
              <a:rPr lang="en-GB" sz="2200" b="0" dirty="0" smtClean="0"/>
              <a:t>an </a:t>
            </a:r>
            <a:r>
              <a:rPr lang="en-GB" sz="2200" b="0" dirty="0"/>
              <a:t>EHC plan, must continue to be made in accordance with the statutory framework and be based on the individual needs, provision and outcomes for the child or young person. </a:t>
            </a:r>
            <a:endParaRPr lang="en-GB" sz="2200" b="0" dirty="0" smtClean="0"/>
          </a:p>
          <a:p>
            <a:endParaRPr lang="en-GB" b="0" dirty="0" smtClean="0"/>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17</a:t>
            </a:fld>
            <a:endParaRPr lang="en-GB" dirty="0"/>
          </a:p>
        </p:txBody>
      </p:sp>
    </p:spTree>
    <p:extLst>
      <p:ext uri="{BB962C8B-B14F-4D97-AF65-F5344CB8AC3E}">
        <p14:creationId xmlns:p14="http://schemas.microsoft.com/office/powerpoint/2010/main" val="3176497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08731"/>
            <a:ext cx="7775575" cy="647701"/>
          </a:xfrm>
        </p:spPr>
        <p:txBody>
          <a:bodyPr/>
          <a:lstStyle/>
          <a:p>
            <a:r>
              <a:rPr lang="en-GB" b="0" dirty="0" smtClean="0"/>
              <a:t>Delays: Follow the Code of Practice</a:t>
            </a:r>
            <a:endParaRPr lang="en-GB" b="0" dirty="0"/>
          </a:p>
        </p:txBody>
      </p:sp>
      <p:sp>
        <p:nvSpPr>
          <p:cNvPr id="3" name="Content Placeholder 2"/>
          <p:cNvSpPr>
            <a:spLocks noGrp="1"/>
          </p:cNvSpPr>
          <p:nvPr>
            <p:ph idx="1"/>
          </p:nvPr>
        </p:nvSpPr>
        <p:spPr>
          <a:xfrm>
            <a:off x="684213" y="908720"/>
            <a:ext cx="8136260" cy="4679949"/>
          </a:xfrm>
        </p:spPr>
        <p:txBody>
          <a:bodyPr/>
          <a:lstStyle/>
          <a:p>
            <a:pPr marL="0" lvl="0" indent="0">
              <a:buNone/>
            </a:pPr>
            <a:r>
              <a:rPr lang="en-GB" b="0" dirty="0" smtClean="0"/>
              <a:t>LA </a:t>
            </a:r>
            <a:r>
              <a:rPr lang="en-GB" b="0" dirty="0"/>
              <a:t>must continue to have regard to </a:t>
            </a:r>
            <a:r>
              <a:rPr lang="en-GB" b="0" dirty="0" smtClean="0"/>
              <a:t>the </a:t>
            </a:r>
            <a:r>
              <a:rPr lang="en-GB" b="0" dirty="0"/>
              <a:t>SEND Code of </a:t>
            </a:r>
            <a:r>
              <a:rPr lang="en-GB" b="0" dirty="0" smtClean="0"/>
              <a:t>Practice (9:43):</a:t>
            </a:r>
            <a:endParaRPr lang="en-GB" b="0" dirty="0"/>
          </a:p>
          <a:p>
            <a:r>
              <a:rPr lang="en-GB" b="0" i="1" dirty="0" smtClean="0"/>
              <a:t>The </a:t>
            </a:r>
            <a:r>
              <a:rPr lang="en-GB" b="0" i="1" dirty="0"/>
              <a:t>child’s parent or the young person should be informed if </a:t>
            </a:r>
            <a:r>
              <a:rPr lang="en-GB" b="0" i="1"/>
              <a:t>exemptions </a:t>
            </a:r>
            <a:r>
              <a:rPr lang="en-GB" b="0" i="1" smtClean="0"/>
              <a:t>apply. </a:t>
            </a:r>
            <a:endParaRPr lang="en-GB" b="0" i="1" dirty="0" smtClean="0"/>
          </a:p>
          <a:p>
            <a:r>
              <a:rPr lang="en-GB" b="0" i="1" dirty="0" smtClean="0"/>
              <a:t>LAs </a:t>
            </a:r>
            <a:r>
              <a:rPr lang="en-GB" b="0" i="1" dirty="0"/>
              <a:t>should aim to keep delays to a minimum and as soon as the conditions that led to an exemption no longer apply the </a:t>
            </a:r>
            <a:r>
              <a:rPr lang="en-GB" b="0" i="1" dirty="0" smtClean="0"/>
              <a:t>LA should </a:t>
            </a:r>
            <a:r>
              <a:rPr lang="en-GB" b="0" i="1" dirty="0"/>
              <a:t>endeavour to complete the process as quickly as possible. </a:t>
            </a:r>
            <a:endParaRPr lang="en-GB" b="0" i="1" dirty="0" smtClean="0"/>
          </a:p>
          <a:p>
            <a:r>
              <a:rPr lang="en-GB" b="0" i="1" dirty="0" smtClean="0"/>
              <a:t>All </a:t>
            </a:r>
            <a:r>
              <a:rPr lang="en-GB" b="0" i="1" dirty="0"/>
              <a:t>remaining elements of the process must be completed within their prescribed periods, regardless of whether exemptions have delayed earlier elements</a:t>
            </a:r>
            <a:r>
              <a:rPr lang="en-GB" b="0" i="1" dirty="0" smtClean="0"/>
              <a:t>.</a:t>
            </a:r>
          </a:p>
          <a:p>
            <a:pPr marL="0" indent="0">
              <a:buNone/>
            </a:pPr>
            <a:r>
              <a:rPr lang="en-GB" b="0" dirty="0" smtClean="0"/>
              <a:t>Where the circumstances relating to coronavirus set out in the Amendment Regulations apply to more than one process, then an exception may apply to each of these processes. </a:t>
            </a: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18</a:t>
            </a:fld>
            <a:endParaRPr lang="en-GB" dirty="0"/>
          </a:p>
        </p:txBody>
      </p:sp>
    </p:spTree>
    <p:extLst>
      <p:ext uri="{BB962C8B-B14F-4D97-AF65-F5344CB8AC3E}">
        <p14:creationId xmlns:p14="http://schemas.microsoft.com/office/powerpoint/2010/main" val="2765666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11" y="476672"/>
            <a:ext cx="7775575" cy="647701"/>
          </a:xfrm>
        </p:spPr>
        <p:txBody>
          <a:bodyPr/>
          <a:lstStyle/>
          <a:p>
            <a:r>
              <a:rPr lang="en-GB" b="0" dirty="0"/>
              <a:t>Annual reviews of EHC plans</a:t>
            </a:r>
            <a:r>
              <a:rPr lang="en-GB" dirty="0"/>
              <a:t/>
            </a:r>
            <a:br>
              <a:rPr lang="en-GB" dirty="0"/>
            </a:br>
            <a:endParaRPr lang="en-GB" dirty="0"/>
          </a:p>
        </p:txBody>
      </p:sp>
      <p:sp>
        <p:nvSpPr>
          <p:cNvPr id="3" name="Content Placeholder 2"/>
          <p:cNvSpPr>
            <a:spLocks noGrp="1"/>
          </p:cNvSpPr>
          <p:nvPr>
            <p:ph idx="1"/>
          </p:nvPr>
        </p:nvSpPr>
        <p:spPr>
          <a:xfrm>
            <a:off x="684212" y="999038"/>
            <a:ext cx="7775575" cy="4679949"/>
          </a:xfrm>
        </p:spPr>
        <p:txBody>
          <a:bodyPr/>
          <a:lstStyle/>
          <a:p>
            <a:pPr lvl="0"/>
            <a:r>
              <a:rPr lang="en-GB" sz="2200" b="0" dirty="0" smtClean="0"/>
              <a:t>Annual review requirements remain in place. </a:t>
            </a:r>
          </a:p>
          <a:p>
            <a:r>
              <a:rPr lang="en-GB" sz="2200" b="0" dirty="0"/>
              <a:t>A review meeting, even if by necessity briefer than usual, can be reassuring for parents, children and young people, through ensuring that their EHC plan is </a:t>
            </a:r>
            <a:r>
              <a:rPr lang="en-GB" sz="2200" b="0" dirty="0" smtClean="0"/>
              <a:t>up-to-date.</a:t>
            </a:r>
            <a:endParaRPr lang="en-GB" sz="2200" b="0" dirty="0"/>
          </a:p>
          <a:p>
            <a:pPr lvl="0"/>
            <a:r>
              <a:rPr lang="en-GB" sz="2200" b="0" dirty="0" smtClean="0"/>
              <a:t>Where it is impractical for a LA to complete an annual review of a plan within the prescribed timescales for a reason relating to coronavirus, then the LA must complete it as soon as reasonably practicable. </a:t>
            </a:r>
          </a:p>
          <a:p>
            <a:pPr lvl="0"/>
            <a:r>
              <a:rPr lang="en-GB" sz="2200" b="0" dirty="0" smtClean="0"/>
              <a:t>Annual review meetings may need to take a different form. </a:t>
            </a:r>
          </a:p>
          <a:p>
            <a:pPr lvl="0"/>
            <a:r>
              <a:rPr lang="en-GB" sz="2200" b="0" dirty="0" smtClean="0"/>
              <a:t>It is important that they continue to ensure that the child or young person is at the centre of the process and can engage with the process in a meaningful way. </a:t>
            </a:r>
          </a:p>
        </p:txBody>
      </p:sp>
      <p:sp>
        <p:nvSpPr>
          <p:cNvPr id="4" name="Slide Number Placeholder 3"/>
          <p:cNvSpPr>
            <a:spLocks noGrp="1"/>
          </p:cNvSpPr>
          <p:nvPr>
            <p:ph type="sldNum" sz="quarter" idx="4"/>
          </p:nvPr>
        </p:nvSpPr>
        <p:spPr/>
        <p:txBody>
          <a:bodyPr/>
          <a:lstStyle/>
          <a:p>
            <a:fld id="{5DB98E5A-76C0-453E-B1E0-BC4AB04722D5}" type="slidenum">
              <a:rPr lang="en-GB" smtClean="0"/>
              <a:pPr/>
              <a:t>19</a:t>
            </a:fld>
            <a:endParaRPr lang="en-GB" dirty="0"/>
          </a:p>
        </p:txBody>
      </p:sp>
    </p:spTree>
    <p:extLst>
      <p:ext uri="{BB962C8B-B14F-4D97-AF65-F5344CB8AC3E}">
        <p14:creationId xmlns:p14="http://schemas.microsoft.com/office/powerpoint/2010/main" val="1079278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Why temporary changes are needed</a:t>
            </a:r>
            <a:endParaRPr lang="en-GB" b="0" dirty="0"/>
          </a:p>
        </p:txBody>
      </p:sp>
      <p:sp>
        <p:nvSpPr>
          <p:cNvPr id="3" name="Content Placeholder 2"/>
          <p:cNvSpPr>
            <a:spLocks noGrp="1"/>
          </p:cNvSpPr>
          <p:nvPr>
            <p:ph idx="1"/>
          </p:nvPr>
        </p:nvSpPr>
        <p:spPr/>
        <p:txBody>
          <a:bodyPr/>
          <a:lstStyle/>
          <a:p>
            <a:pPr lvl="0"/>
            <a:r>
              <a:rPr lang="en-GB" sz="2400" b="0" dirty="0" smtClean="0"/>
              <a:t>The </a:t>
            </a:r>
            <a:r>
              <a:rPr lang="en-GB" sz="2400" b="0" dirty="0"/>
              <a:t>Government has legislated </a:t>
            </a:r>
            <a:r>
              <a:rPr lang="en-GB" sz="2400" b="0" dirty="0" smtClean="0"/>
              <a:t>on SEND so </a:t>
            </a:r>
            <a:r>
              <a:rPr lang="en-GB" sz="2400" b="0" dirty="0"/>
              <a:t>as to strike the right balance during the outbreak of coronavirus (COVID-19) between:</a:t>
            </a:r>
          </a:p>
          <a:p>
            <a:pPr marL="719138" lvl="0" indent="-361950">
              <a:buFont typeface="Courier New" panose="02070309020205020404" pitchFamily="49" charset="0"/>
              <a:buChar char="o"/>
            </a:pPr>
            <a:r>
              <a:rPr lang="en-GB" sz="2400" b="0" dirty="0"/>
              <a:t>the needs of children and young people with SEND to be protected and receive the right support in a timely way; and</a:t>
            </a:r>
          </a:p>
          <a:p>
            <a:pPr marL="719138" lvl="0" indent="-361950">
              <a:buFont typeface="Courier New" panose="02070309020205020404" pitchFamily="49" charset="0"/>
              <a:buChar char="o"/>
            </a:pPr>
            <a:r>
              <a:rPr lang="en-GB" sz="2400" b="0" dirty="0"/>
              <a:t>managing the demands on </a:t>
            </a:r>
            <a:r>
              <a:rPr lang="en-GB" sz="2400" b="0" dirty="0" smtClean="0"/>
              <a:t>local authorities (LAs) </a:t>
            </a:r>
            <a:r>
              <a:rPr lang="en-GB" sz="2400" b="0" dirty="0"/>
              <a:t>and health bodies to respond to the outbreak.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a:t>
            </a:fld>
            <a:endParaRPr lang="en-GB" dirty="0"/>
          </a:p>
        </p:txBody>
      </p:sp>
    </p:spTree>
    <p:extLst>
      <p:ext uri="{BB962C8B-B14F-4D97-AF65-F5344CB8AC3E}">
        <p14:creationId xmlns:p14="http://schemas.microsoft.com/office/powerpoint/2010/main" val="718240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Priorities for review</a:t>
            </a:r>
            <a:endParaRPr lang="en-GB" b="0" dirty="0"/>
          </a:p>
        </p:txBody>
      </p:sp>
      <p:sp>
        <p:nvSpPr>
          <p:cNvPr id="3" name="Content Placeholder 2"/>
          <p:cNvSpPr>
            <a:spLocks noGrp="1"/>
          </p:cNvSpPr>
          <p:nvPr>
            <p:ph idx="1"/>
          </p:nvPr>
        </p:nvSpPr>
        <p:spPr>
          <a:xfrm>
            <a:off x="689082" y="1052736"/>
            <a:ext cx="7775575" cy="4679949"/>
          </a:xfrm>
        </p:spPr>
        <p:txBody>
          <a:bodyPr/>
          <a:lstStyle/>
          <a:p>
            <a:r>
              <a:rPr lang="en-GB" sz="2100" b="0" dirty="0" smtClean="0"/>
              <a:t>LAs </a:t>
            </a:r>
            <a:r>
              <a:rPr lang="en-GB" sz="2100" b="0" dirty="0"/>
              <a:t>should identify priorities for review, which may include: </a:t>
            </a:r>
          </a:p>
          <a:p>
            <a:pPr marL="719138" lvl="0" indent="-361950">
              <a:buFont typeface="Courier New" panose="02070309020205020404" pitchFamily="49" charset="0"/>
              <a:buChar char="o"/>
            </a:pPr>
            <a:r>
              <a:rPr lang="en-GB" sz="2100" b="0" dirty="0"/>
              <a:t>children and young people with significant changes of need or circumstance;</a:t>
            </a:r>
          </a:p>
          <a:p>
            <a:pPr marL="719138" lvl="0" indent="-361950">
              <a:buFont typeface="Courier New" panose="02070309020205020404" pitchFamily="49" charset="0"/>
              <a:buChar char="o"/>
            </a:pPr>
            <a:r>
              <a:rPr lang="en-GB" sz="2100" b="0" dirty="0"/>
              <a:t>looked after children;</a:t>
            </a:r>
          </a:p>
          <a:p>
            <a:pPr marL="719138" lvl="0" indent="-361950">
              <a:buFont typeface="Courier New" panose="02070309020205020404" pitchFamily="49" charset="0"/>
              <a:buChar char="o"/>
            </a:pPr>
            <a:r>
              <a:rPr lang="en-GB" sz="2100" b="0" dirty="0"/>
              <a:t>children and young people in residential provision; and </a:t>
            </a:r>
          </a:p>
          <a:p>
            <a:pPr marL="719138" lvl="0" indent="-361950">
              <a:buFont typeface="Courier New" panose="02070309020205020404" pitchFamily="49" charset="0"/>
              <a:buChar char="o"/>
            </a:pPr>
            <a:r>
              <a:rPr lang="en-GB" sz="2100" b="0" dirty="0"/>
              <a:t>children and young people in out of area provision, especially independent and non-maintained provision.</a:t>
            </a:r>
          </a:p>
          <a:p>
            <a:pPr lvl="0"/>
            <a:r>
              <a:rPr lang="en-GB" sz="2100" b="0" dirty="0" smtClean="0"/>
              <a:t>LAs </a:t>
            </a:r>
            <a:r>
              <a:rPr lang="en-GB" sz="2100" b="0" dirty="0"/>
              <a:t>must already have completed this year’s required transfer reviews for a child or young person moving between key phases </a:t>
            </a:r>
            <a:r>
              <a:rPr lang="en-GB" sz="2100" b="0"/>
              <a:t>of </a:t>
            </a:r>
            <a:r>
              <a:rPr lang="en-GB" sz="2100" b="0" smtClean="0"/>
              <a:t>education. </a:t>
            </a:r>
            <a:r>
              <a:rPr lang="en-GB" sz="2100" b="0" dirty="0" smtClean="0"/>
              <a:t>Where</a:t>
            </a:r>
            <a:r>
              <a:rPr lang="en-GB" sz="2100" b="0" dirty="0"/>
              <a:t>, exceptionally, completion has been delayed, these transfer reviews need to be finalised as a priority.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20</a:t>
            </a:fld>
            <a:endParaRPr lang="en-GB" dirty="0"/>
          </a:p>
        </p:txBody>
      </p:sp>
    </p:spTree>
    <p:extLst>
      <p:ext uri="{BB962C8B-B14F-4D97-AF65-F5344CB8AC3E}">
        <p14:creationId xmlns:p14="http://schemas.microsoft.com/office/powerpoint/2010/main" val="1067229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76672"/>
            <a:ext cx="7775575" cy="647701"/>
          </a:xfrm>
        </p:spPr>
        <p:txBody>
          <a:bodyPr/>
          <a:lstStyle/>
          <a:p>
            <a:r>
              <a:rPr lang="en-GB" b="0" dirty="0"/>
              <a:t>The duty on education settings to admit (section 43): no change </a:t>
            </a:r>
            <a:r>
              <a:rPr lang="en-GB" dirty="0"/>
              <a:t/>
            </a:r>
            <a:br>
              <a:rPr lang="en-GB" dirty="0"/>
            </a:br>
            <a:endParaRPr lang="en-GB" dirty="0"/>
          </a:p>
        </p:txBody>
      </p:sp>
      <p:sp>
        <p:nvSpPr>
          <p:cNvPr id="3" name="Content Placeholder 2"/>
          <p:cNvSpPr>
            <a:spLocks noGrp="1"/>
          </p:cNvSpPr>
          <p:nvPr>
            <p:ph idx="1"/>
          </p:nvPr>
        </p:nvSpPr>
        <p:spPr>
          <a:xfrm>
            <a:off x="684212" y="1268760"/>
            <a:ext cx="7920236" cy="4679949"/>
          </a:xfrm>
        </p:spPr>
        <p:txBody>
          <a:bodyPr/>
          <a:lstStyle/>
          <a:p>
            <a:r>
              <a:rPr lang="en-GB" sz="2100" b="0" dirty="0" smtClean="0"/>
              <a:t>An </a:t>
            </a:r>
            <a:r>
              <a:rPr lang="en-GB" sz="2100" b="0" dirty="0"/>
              <a:t>early years setting, school, college or other setting named in an EHC plan must </a:t>
            </a:r>
            <a:r>
              <a:rPr lang="en-GB" sz="2100" b="0" dirty="0" smtClean="0"/>
              <a:t>admit </a:t>
            </a:r>
            <a:r>
              <a:rPr lang="en-GB" sz="2100" b="0" dirty="0"/>
              <a:t>the child or young person.</a:t>
            </a:r>
          </a:p>
          <a:p>
            <a:r>
              <a:rPr lang="en-GB" sz="2100" b="0" dirty="0"/>
              <a:t>Where a setting is temporarily closed, the setting must still </a:t>
            </a:r>
            <a:r>
              <a:rPr lang="en-GB" sz="2100" b="0" dirty="0" smtClean="0"/>
              <a:t>admit – child or young person must </a:t>
            </a:r>
            <a:r>
              <a:rPr lang="en-GB" sz="2100" b="0" dirty="0"/>
              <a:t>be placed on the roll and treated </a:t>
            </a:r>
            <a:r>
              <a:rPr lang="en-GB" sz="2100" b="0" dirty="0" smtClean="0"/>
              <a:t>similarly to other </a:t>
            </a:r>
            <a:r>
              <a:rPr lang="en-GB" sz="2100" b="0" dirty="0"/>
              <a:t>pupils or students in the setting. </a:t>
            </a:r>
            <a:endParaRPr lang="en-GB" sz="2100" b="0" dirty="0" smtClean="0"/>
          </a:p>
          <a:p>
            <a:r>
              <a:rPr lang="en-GB" sz="2100" b="0" dirty="0" smtClean="0"/>
              <a:t>LAs </a:t>
            </a:r>
            <a:r>
              <a:rPr lang="en-GB" sz="2100" b="0" dirty="0"/>
              <a:t>should consider the needs of those with an EHC plan, and make a risk assessment, consulting educational settings and parents or carers, to determine whether these children and young people can have their needs met at home and be safer there than attending an educational setting. </a:t>
            </a:r>
            <a:endParaRPr lang="en-GB" sz="2100" b="0" dirty="0" smtClean="0"/>
          </a:p>
          <a:p>
            <a:r>
              <a:rPr lang="en-GB" sz="2100" b="0" dirty="0" smtClean="0"/>
              <a:t>LA and health must </a:t>
            </a:r>
            <a:r>
              <a:rPr lang="en-GB" sz="2100" b="0" dirty="0"/>
              <a:t>make reasonable endeavours to secure the provision in the EHC plan. </a:t>
            </a:r>
          </a:p>
        </p:txBody>
      </p:sp>
      <p:sp>
        <p:nvSpPr>
          <p:cNvPr id="4" name="Slide Number Placeholder 3"/>
          <p:cNvSpPr>
            <a:spLocks noGrp="1"/>
          </p:cNvSpPr>
          <p:nvPr>
            <p:ph type="sldNum" sz="quarter" idx="4"/>
          </p:nvPr>
        </p:nvSpPr>
        <p:spPr/>
        <p:txBody>
          <a:bodyPr/>
          <a:lstStyle/>
          <a:p>
            <a:fld id="{5DB98E5A-76C0-453E-B1E0-BC4AB04722D5}" type="slidenum">
              <a:rPr lang="en-GB" smtClean="0"/>
              <a:pPr/>
              <a:t>21</a:t>
            </a:fld>
            <a:endParaRPr lang="en-GB" dirty="0"/>
          </a:p>
        </p:txBody>
      </p:sp>
    </p:spTree>
    <p:extLst>
      <p:ext uri="{BB962C8B-B14F-4D97-AF65-F5344CB8AC3E}">
        <p14:creationId xmlns:p14="http://schemas.microsoft.com/office/powerpoint/2010/main" val="3241793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49104"/>
            <a:ext cx="8208267" cy="647701"/>
          </a:xfrm>
        </p:spPr>
        <p:txBody>
          <a:bodyPr/>
          <a:lstStyle/>
          <a:p>
            <a:r>
              <a:rPr lang="en-GB" sz="2800" b="0" dirty="0" smtClean="0"/>
              <a:t>Timescale </a:t>
            </a:r>
            <a:r>
              <a:rPr lang="en-GB" sz="2800" b="0" dirty="0"/>
              <a:t>for education settings to respond to a proposal to name them in an EHC plan: no change</a:t>
            </a:r>
            <a:br>
              <a:rPr lang="en-GB" sz="2800" b="0" dirty="0"/>
            </a:br>
            <a:endParaRPr lang="en-GB" sz="2800" b="0" dirty="0"/>
          </a:p>
        </p:txBody>
      </p:sp>
      <p:sp>
        <p:nvSpPr>
          <p:cNvPr id="3" name="Content Placeholder 2"/>
          <p:cNvSpPr>
            <a:spLocks noGrp="1"/>
          </p:cNvSpPr>
          <p:nvPr>
            <p:ph idx="1"/>
          </p:nvPr>
        </p:nvSpPr>
        <p:spPr/>
        <p:txBody>
          <a:bodyPr/>
          <a:lstStyle/>
          <a:p>
            <a:r>
              <a:rPr lang="en-GB" b="0" dirty="0"/>
              <a:t>The expectation </a:t>
            </a:r>
            <a:r>
              <a:rPr lang="en-GB" b="0" dirty="0" smtClean="0"/>
              <a:t>that early </a:t>
            </a:r>
            <a:r>
              <a:rPr lang="en-GB" b="0" dirty="0"/>
              <a:t>years settings, schools, and colleges </a:t>
            </a:r>
            <a:r>
              <a:rPr lang="en-GB" b="0" dirty="0" smtClean="0"/>
              <a:t>have up </a:t>
            </a:r>
            <a:r>
              <a:rPr lang="en-GB" b="0" dirty="0"/>
              <a:t>to 15 days to respond to a proposal to name their institution in an EHC plan remains in place, and </a:t>
            </a:r>
            <a:r>
              <a:rPr lang="en-GB" b="0" dirty="0" smtClean="0"/>
              <a:t>settings </a:t>
            </a:r>
            <a:r>
              <a:rPr lang="en-GB" b="0" dirty="0"/>
              <a:t>should be able to engage effectively in this aspect of the </a:t>
            </a:r>
            <a:r>
              <a:rPr lang="en-GB" b="0" dirty="0" smtClean="0"/>
              <a:t>process</a:t>
            </a:r>
            <a:r>
              <a:rPr lang="en-GB" b="0" dirty="0"/>
              <a:t>. </a:t>
            </a:r>
            <a:endParaRPr lang="en-GB" b="0" dirty="0" smtClean="0"/>
          </a:p>
          <a:p>
            <a:r>
              <a:rPr lang="en-GB" b="0" dirty="0" smtClean="0"/>
              <a:t>LA must send the proposed setting the </a:t>
            </a:r>
            <a:r>
              <a:rPr lang="en-GB" b="0" dirty="0"/>
              <a:t>draft plan and all </a:t>
            </a:r>
            <a:r>
              <a:rPr lang="en-GB" b="0" dirty="0" smtClean="0"/>
              <a:t>advice </a:t>
            </a:r>
            <a:r>
              <a:rPr lang="en-GB" b="0" dirty="0"/>
              <a:t>and information </a:t>
            </a:r>
            <a:r>
              <a:rPr lang="en-GB" b="0" dirty="0" smtClean="0"/>
              <a:t>received, which includes information </a:t>
            </a:r>
            <a:r>
              <a:rPr lang="en-GB" b="0" dirty="0"/>
              <a:t>about the individual’s needs, provision and outcomes. </a:t>
            </a:r>
            <a:r>
              <a:rPr lang="en-GB" b="0" dirty="0" smtClean="0"/>
              <a:t>The </a:t>
            </a:r>
            <a:r>
              <a:rPr lang="en-GB" b="0" dirty="0"/>
              <a:t>proposed setting </a:t>
            </a:r>
            <a:r>
              <a:rPr lang="en-GB" b="0" dirty="0" smtClean="0"/>
              <a:t>can also make </a:t>
            </a:r>
            <a:r>
              <a:rPr lang="en-GB" b="0" dirty="0"/>
              <a:t>direct contact with the </a:t>
            </a:r>
            <a:r>
              <a:rPr lang="en-GB" b="0" dirty="0" smtClean="0"/>
              <a:t>family.</a:t>
            </a:r>
          </a:p>
          <a:p>
            <a:r>
              <a:rPr lang="en-GB" b="0" dirty="0"/>
              <a:t>Communication during this part of the process is key to effective decision-making. We recommend that in parallel with sending the proposal to the setting, the </a:t>
            </a:r>
            <a:r>
              <a:rPr lang="en-GB" b="0" dirty="0" smtClean="0"/>
              <a:t>LA </a:t>
            </a:r>
            <a:r>
              <a:rPr lang="en-GB" b="0" dirty="0"/>
              <a:t>also makes phone contact.</a:t>
            </a:r>
          </a:p>
          <a:p>
            <a:pPr lvl="0"/>
            <a:r>
              <a:rPr lang="en-GB" b="0" dirty="0" smtClean="0"/>
              <a:t>Where the </a:t>
            </a:r>
            <a:r>
              <a:rPr lang="en-GB" b="0" dirty="0"/>
              <a:t>setting </a:t>
            </a:r>
            <a:r>
              <a:rPr lang="en-GB" b="0" dirty="0" smtClean="0"/>
              <a:t>expects a possible delay in responding, it needs </a:t>
            </a:r>
            <a:r>
              <a:rPr lang="en-GB" b="0" dirty="0"/>
              <a:t>to communicate with the </a:t>
            </a:r>
            <a:r>
              <a:rPr lang="en-GB" b="0" dirty="0" smtClean="0"/>
              <a:t>LA early. </a:t>
            </a:r>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22</a:t>
            </a:fld>
            <a:endParaRPr lang="en-GB" dirty="0"/>
          </a:p>
        </p:txBody>
      </p:sp>
    </p:spTree>
    <p:extLst>
      <p:ext uri="{BB962C8B-B14F-4D97-AF65-F5344CB8AC3E}">
        <p14:creationId xmlns:p14="http://schemas.microsoft.com/office/powerpoint/2010/main" val="17163306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25857"/>
            <a:ext cx="7775575" cy="647701"/>
          </a:xfrm>
        </p:spPr>
        <p:txBody>
          <a:bodyPr/>
          <a:lstStyle/>
          <a:p>
            <a:r>
              <a:rPr lang="en-GB" b="0" dirty="0"/>
              <a:t>Complaints and rights of appeal of parents and young persons: no change</a:t>
            </a:r>
            <a:br>
              <a:rPr lang="en-GB" b="0" dirty="0"/>
            </a:br>
            <a:endParaRPr lang="en-GB" b="0" dirty="0"/>
          </a:p>
        </p:txBody>
      </p:sp>
      <p:sp>
        <p:nvSpPr>
          <p:cNvPr id="3" name="Content Placeholder 2"/>
          <p:cNvSpPr>
            <a:spLocks noGrp="1"/>
          </p:cNvSpPr>
          <p:nvPr>
            <p:ph idx="1"/>
          </p:nvPr>
        </p:nvSpPr>
        <p:spPr>
          <a:xfrm>
            <a:off x="684212" y="1340768"/>
            <a:ext cx="7775575" cy="4679949"/>
          </a:xfrm>
        </p:spPr>
        <p:txBody>
          <a:bodyPr/>
          <a:lstStyle/>
          <a:p>
            <a:r>
              <a:rPr lang="en-GB" sz="2100" b="0" dirty="0"/>
              <a:t>No new complaints systems or processes.</a:t>
            </a:r>
          </a:p>
          <a:p>
            <a:r>
              <a:rPr lang="en-GB" sz="2100" b="0" dirty="0"/>
              <a:t>It is particularly important that there are effective ways of resolving disagreements about how a LA or health body have discharged their modified s42 duty, or about timeliness. </a:t>
            </a:r>
          </a:p>
          <a:p>
            <a:r>
              <a:rPr lang="en-GB" sz="2100" b="0" dirty="0"/>
              <a:t>In the first instance, families will be able to use the LA’s or health commissioning body’s complaints procedures. LAs and health commissioning bodies need to ensure that these procedures remain effective for the current context. </a:t>
            </a:r>
          </a:p>
          <a:p>
            <a:r>
              <a:rPr lang="en-GB" sz="2100" b="0" dirty="0"/>
              <a:t>SENDIASS will continue to have a key role to play in supporting families in finding the best way forward. </a:t>
            </a:r>
          </a:p>
          <a:p>
            <a:pPr marL="0" indent="0">
              <a:buNone/>
            </a:pPr>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23</a:t>
            </a:fld>
            <a:endParaRPr lang="en-GB" dirty="0"/>
          </a:p>
        </p:txBody>
      </p:sp>
    </p:spTree>
    <p:extLst>
      <p:ext uri="{BB962C8B-B14F-4D97-AF65-F5344CB8AC3E}">
        <p14:creationId xmlns:p14="http://schemas.microsoft.com/office/powerpoint/2010/main" val="1825081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620688"/>
            <a:ext cx="7775575" cy="647701"/>
          </a:xfrm>
        </p:spPr>
        <p:txBody>
          <a:bodyPr/>
          <a:lstStyle/>
          <a:p>
            <a:r>
              <a:rPr lang="en-GB" b="0" dirty="0"/>
              <a:t>Annually publishing a response to comments on the Local Offer</a:t>
            </a:r>
            <a:r>
              <a:rPr lang="en-GB" dirty="0"/>
              <a:t/>
            </a:r>
            <a:br>
              <a:rPr lang="en-GB" dirty="0"/>
            </a:br>
            <a:endParaRPr lang="en-GB" dirty="0"/>
          </a:p>
        </p:txBody>
      </p:sp>
      <p:sp>
        <p:nvSpPr>
          <p:cNvPr id="3" name="Content Placeholder 2"/>
          <p:cNvSpPr>
            <a:spLocks noGrp="1"/>
          </p:cNvSpPr>
          <p:nvPr>
            <p:ph idx="1"/>
          </p:nvPr>
        </p:nvSpPr>
        <p:spPr>
          <a:xfrm>
            <a:off x="684212" y="1484784"/>
            <a:ext cx="7775575" cy="4392141"/>
          </a:xfrm>
        </p:spPr>
        <p:txBody>
          <a:bodyPr/>
          <a:lstStyle/>
          <a:p>
            <a:pPr lvl="0"/>
            <a:r>
              <a:rPr lang="en-GB" sz="2400" b="0" dirty="0" smtClean="0"/>
              <a:t>The changes to the Regulations provide </a:t>
            </a:r>
            <a:r>
              <a:rPr lang="en-GB" sz="2400" b="0" dirty="0"/>
              <a:t>that </a:t>
            </a:r>
            <a:r>
              <a:rPr lang="en-GB" sz="2400" b="0" dirty="0" smtClean="0"/>
              <a:t>LAs can </a:t>
            </a:r>
            <a:r>
              <a:rPr lang="en-GB" sz="2400" b="0" dirty="0"/>
              <a:t>take more than a year to publish their response to comments </a:t>
            </a:r>
            <a:r>
              <a:rPr lang="en-GB" sz="2400" b="0" dirty="0" smtClean="0"/>
              <a:t>on </a:t>
            </a:r>
            <a:r>
              <a:rPr lang="en-GB" sz="2400" b="0" dirty="0"/>
              <a:t>their Local </a:t>
            </a:r>
            <a:r>
              <a:rPr lang="en-GB" sz="2400" b="0" dirty="0" smtClean="0"/>
              <a:t>Offer, </a:t>
            </a:r>
            <a:r>
              <a:rPr lang="en-GB" sz="2400" b="0" dirty="0"/>
              <a:t>if it is not reasonably practicable to meet that deadline for a reason relating to </a:t>
            </a:r>
            <a:r>
              <a:rPr lang="en-GB" sz="2400" b="0" dirty="0" smtClean="0"/>
              <a:t>coronavirus. </a:t>
            </a:r>
          </a:p>
          <a:p>
            <a:pPr lvl="0"/>
            <a:r>
              <a:rPr lang="en-GB" sz="2400" b="0" dirty="0" smtClean="0"/>
              <a:t>Where </a:t>
            </a:r>
            <a:r>
              <a:rPr lang="en-GB" sz="2400" b="0" dirty="0"/>
              <a:t>such an exception does apply, the </a:t>
            </a:r>
            <a:r>
              <a:rPr lang="en-GB" sz="2400" b="0" dirty="0" smtClean="0"/>
              <a:t>LA </a:t>
            </a:r>
            <a:r>
              <a:rPr lang="en-GB" sz="2400" b="0" dirty="0"/>
              <a:t>must publish the comments as soon as reasonably practicable.</a:t>
            </a:r>
          </a:p>
          <a:p>
            <a:endParaRPr lang="en-GB" sz="240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24</a:t>
            </a:fld>
            <a:endParaRPr lang="en-GB" dirty="0"/>
          </a:p>
        </p:txBody>
      </p:sp>
    </p:spTree>
    <p:extLst>
      <p:ext uri="{BB962C8B-B14F-4D97-AF65-F5344CB8AC3E}">
        <p14:creationId xmlns:p14="http://schemas.microsoft.com/office/powerpoint/2010/main" val="10736181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3" y="333374"/>
            <a:ext cx="8352928" cy="647701"/>
          </a:xfrm>
        </p:spPr>
        <p:txBody>
          <a:bodyPr/>
          <a:lstStyle/>
          <a:p>
            <a:r>
              <a:rPr lang="en-GB" b="0" dirty="0" smtClean="0"/>
              <a:t>Further Coronavirus (COVID-19) publications</a:t>
            </a:r>
            <a:endParaRPr lang="en-GB" b="0" dirty="0"/>
          </a:p>
        </p:txBody>
      </p:sp>
      <p:sp>
        <p:nvSpPr>
          <p:cNvPr id="3" name="Content Placeholder 2"/>
          <p:cNvSpPr>
            <a:spLocks noGrp="1"/>
          </p:cNvSpPr>
          <p:nvPr>
            <p:ph idx="1"/>
          </p:nvPr>
        </p:nvSpPr>
        <p:spPr>
          <a:xfrm>
            <a:off x="684212" y="1196976"/>
            <a:ext cx="8064252" cy="4679949"/>
          </a:xfrm>
        </p:spPr>
        <p:txBody>
          <a:bodyPr/>
          <a:lstStyle/>
          <a:p>
            <a:pPr lvl="0"/>
            <a:r>
              <a:rPr lang="en-GB" b="0" dirty="0" smtClean="0">
                <a:hlinkClick r:id="rId4"/>
              </a:rPr>
              <a:t>EHC needs </a:t>
            </a:r>
            <a:r>
              <a:rPr lang="en-GB" b="0" dirty="0">
                <a:hlinkClick r:id="rId4"/>
              </a:rPr>
              <a:t>assessments and plans: guidance on temporary legislative changes relating to </a:t>
            </a:r>
            <a:r>
              <a:rPr lang="en-GB" b="0" dirty="0" smtClean="0">
                <a:hlinkClick r:id="rId4"/>
              </a:rPr>
              <a:t>coronavirus (COVID-19)</a:t>
            </a:r>
            <a:r>
              <a:rPr lang="en-GB" b="0" dirty="0" smtClean="0"/>
              <a:t> </a:t>
            </a:r>
          </a:p>
          <a:p>
            <a:pPr lvl="0"/>
            <a:r>
              <a:rPr lang="en-GB" b="0" u="sng" dirty="0" smtClean="0">
                <a:hlinkClick r:id="rId5"/>
              </a:rPr>
              <a:t>Coronavirus </a:t>
            </a:r>
            <a:r>
              <a:rPr lang="en-GB" b="0" u="sng" dirty="0">
                <a:hlinkClick r:id="rId5"/>
              </a:rPr>
              <a:t>(COVID-19): guidance on vulnerable children and young people</a:t>
            </a:r>
            <a:r>
              <a:rPr lang="en-GB" b="0" dirty="0"/>
              <a:t> </a:t>
            </a:r>
            <a:endParaRPr lang="en-GB" b="0" dirty="0" smtClean="0"/>
          </a:p>
          <a:p>
            <a:r>
              <a:rPr lang="en-GB" b="0" u="sng" dirty="0">
                <a:hlinkClick r:id="rId6"/>
              </a:rPr>
              <a:t>Coronavirus (COVID-19): SEND risk assessment guidance </a:t>
            </a:r>
            <a:endParaRPr lang="en-GB" b="0" dirty="0"/>
          </a:p>
          <a:p>
            <a:pPr lvl="0"/>
            <a:r>
              <a:rPr lang="en-GB" b="0" u="sng" dirty="0" smtClean="0">
                <a:hlinkClick r:id="rId7"/>
              </a:rPr>
              <a:t>Coronavirus </a:t>
            </a:r>
            <a:r>
              <a:rPr lang="en-GB" b="0" u="sng" dirty="0">
                <a:hlinkClick r:id="rId7"/>
              </a:rPr>
              <a:t>(COVID-19): guidance on isolation for residential educational settings</a:t>
            </a:r>
            <a:r>
              <a:rPr lang="en-GB" b="0" dirty="0"/>
              <a:t> </a:t>
            </a:r>
            <a:endParaRPr lang="en-GB" b="0" dirty="0" smtClean="0"/>
          </a:p>
          <a:p>
            <a:pPr lvl="0"/>
            <a:r>
              <a:rPr lang="en-GB" b="0" u="sng" dirty="0" smtClean="0">
                <a:hlinkClick r:id="rId8"/>
              </a:rPr>
              <a:t>COVID-19 </a:t>
            </a:r>
            <a:r>
              <a:rPr lang="en-GB" b="0" u="sng" dirty="0">
                <a:hlinkClick r:id="rId8"/>
              </a:rPr>
              <a:t>guidance for educational settings</a:t>
            </a:r>
            <a:r>
              <a:rPr lang="en-GB" b="0" dirty="0"/>
              <a:t> </a:t>
            </a:r>
            <a:endParaRPr lang="en-GB" b="0" dirty="0" smtClean="0"/>
          </a:p>
          <a:p>
            <a:pPr lvl="0"/>
            <a:r>
              <a:rPr lang="en-GB" b="0" u="sng" dirty="0" smtClean="0">
                <a:hlinkClick r:id="rId9"/>
              </a:rPr>
              <a:t>Coronavirus </a:t>
            </a:r>
            <a:r>
              <a:rPr lang="en-GB" b="0" u="sng" dirty="0">
                <a:hlinkClick r:id="rId9"/>
              </a:rPr>
              <a:t>(COVID 19): list of online education resources for home </a:t>
            </a:r>
            <a:r>
              <a:rPr lang="en-GB" b="0" u="sng" dirty="0" smtClean="0">
                <a:hlinkClick r:id="rId9"/>
              </a:rPr>
              <a:t>education</a:t>
            </a:r>
            <a:endParaRPr lang="en-GB" b="0" u="sng" dirty="0" smtClean="0"/>
          </a:p>
          <a:p>
            <a:pPr lvl="0"/>
            <a:r>
              <a:rPr lang="en-GB" b="0" u="sng" dirty="0" smtClean="0">
                <a:hlinkClick r:id="rId10"/>
              </a:rPr>
              <a:t>Coronavirus </a:t>
            </a:r>
            <a:r>
              <a:rPr lang="en-GB" b="0" u="sng" dirty="0">
                <a:hlinkClick r:id="rId10"/>
              </a:rPr>
              <a:t>(COVID-19): guidance for children's social care services </a:t>
            </a:r>
            <a:endParaRPr lang="en-GB" b="0" dirty="0"/>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25</a:t>
            </a:fld>
            <a:endParaRPr lang="en-GB" dirty="0"/>
          </a:p>
        </p:txBody>
      </p:sp>
      <p:pic>
        <p:nvPicPr>
          <p:cNvPr id="5" name="Audio 4">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11"/>
          <a:stretch>
            <a:fillRect/>
          </a:stretch>
        </p:blipFill>
        <p:spPr>
          <a:xfrm>
            <a:off x="8623300" y="6337300"/>
            <a:ext cx="304800" cy="304800"/>
          </a:xfrm>
          <a:prstGeom prst="rect">
            <a:avLst/>
          </a:prstGeom>
        </p:spPr>
      </p:pic>
    </p:spTree>
    <p:extLst>
      <p:ext uri="{BB962C8B-B14F-4D97-AF65-F5344CB8AC3E}">
        <p14:creationId xmlns:p14="http://schemas.microsoft.com/office/powerpoint/2010/main" val="1368518178"/>
      </p:ext>
    </p:extLst>
  </p:cSld>
  <p:clrMapOvr>
    <a:masterClrMapping/>
  </p:clrMapOvr>
  <mc:AlternateContent xmlns:mc="http://schemas.openxmlformats.org/markup-compatibility/2006" xmlns:p14="http://schemas.microsoft.com/office/powerpoint/2010/main">
    <mc:Choice Requires="p14">
      <p:transition spd="slow" p14:dur="2000" advTm="15195"/>
    </mc:Choice>
    <mc:Fallback xmlns="">
      <p:transition spd="slow" advTm="1519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60648"/>
            <a:ext cx="7775575" cy="647701"/>
          </a:xfrm>
        </p:spPr>
        <p:txBody>
          <a:bodyPr/>
          <a:lstStyle/>
          <a:p>
            <a:r>
              <a:rPr lang="en-GB" b="0" dirty="0" smtClean="0"/>
              <a:t>Final tips</a:t>
            </a:r>
            <a:endParaRPr lang="en-GB" b="0" dirty="0"/>
          </a:p>
        </p:txBody>
      </p:sp>
      <p:sp>
        <p:nvSpPr>
          <p:cNvPr id="3" name="Content Placeholder 2"/>
          <p:cNvSpPr>
            <a:spLocks noGrp="1"/>
          </p:cNvSpPr>
          <p:nvPr>
            <p:ph idx="1"/>
          </p:nvPr>
        </p:nvSpPr>
        <p:spPr>
          <a:xfrm>
            <a:off x="684213" y="1196752"/>
            <a:ext cx="7992243" cy="4679949"/>
          </a:xfrm>
        </p:spPr>
        <p:txBody>
          <a:bodyPr/>
          <a:lstStyle/>
          <a:p>
            <a:r>
              <a:rPr lang="en-GB" sz="2200" b="0" dirty="0" smtClean="0"/>
              <a:t>Read the guidance</a:t>
            </a:r>
          </a:p>
          <a:p>
            <a:r>
              <a:rPr lang="en-GB" sz="2200" b="0" dirty="0" smtClean="0"/>
              <a:t>Brief all SEND staff and other front line SEND staff</a:t>
            </a:r>
          </a:p>
          <a:p>
            <a:r>
              <a:rPr lang="en-GB" sz="2200" b="0" dirty="0" smtClean="0"/>
              <a:t>Publish information on the local offer – co-produce with PCF</a:t>
            </a:r>
          </a:p>
          <a:p>
            <a:r>
              <a:rPr lang="en-GB" sz="2200" b="0" dirty="0" smtClean="0"/>
              <a:t>Avoid blanket policies</a:t>
            </a:r>
          </a:p>
          <a:p>
            <a:r>
              <a:rPr lang="en-GB" sz="2200" b="0" dirty="0"/>
              <a:t>Keep records about decisions</a:t>
            </a:r>
          </a:p>
          <a:p>
            <a:r>
              <a:rPr lang="en-GB" sz="2200" b="0" dirty="0" smtClean="0"/>
              <a:t>Keep in touch with parents and young people</a:t>
            </a:r>
          </a:p>
          <a:p>
            <a:r>
              <a:rPr lang="en-GB" sz="2200" b="0" dirty="0" smtClean="0"/>
              <a:t>Keep in touch with schools and colleges</a:t>
            </a:r>
          </a:p>
          <a:p>
            <a:r>
              <a:rPr lang="en-GB" sz="2200" b="0" dirty="0" smtClean="0"/>
              <a:t>Support preparation for September transfers</a:t>
            </a:r>
          </a:p>
          <a:p>
            <a:r>
              <a:rPr lang="en-GB" sz="2200" b="0" dirty="0" smtClean="0"/>
              <a:t>Keep creating solutions - “Necessity is the mother of invention”.</a:t>
            </a:r>
          </a:p>
          <a:p>
            <a:endParaRPr lang="en-GB" sz="2400" b="0" dirty="0" smtClean="0"/>
          </a:p>
          <a:p>
            <a:endParaRPr lang="en-GB" sz="2400" b="0" dirty="0" smtClean="0"/>
          </a:p>
          <a:p>
            <a:endParaRPr lang="en-GB" sz="2400" b="0" dirty="0" smtClean="0"/>
          </a:p>
          <a:p>
            <a:endParaRPr lang="en-GB" sz="2400" b="0" dirty="0" smtClean="0"/>
          </a:p>
          <a:p>
            <a:endParaRPr lang="en-GB" sz="2400" b="0" dirty="0" smtClean="0"/>
          </a:p>
          <a:p>
            <a:endParaRPr lang="en-GB" sz="2400"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26</a:t>
            </a:fld>
            <a:endParaRPr lang="en-GB" dirty="0"/>
          </a:p>
        </p:txBody>
      </p:sp>
    </p:spTree>
    <p:extLst>
      <p:ext uri="{BB962C8B-B14F-4D97-AF65-F5344CB8AC3E}">
        <p14:creationId xmlns:p14="http://schemas.microsoft.com/office/powerpoint/2010/main" val="7091847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41558" y="2165746"/>
            <a:ext cx="3913238" cy="3696845"/>
          </a:xfrm>
        </p:spPr>
        <p:txBody>
          <a:bodyPr>
            <a:normAutofit/>
          </a:bodyPr>
          <a:lstStyle/>
          <a:p>
            <a:pPr marL="0" indent="0" algn="ctr">
              <a:buNone/>
            </a:pPr>
            <a:endParaRPr lang="en-GB" sz="2700" dirty="0"/>
          </a:p>
          <a:p>
            <a:pPr marL="0" indent="0" algn="ctr">
              <a:buNone/>
            </a:pPr>
            <a:r>
              <a:rPr lang="en-GB" sz="2700" dirty="0"/>
              <a:t>An opportunity to discuss SEN issues </a:t>
            </a:r>
            <a:endParaRPr lang="en-GB" dirty="0" smtClean="0"/>
          </a:p>
          <a:p>
            <a:pPr marL="0" indent="0">
              <a:buNone/>
            </a:pPr>
            <a:endParaRPr lang="en-GB" dirty="0" smtClean="0"/>
          </a:p>
          <a:p>
            <a:endParaRPr lang="en-GB" dirty="0"/>
          </a:p>
        </p:txBody>
      </p:sp>
      <p:pic>
        <p:nvPicPr>
          <p:cNvPr id="4" name="Picture 3"/>
          <p:cNvPicPr>
            <a:picLocks noChangeAspect="1"/>
          </p:cNvPicPr>
          <p:nvPr/>
        </p:nvPicPr>
        <p:blipFill>
          <a:blip r:embed="rId3"/>
          <a:stretch>
            <a:fillRect/>
          </a:stretch>
        </p:blipFill>
        <p:spPr>
          <a:xfrm>
            <a:off x="295212" y="1642969"/>
            <a:ext cx="4446345" cy="3728753"/>
          </a:xfrm>
          <a:prstGeom prst="rect">
            <a:avLst/>
          </a:prstGeom>
        </p:spPr>
      </p:pic>
    </p:spTree>
    <p:extLst>
      <p:ext uri="{BB962C8B-B14F-4D97-AF65-F5344CB8AC3E}">
        <p14:creationId xmlns:p14="http://schemas.microsoft.com/office/powerpoint/2010/main" val="1353769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260648"/>
            <a:ext cx="7775575" cy="647701"/>
          </a:xfrm>
        </p:spPr>
        <p:txBody>
          <a:bodyPr/>
          <a:lstStyle/>
          <a:p>
            <a:r>
              <a:rPr lang="en-GB" b="0" dirty="0"/>
              <a:t>The guidance - target audience</a:t>
            </a:r>
            <a:endParaRPr lang="en-GB" dirty="0"/>
          </a:p>
        </p:txBody>
      </p:sp>
      <p:sp>
        <p:nvSpPr>
          <p:cNvPr id="3" name="Content Placeholder 2"/>
          <p:cNvSpPr>
            <a:spLocks noGrp="1"/>
          </p:cNvSpPr>
          <p:nvPr>
            <p:ph idx="1"/>
          </p:nvPr>
        </p:nvSpPr>
        <p:spPr>
          <a:xfrm>
            <a:off x="684212" y="992560"/>
            <a:ext cx="7775575" cy="4679949"/>
          </a:xfrm>
        </p:spPr>
        <p:txBody>
          <a:bodyPr/>
          <a:lstStyle/>
          <a:p>
            <a:pPr lvl="0"/>
            <a:r>
              <a:rPr lang="en-GB" sz="2300" b="0" dirty="0"/>
              <a:t>Parents, carers, young people, and parent carer forums;</a:t>
            </a:r>
          </a:p>
          <a:p>
            <a:pPr lvl="0"/>
            <a:r>
              <a:rPr lang="en-GB" sz="2300" b="0" dirty="0"/>
              <a:t>SEND Information Advice and Support Services (SENDIASS); </a:t>
            </a:r>
          </a:p>
          <a:p>
            <a:pPr lvl="0"/>
            <a:r>
              <a:rPr lang="en-GB" sz="2300" b="0" dirty="0"/>
              <a:t>Local authorities (LAs);</a:t>
            </a:r>
          </a:p>
          <a:p>
            <a:pPr lvl="0"/>
            <a:r>
              <a:rPr lang="en-GB" sz="2300" b="0" dirty="0"/>
              <a:t>Health commissioning bodies; </a:t>
            </a:r>
          </a:p>
          <a:p>
            <a:pPr lvl="0"/>
            <a:r>
              <a:rPr lang="en-GB" sz="2300" b="0" dirty="0"/>
              <a:t>Early years settings, schools, colleges and other education settings; </a:t>
            </a:r>
          </a:p>
          <a:p>
            <a:pPr lvl="0"/>
            <a:r>
              <a:rPr lang="en-GB" sz="2300" b="0" dirty="0"/>
              <a:t>Others who contribute advice and information to EHC needs assessments, such as educational psychologists and other health care professionals; and</a:t>
            </a:r>
          </a:p>
          <a:p>
            <a:pPr lvl="0"/>
            <a:r>
              <a:rPr lang="en-GB" sz="2300" b="0" dirty="0"/>
              <a:t>Mediation advisers.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3</a:t>
            </a:fld>
            <a:endParaRPr lang="en-GB" dirty="0"/>
          </a:p>
        </p:txBody>
      </p:sp>
    </p:spTree>
    <p:extLst>
      <p:ext uri="{BB962C8B-B14F-4D97-AF65-F5344CB8AC3E}">
        <p14:creationId xmlns:p14="http://schemas.microsoft.com/office/powerpoint/2010/main" val="1913011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260648"/>
            <a:ext cx="7775575" cy="647701"/>
          </a:xfrm>
        </p:spPr>
        <p:txBody>
          <a:bodyPr/>
          <a:lstStyle/>
          <a:p>
            <a:r>
              <a:rPr lang="en-GB" b="0" dirty="0" smtClean="0"/>
              <a:t>Two changes to SEND legislation</a:t>
            </a:r>
            <a:endParaRPr lang="en-GB" b="0" dirty="0"/>
          </a:p>
        </p:txBody>
      </p:sp>
      <p:sp>
        <p:nvSpPr>
          <p:cNvPr id="3" name="Content Placeholder 2"/>
          <p:cNvSpPr>
            <a:spLocks noGrp="1"/>
          </p:cNvSpPr>
          <p:nvPr>
            <p:ph idx="1"/>
          </p:nvPr>
        </p:nvSpPr>
        <p:spPr>
          <a:xfrm>
            <a:off x="684213" y="1052736"/>
            <a:ext cx="8064252" cy="4679949"/>
          </a:xfrm>
        </p:spPr>
        <p:txBody>
          <a:bodyPr/>
          <a:lstStyle/>
          <a:p>
            <a:pPr marL="457200" indent="-457200">
              <a:buFont typeface="+mj-lt"/>
              <a:buAutoNum type="arabicPeriod"/>
            </a:pPr>
            <a:r>
              <a:rPr lang="en-GB" b="0" dirty="0" smtClean="0"/>
              <a:t>Section </a:t>
            </a:r>
            <a:r>
              <a:rPr lang="en-GB" b="0" dirty="0"/>
              <a:t>42 of the </a:t>
            </a:r>
            <a:r>
              <a:rPr lang="en-GB" b="0" dirty="0" smtClean="0"/>
              <a:t>CFA 2014 </a:t>
            </a:r>
            <a:r>
              <a:rPr lang="en-GB" b="0" dirty="0"/>
              <a:t>(duty to secure special educational </a:t>
            </a:r>
            <a:r>
              <a:rPr lang="en-GB" dirty="0"/>
              <a:t>provision</a:t>
            </a:r>
            <a:r>
              <a:rPr lang="en-GB" b="0" dirty="0"/>
              <a:t> and health care </a:t>
            </a:r>
            <a:r>
              <a:rPr lang="en-GB" dirty="0"/>
              <a:t>provision</a:t>
            </a:r>
            <a:r>
              <a:rPr lang="en-GB" b="0" dirty="0"/>
              <a:t> in accordance with EHC plan</a:t>
            </a:r>
            <a:r>
              <a:rPr lang="en-GB" b="0" dirty="0" smtClean="0"/>
              <a:t>): the </a:t>
            </a:r>
            <a:r>
              <a:rPr lang="en-GB" b="0" dirty="0"/>
              <a:t>duty on </a:t>
            </a:r>
            <a:r>
              <a:rPr lang="en-GB" b="0" dirty="0" smtClean="0"/>
              <a:t>LAs or </a:t>
            </a:r>
            <a:r>
              <a:rPr lang="en-GB" b="0" dirty="0"/>
              <a:t>commissioning health bodies to secure or arrange the provision is temporarily modified to a duty to use ‘reasonable endeavours’ to do so. </a:t>
            </a:r>
            <a:endParaRPr lang="en-GB" b="0" dirty="0" smtClean="0"/>
          </a:p>
          <a:p>
            <a:pPr marL="457200" indent="-457200">
              <a:buFont typeface="+mj-lt"/>
              <a:buAutoNum type="arabicPeriod"/>
            </a:pPr>
            <a:endParaRPr lang="en-GB" b="0" dirty="0" smtClean="0"/>
          </a:p>
          <a:p>
            <a:pPr marL="457200" indent="-457200">
              <a:buFont typeface="+mj-lt"/>
              <a:buAutoNum type="arabicPeriod"/>
            </a:pPr>
            <a:r>
              <a:rPr lang="en-GB" b="0" dirty="0" smtClean="0"/>
              <a:t>The </a:t>
            </a:r>
            <a:r>
              <a:rPr lang="en-GB" b="0" dirty="0"/>
              <a:t>SEND (Coronavirus) (Amendment) Regulations 2020 </a:t>
            </a:r>
            <a:r>
              <a:rPr lang="en-GB" b="0" dirty="0" smtClean="0"/>
              <a:t>amend Regs </a:t>
            </a:r>
            <a:r>
              <a:rPr lang="en-GB" b="0" dirty="0"/>
              <a:t>that specify </a:t>
            </a:r>
            <a:r>
              <a:rPr lang="en-GB" dirty="0"/>
              <a:t>timescales</a:t>
            </a:r>
            <a:r>
              <a:rPr lang="en-GB" b="0" dirty="0"/>
              <a:t> that </a:t>
            </a:r>
            <a:r>
              <a:rPr lang="en-GB" b="0" dirty="0" smtClean="0"/>
              <a:t>principally </a:t>
            </a:r>
            <a:r>
              <a:rPr lang="en-GB" b="0" dirty="0"/>
              <a:t>relate to EHC needs assessments and plans. </a:t>
            </a:r>
            <a:r>
              <a:rPr lang="en-GB" b="0" dirty="0" smtClean="0"/>
              <a:t>Where </a:t>
            </a:r>
            <a:r>
              <a:rPr lang="en-GB" b="0" dirty="0"/>
              <a:t>it is not reasonably practicable, or is impractical, to meet that time limit for a reason relating to the incidence or transmission of </a:t>
            </a:r>
            <a:r>
              <a:rPr lang="en-GB" b="0" dirty="0" smtClean="0"/>
              <a:t>coronavirus, </a:t>
            </a:r>
            <a:r>
              <a:rPr lang="en-GB" b="0" dirty="0"/>
              <a:t>the specific time limit will not </a:t>
            </a:r>
            <a:r>
              <a:rPr lang="en-GB" b="0" dirty="0" smtClean="0"/>
              <a:t>apply -  process must be completed as </a:t>
            </a:r>
            <a:r>
              <a:rPr lang="en-GB" b="0" dirty="0"/>
              <a:t>soon as </a:t>
            </a:r>
            <a:r>
              <a:rPr lang="en-GB" b="0" dirty="0" smtClean="0"/>
              <a:t>reasonably practicable.</a:t>
            </a:r>
          </a:p>
        </p:txBody>
      </p:sp>
      <p:sp>
        <p:nvSpPr>
          <p:cNvPr id="4" name="Slide Number Placeholder 3"/>
          <p:cNvSpPr>
            <a:spLocks noGrp="1"/>
          </p:cNvSpPr>
          <p:nvPr>
            <p:ph type="sldNum" sz="quarter" idx="4"/>
          </p:nvPr>
        </p:nvSpPr>
        <p:spPr/>
        <p:txBody>
          <a:bodyPr/>
          <a:lstStyle/>
          <a:p>
            <a:fld id="{5DB98E5A-76C0-453E-B1E0-BC4AB04722D5}" type="slidenum">
              <a:rPr lang="en-GB" smtClean="0"/>
              <a:pPr/>
              <a:t>4</a:t>
            </a:fld>
            <a:endParaRPr lang="en-GB" dirty="0"/>
          </a:p>
        </p:txBody>
      </p:sp>
    </p:spTree>
    <p:extLst>
      <p:ext uri="{BB962C8B-B14F-4D97-AF65-F5344CB8AC3E}">
        <p14:creationId xmlns:p14="http://schemas.microsoft.com/office/powerpoint/2010/main" val="4235317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Timing of changes</a:t>
            </a:r>
            <a:endParaRPr lang="en-GB" b="0" dirty="0"/>
          </a:p>
        </p:txBody>
      </p:sp>
      <p:sp>
        <p:nvSpPr>
          <p:cNvPr id="3" name="Content Placeholder 2"/>
          <p:cNvSpPr>
            <a:spLocks noGrp="1"/>
          </p:cNvSpPr>
          <p:nvPr>
            <p:ph idx="1"/>
          </p:nvPr>
        </p:nvSpPr>
        <p:spPr/>
        <p:txBody>
          <a:bodyPr/>
          <a:lstStyle/>
          <a:p>
            <a:r>
              <a:rPr lang="en-GB" sz="2400" b="0" dirty="0" smtClean="0"/>
              <a:t>Both sets of changes are effective from 1 May 2020.</a:t>
            </a:r>
          </a:p>
          <a:p>
            <a:r>
              <a:rPr lang="en-GB" sz="2400" b="0" dirty="0" smtClean="0"/>
              <a:t>They cannot be applied retrospectively.</a:t>
            </a:r>
          </a:p>
          <a:p>
            <a:pPr lvl="0"/>
            <a:r>
              <a:rPr lang="en-GB" sz="2400" b="0" dirty="0"/>
              <a:t>The s42 modification must be </a:t>
            </a:r>
            <a:r>
              <a:rPr lang="en-GB" sz="2400" b="0" smtClean="0"/>
              <a:t>renewed monthly, </a:t>
            </a:r>
            <a:r>
              <a:rPr lang="en-GB" sz="2400" b="0" dirty="0"/>
              <a:t>where the SoS decides it is still appropriate and </a:t>
            </a:r>
            <a:r>
              <a:rPr lang="en-GB" sz="2400" b="0" dirty="0" smtClean="0"/>
              <a:t>proportionate. </a:t>
            </a:r>
            <a:endParaRPr lang="en-GB" sz="2400" b="0" dirty="0"/>
          </a:p>
          <a:p>
            <a:r>
              <a:rPr lang="en-GB" sz="2400" b="0" dirty="0" smtClean="0"/>
              <a:t>The timescale amendments are in place until 25 September 2020.</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5</a:t>
            </a:fld>
            <a:endParaRPr lang="en-GB" dirty="0"/>
          </a:p>
        </p:txBody>
      </p:sp>
    </p:spTree>
    <p:extLst>
      <p:ext uri="{BB962C8B-B14F-4D97-AF65-F5344CB8AC3E}">
        <p14:creationId xmlns:p14="http://schemas.microsoft.com/office/powerpoint/2010/main" val="1007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The guidance emphasises:</a:t>
            </a:r>
            <a:endParaRPr lang="en-GB" b="0" dirty="0"/>
          </a:p>
        </p:txBody>
      </p:sp>
      <p:sp>
        <p:nvSpPr>
          <p:cNvPr id="3" name="Content Placeholder 2"/>
          <p:cNvSpPr>
            <a:spLocks noGrp="1"/>
          </p:cNvSpPr>
          <p:nvPr>
            <p:ph idx="1"/>
          </p:nvPr>
        </p:nvSpPr>
        <p:spPr>
          <a:xfrm>
            <a:off x="684213" y="1052736"/>
            <a:ext cx="7848228" cy="4679949"/>
          </a:xfrm>
        </p:spPr>
        <p:txBody>
          <a:bodyPr/>
          <a:lstStyle/>
          <a:p>
            <a:pPr lvl="0"/>
            <a:r>
              <a:rPr lang="en-GB" b="0" dirty="0" smtClean="0"/>
              <a:t>Only </a:t>
            </a:r>
            <a:r>
              <a:rPr lang="en-GB" b="0" dirty="0"/>
              <a:t>some aspects of the law on EHC needs assessments and plans </a:t>
            </a:r>
            <a:r>
              <a:rPr lang="en-GB" b="0" dirty="0" smtClean="0"/>
              <a:t>have </a:t>
            </a:r>
            <a:r>
              <a:rPr lang="en-GB" b="0" dirty="0"/>
              <a:t>changed </a:t>
            </a:r>
            <a:r>
              <a:rPr lang="en-GB" b="0" dirty="0" smtClean="0"/>
              <a:t>temporarily. </a:t>
            </a:r>
          </a:p>
          <a:p>
            <a:pPr lvl="0"/>
            <a:r>
              <a:rPr lang="en-GB" b="0" dirty="0" smtClean="0"/>
              <a:t>Duties </a:t>
            </a:r>
            <a:r>
              <a:rPr lang="en-GB" b="0" dirty="0"/>
              <a:t>in law over EHC needs assessments and plans have not been ‘turned off’ - </a:t>
            </a:r>
            <a:r>
              <a:rPr lang="en-GB" b="0" dirty="0" smtClean="0"/>
              <a:t>all </a:t>
            </a:r>
            <a:r>
              <a:rPr lang="en-GB" b="0" dirty="0"/>
              <a:t>other aspects of SEND law remain in </a:t>
            </a:r>
            <a:r>
              <a:rPr lang="en-GB" b="0" dirty="0" smtClean="0"/>
              <a:t>place.</a:t>
            </a:r>
            <a:endParaRPr lang="en-GB" b="0" dirty="0"/>
          </a:p>
          <a:p>
            <a:pPr lvl="0"/>
            <a:r>
              <a:rPr lang="en-GB" b="0" dirty="0" smtClean="0"/>
              <a:t>The </a:t>
            </a:r>
            <a:r>
              <a:rPr lang="en-GB" b="0" dirty="0"/>
              <a:t>ongoing importance of co-production with children and young people with SEND and their </a:t>
            </a:r>
            <a:r>
              <a:rPr lang="en-GB" b="0" dirty="0" smtClean="0"/>
              <a:t>parents.</a:t>
            </a:r>
          </a:p>
          <a:p>
            <a:pPr lvl="0"/>
            <a:r>
              <a:rPr lang="en-GB" b="0" dirty="0" smtClean="0"/>
              <a:t>The </a:t>
            </a:r>
            <a:r>
              <a:rPr lang="en-GB" b="0" dirty="0"/>
              <a:t>impact of coronavirus </a:t>
            </a:r>
            <a:r>
              <a:rPr lang="en-GB" b="0" dirty="0" smtClean="0"/>
              <a:t>may </a:t>
            </a:r>
            <a:r>
              <a:rPr lang="en-GB" b="0" dirty="0"/>
              <a:t>mean that the process and provision in place previously </a:t>
            </a:r>
            <a:r>
              <a:rPr lang="en-GB" b="0" dirty="0" smtClean="0"/>
              <a:t>may need </a:t>
            </a:r>
            <a:r>
              <a:rPr lang="en-GB" b="0" dirty="0"/>
              <a:t>to change for the time </a:t>
            </a:r>
            <a:r>
              <a:rPr lang="en-GB" b="0" dirty="0" smtClean="0"/>
              <a:t>being.</a:t>
            </a:r>
            <a:endParaRPr lang="en-GB" b="0" dirty="0"/>
          </a:p>
          <a:p>
            <a:pPr lvl="0"/>
            <a:r>
              <a:rPr lang="en-GB" b="0" dirty="0" smtClean="0"/>
              <a:t>A heightened need for effective, timely </a:t>
            </a:r>
            <a:r>
              <a:rPr lang="en-GB" b="0" dirty="0"/>
              <a:t>communication </a:t>
            </a:r>
            <a:r>
              <a:rPr lang="en-GB" b="0" dirty="0" smtClean="0"/>
              <a:t>between LAs, health </a:t>
            </a:r>
            <a:r>
              <a:rPr lang="en-GB" b="0" dirty="0"/>
              <a:t>commissioning </a:t>
            </a:r>
            <a:r>
              <a:rPr lang="en-GB" b="0" dirty="0" smtClean="0"/>
              <a:t>bodies, families, and all others </a:t>
            </a:r>
            <a:r>
              <a:rPr lang="en-GB" b="0" dirty="0"/>
              <a:t>involved in </a:t>
            </a:r>
            <a:r>
              <a:rPr lang="en-GB" b="0" dirty="0" smtClean="0"/>
              <a:t>EHC </a:t>
            </a:r>
            <a:r>
              <a:rPr lang="en-GB" b="0" dirty="0"/>
              <a:t>needs </a:t>
            </a:r>
            <a:r>
              <a:rPr lang="en-GB" b="0" dirty="0" smtClean="0"/>
              <a:t>assessment processes </a:t>
            </a:r>
            <a:r>
              <a:rPr lang="en-GB" b="0" dirty="0"/>
              <a:t>and </a:t>
            </a:r>
            <a:r>
              <a:rPr lang="en-GB" b="0" dirty="0" smtClean="0"/>
              <a:t>plans.</a:t>
            </a:r>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6</a:t>
            </a:fld>
            <a:endParaRPr lang="en-GB" dirty="0"/>
          </a:p>
        </p:txBody>
      </p:sp>
    </p:spTree>
    <p:extLst>
      <p:ext uri="{BB962C8B-B14F-4D97-AF65-F5344CB8AC3E}">
        <p14:creationId xmlns:p14="http://schemas.microsoft.com/office/powerpoint/2010/main" val="890618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
            </a:r>
            <a:br>
              <a:rPr lang="en-GB" b="0" dirty="0" smtClean="0"/>
            </a:br>
            <a:r>
              <a:rPr lang="en-GB" b="0" dirty="0" smtClean="0"/>
              <a:t>The </a:t>
            </a:r>
            <a:r>
              <a:rPr lang="en-GB" b="0" dirty="0"/>
              <a:t>importance of co-production</a:t>
            </a:r>
            <a:br>
              <a:rPr lang="en-GB" b="0" dirty="0"/>
            </a:br>
            <a:endParaRPr lang="en-GB" b="0" dirty="0"/>
          </a:p>
        </p:txBody>
      </p:sp>
      <p:sp>
        <p:nvSpPr>
          <p:cNvPr id="3" name="Content Placeholder 2"/>
          <p:cNvSpPr>
            <a:spLocks noGrp="1"/>
          </p:cNvSpPr>
          <p:nvPr>
            <p:ph idx="1"/>
          </p:nvPr>
        </p:nvSpPr>
        <p:spPr/>
        <p:txBody>
          <a:bodyPr/>
          <a:lstStyle/>
          <a:p>
            <a:pPr lvl="0"/>
            <a:r>
              <a:rPr lang="en-GB" sz="2400" b="0" dirty="0" smtClean="0"/>
              <a:t>Co-production, </a:t>
            </a:r>
            <a:r>
              <a:rPr lang="en-GB" sz="2400" b="0" dirty="0"/>
              <a:t>and effective </a:t>
            </a:r>
            <a:r>
              <a:rPr lang="en-GB" sz="2400" b="0" dirty="0" smtClean="0"/>
              <a:t>communication, </a:t>
            </a:r>
            <a:r>
              <a:rPr lang="en-GB" sz="2400" b="0" dirty="0"/>
              <a:t>remain </a:t>
            </a:r>
            <a:r>
              <a:rPr lang="en-GB" sz="2400" b="0" dirty="0" smtClean="0"/>
              <a:t>key at </a:t>
            </a:r>
            <a:r>
              <a:rPr lang="en-GB" sz="2400" b="0" dirty="0"/>
              <a:t>this challenging time, </a:t>
            </a:r>
            <a:r>
              <a:rPr lang="en-GB" sz="2400" b="0" dirty="0" smtClean="0"/>
              <a:t>both </a:t>
            </a:r>
            <a:r>
              <a:rPr lang="en-GB" sz="2400" b="0" dirty="0"/>
              <a:t>at the strategic level and in relation to individual cases.</a:t>
            </a:r>
          </a:p>
          <a:p>
            <a:pPr lvl="0"/>
            <a:r>
              <a:rPr lang="en-GB" sz="2400" b="0" dirty="0"/>
              <a:t>Parent carer forums have an important role, working with </a:t>
            </a:r>
            <a:r>
              <a:rPr lang="en-GB" sz="2400" b="0" dirty="0" smtClean="0"/>
              <a:t>LAs and </a:t>
            </a:r>
            <a:r>
              <a:rPr lang="en-GB" sz="2400" b="0" dirty="0"/>
              <a:t>health commissioning bodies, to gather and feed in parents’ views on what can realistically be provided to children and young people </a:t>
            </a:r>
            <a:r>
              <a:rPr lang="en-GB" sz="2400" b="0" dirty="0" smtClean="0"/>
              <a:t>when </a:t>
            </a:r>
            <a:r>
              <a:rPr lang="en-GB" sz="2400" b="0" dirty="0"/>
              <a:t>the usual ways of working are under such strain. </a:t>
            </a:r>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7</a:t>
            </a:fld>
            <a:endParaRPr lang="en-GB" dirty="0"/>
          </a:p>
        </p:txBody>
      </p:sp>
    </p:spTree>
    <p:extLst>
      <p:ext uri="{BB962C8B-B14F-4D97-AF65-F5344CB8AC3E}">
        <p14:creationId xmlns:p14="http://schemas.microsoft.com/office/powerpoint/2010/main" val="514189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0" dirty="0" smtClean="0"/>
              <a:t>Reasonable endeavours</a:t>
            </a:r>
            <a:endParaRPr lang="en-GB" b="0" dirty="0"/>
          </a:p>
        </p:txBody>
      </p:sp>
      <p:sp>
        <p:nvSpPr>
          <p:cNvPr id="3" name="Content Placeholder 2"/>
          <p:cNvSpPr>
            <a:spLocks noGrp="1"/>
          </p:cNvSpPr>
          <p:nvPr>
            <p:ph idx="1"/>
          </p:nvPr>
        </p:nvSpPr>
        <p:spPr>
          <a:xfrm>
            <a:off x="684212" y="1052736"/>
            <a:ext cx="7775575" cy="4679949"/>
          </a:xfrm>
        </p:spPr>
        <p:txBody>
          <a:bodyPr/>
          <a:lstStyle/>
          <a:p>
            <a:r>
              <a:rPr lang="en-GB" sz="2200" b="0" dirty="0" smtClean="0"/>
              <a:t>LAs and </a:t>
            </a:r>
            <a:r>
              <a:rPr lang="en-GB" sz="2200" b="0" dirty="0"/>
              <a:t>health bodies</a:t>
            </a:r>
            <a:r>
              <a:rPr lang="en-GB" sz="2200" b="0" dirty="0" smtClean="0"/>
              <a:t> </a:t>
            </a:r>
            <a:r>
              <a:rPr lang="en-GB" sz="2200" b="0" dirty="0"/>
              <a:t>must use their ‘reasonable endeavours’ to secure or arrange the </a:t>
            </a:r>
            <a:r>
              <a:rPr lang="en-GB" sz="2200" b="0" dirty="0" smtClean="0"/>
              <a:t>provision in an EHC plan.</a:t>
            </a:r>
          </a:p>
          <a:p>
            <a:r>
              <a:rPr lang="en-GB" sz="2200" b="0" dirty="0"/>
              <a:t>LAs and health bodies </a:t>
            </a:r>
            <a:r>
              <a:rPr lang="en-GB" sz="2200" b="0" dirty="0" smtClean="0"/>
              <a:t>must </a:t>
            </a:r>
            <a:r>
              <a:rPr lang="en-GB" sz="2200" b="0" dirty="0"/>
              <a:t>consider for each child and young person with an EHC plan what they need to provide during the notice period. </a:t>
            </a:r>
            <a:endParaRPr lang="en-GB" sz="2200" b="0" dirty="0" smtClean="0"/>
          </a:p>
          <a:p>
            <a:r>
              <a:rPr lang="en-GB" sz="2200" b="0" dirty="0"/>
              <a:t>For </a:t>
            </a:r>
            <a:r>
              <a:rPr lang="en-GB" sz="2200" b="0" dirty="0" smtClean="0"/>
              <a:t>some, </a:t>
            </a:r>
            <a:r>
              <a:rPr lang="en-GB" sz="2200" b="0" dirty="0"/>
              <a:t>this will mean that the provision specified in their plan can continue to be </a:t>
            </a:r>
            <a:r>
              <a:rPr lang="en-GB" sz="2200" b="0" dirty="0" smtClean="0"/>
              <a:t>delivered.</a:t>
            </a:r>
          </a:p>
          <a:p>
            <a:r>
              <a:rPr lang="en-GB" sz="2200" b="0" dirty="0" smtClean="0"/>
              <a:t>For others, this </a:t>
            </a:r>
            <a:r>
              <a:rPr lang="en-GB" sz="2200" b="0" dirty="0"/>
              <a:t>may result in a child or young person’s provision being different to that which is set out in their EHC plan, for some, or all, of </a:t>
            </a:r>
            <a:r>
              <a:rPr lang="en-GB" sz="2200" b="0" dirty="0" smtClean="0"/>
              <a:t>the time that the notice is in force. </a:t>
            </a:r>
            <a:endParaRPr lang="en-GB" sz="2200" b="0" dirty="0"/>
          </a:p>
          <a:p>
            <a:endParaRPr lang="en-GB" b="0"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8</a:t>
            </a:fld>
            <a:endParaRPr lang="en-GB" dirty="0"/>
          </a:p>
        </p:txBody>
      </p:sp>
    </p:spTree>
    <p:extLst>
      <p:ext uri="{BB962C8B-B14F-4D97-AF65-F5344CB8AC3E}">
        <p14:creationId xmlns:p14="http://schemas.microsoft.com/office/powerpoint/2010/main" val="3483007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8280275" cy="647701"/>
          </a:xfrm>
        </p:spPr>
        <p:txBody>
          <a:bodyPr/>
          <a:lstStyle/>
          <a:p>
            <a:r>
              <a:rPr lang="en-GB" sz="3000" b="0" dirty="0" smtClean="0"/>
              <a:t>Reasonable endeavours – individually applied</a:t>
            </a:r>
            <a:endParaRPr lang="en-GB" sz="3000" b="0" dirty="0"/>
          </a:p>
        </p:txBody>
      </p:sp>
      <p:sp>
        <p:nvSpPr>
          <p:cNvPr id="3" name="Content Placeholder 2"/>
          <p:cNvSpPr>
            <a:spLocks noGrp="1"/>
          </p:cNvSpPr>
          <p:nvPr>
            <p:ph idx="1"/>
          </p:nvPr>
        </p:nvSpPr>
        <p:spPr/>
        <p:txBody>
          <a:bodyPr/>
          <a:lstStyle/>
          <a:p>
            <a:r>
              <a:rPr lang="en-GB" sz="2400" b="0" dirty="0"/>
              <a:t>The modified s42 duty relates to the provision for each individual child and young person. </a:t>
            </a:r>
            <a:endParaRPr lang="en-GB" sz="2400" b="0" dirty="0" smtClean="0"/>
          </a:p>
          <a:p>
            <a:r>
              <a:rPr lang="en-GB" sz="2400" b="0" dirty="0" smtClean="0"/>
              <a:t>LAs </a:t>
            </a:r>
            <a:r>
              <a:rPr lang="en-GB" sz="2400" b="0" dirty="0"/>
              <a:t>and health commissioning bodies must not apply blanket policies about the provision to be secured or arranged. </a:t>
            </a:r>
          </a:p>
          <a:p>
            <a:endParaRPr lang="en-GB" dirty="0"/>
          </a:p>
        </p:txBody>
      </p:sp>
      <p:sp>
        <p:nvSpPr>
          <p:cNvPr id="4" name="Slide Number Placeholder 3"/>
          <p:cNvSpPr>
            <a:spLocks noGrp="1"/>
          </p:cNvSpPr>
          <p:nvPr>
            <p:ph type="sldNum" sz="quarter" idx="4"/>
          </p:nvPr>
        </p:nvSpPr>
        <p:spPr/>
        <p:txBody>
          <a:bodyPr/>
          <a:lstStyle/>
          <a:p>
            <a:fld id="{5DB98E5A-76C0-453E-B1E0-BC4AB04722D5}" type="slidenum">
              <a:rPr lang="en-GB" smtClean="0"/>
              <a:pPr/>
              <a:t>9</a:t>
            </a:fld>
            <a:endParaRPr lang="en-GB" dirty="0"/>
          </a:p>
        </p:txBody>
      </p:sp>
    </p:spTree>
    <p:extLst>
      <p:ext uri="{BB962C8B-B14F-4D97-AF65-F5344CB8AC3E}">
        <p14:creationId xmlns:p14="http://schemas.microsoft.com/office/powerpoint/2010/main" val="984312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17B44D47A728488F65D9C43EFCFE2F" ma:contentTypeVersion="13" ma:contentTypeDescription="Create a new document." ma:contentTypeScope="" ma:versionID="de642fd4aa9120622fb4b4daf41a3c7e">
  <xsd:schema xmlns:xsd="http://www.w3.org/2001/XMLSchema" xmlns:xs="http://www.w3.org/2001/XMLSchema" xmlns:p="http://schemas.microsoft.com/office/2006/metadata/properties" xmlns:ns3="0b5b71a2-06e1-4c1d-a571-53e4d83ad5b0" xmlns:ns4="555c19f3-c827-4013-84b1-e728aca3249c" targetNamespace="http://schemas.microsoft.com/office/2006/metadata/properties" ma:root="true" ma:fieldsID="8f210786e8c15fbc6ade84b6b8c7284c" ns3:_="" ns4:_="">
    <xsd:import namespace="0b5b71a2-06e1-4c1d-a571-53e4d83ad5b0"/>
    <xsd:import namespace="555c19f3-c827-4013-84b1-e728aca3249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5b71a2-06e1-4c1d-a571-53e4d83ad5b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5c19f3-c827-4013-84b1-e728aca3249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151697-407C-4835-AC80-0DB7519949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5b71a2-06e1-4c1d-a571-53e4d83ad5b0"/>
    <ds:schemaRef ds:uri="555c19f3-c827-4013-84b1-e728aca324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8918D8-6743-472F-9133-546308218B28}">
  <ds:schemaRefs>
    <ds:schemaRef ds:uri="http://schemas.microsoft.com/sharepoint/v3/contenttype/forms"/>
  </ds:schemaRefs>
</ds:datastoreItem>
</file>

<file path=customXml/itemProps3.xml><?xml version="1.0" encoding="utf-8"?>
<ds:datastoreItem xmlns:ds="http://schemas.openxmlformats.org/officeDocument/2006/customXml" ds:itemID="{9FD3942E-F7FA-4AD8-9A69-5FDFB1F490D1}">
  <ds:schemaRefs>
    <ds:schemaRef ds:uri="http://schemas.microsoft.com/office/2006/documentManagement/types"/>
    <ds:schemaRef ds:uri="http://schemas.microsoft.com/office/infopath/2007/PartnerControls"/>
    <ds:schemaRef ds:uri="0b5b71a2-06e1-4c1d-a571-53e4d83ad5b0"/>
    <ds:schemaRef ds:uri="http://purl.org/dc/elements/1.1/"/>
    <ds:schemaRef ds:uri="http://schemas.microsoft.com/office/2006/metadata/properties"/>
    <ds:schemaRef ds:uri="555c19f3-c827-4013-84b1-e728aca3249c"/>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8339</TotalTime>
  <Words>2756</Words>
  <Application>Microsoft Office PowerPoint</Application>
  <PresentationFormat>On-screen Show (4:3)</PresentationFormat>
  <Paragraphs>195</Paragraphs>
  <Slides>27</Slides>
  <Notes>3</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Courier New</vt:lpstr>
      <vt:lpstr>Symbol</vt:lpstr>
      <vt:lpstr>Wingdings</vt:lpstr>
      <vt:lpstr>Office Theme</vt:lpstr>
      <vt:lpstr>   Education, Health and Care Plans:  Guidance on temporary legislative changes relating to Coronavirus (COVID-19)       </vt:lpstr>
      <vt:lpstr>Why temporary changes are needed</vt:lpstr>
      <vt:lpstr>The guidance - target audience</vt:lpstr>
      <vt:lpstr>Two changes to SEND legislation</vt:lpstr>
      <vt:lpstr>Timing of changes</vt:lpstr>
      <vt:lpstr>The guidance emphasises:</vt:lpstr>
      <vt:lpstr> The importance of co-production </vt:lpstr>
      <vt:lpstr>Reasonable endeavours</vt:lpstr>
      <vt:lpstr>Reasonable endeavours – individually applied</vt:lpstr>
      <vt:lpstr>Reasonable endeavours - decision-making</vt:lpstr>
      <vt:lpstr>Reasonable endeavours: alternative arrangements</vt:lpstr>
      <vt:lpstr>Reasonable endeavours - a possible framework for considering provision</vt:lpstr>
      <vt:lpstr>Reasonable endeavours - Examples of alternative arrangements</vt:lpstr>
      <vt:lpstr>Record-keeping and communication</vt:lpstr>
      <vt:lpstr>Timescales for EHC needs assessments and plans  </vt:lpstr>
      <vt:lpstr>Timescales for EHC needs assessments and plans – key areas affected </vt:lpstr>
      <vt:lpstr>Implications for assessments and making of EHC plans</vt:lpstr>
      <vt:lpstr>Delays: Follow the Code of Practice</vt:lpstr>
      <vt:lpstr>Annual reviews of EHC plans </vt:lpstr>
      <vt:lpstr>Priorities for review</vt:lpstr>
      <vt:lpstr>The duty on education settings to admit (section 43): no change  </vt:lpstr>
      <vt:lpstr>Timescale for education settings to respond to a proposal to name them in an EHC plan: no change </vt:lpstr>
      <vt:lpstr>Complaints and rights of appeal of parents and young persons: no change </vt:lpstr>
      <vt:lpstr>Annually publishing a response to comments on the Local Offer </vt:lpstr>
      <vt:lpstr>Further Coronavirus (COVID-19) publications</vt:lpstr>
      <vt:lpstr>Final tips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for Education</dc:title>
  <dc:creator>Publishing.TEAM@education.gsi.gov.uk</dc:creator>
  <cp:lastModifiedBy>IMICH, Andre</cp:lastModifiedBy>
  <cp:revision>534</cp:revision>
  <cp:lastPrinted>2020-02-12T07:34:23Z</cp:lastPrinted>
  <dcterms:created xsi:type="dcterms:W3CDTF">2013-06-06T10:14:36Z</dcterms:created>
  <dcterms:modified xsi:type="dcterms:W3CDTF">2020-05-02T11:10:52Z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0x010100BD17B44D47A728488F65D9C43EFCFE2F</vt:lpwstr>
  </property>
</Properties>
</file>