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12" r:id="rId2"/>
    <p:sldId id="342" r:id="rId3"/>
    <p:sldId id="333" r:id="rId4"/>
    <p:sldId id="334" r:id="rId5"/>
    <p:sldId id="336" r:id="rId6"/>
    <p:sldId id="337" r:id="rId7"/>
    <p:sldId id="338" r:id="rId8"/>
    <p:sldId id="339" r:id="rId9"/>
    <p:sldId id="340" r:id="rId10"/>
    <p:sldId id="341" r:id="rId11"/>
  </p:sldIdLst>
  <p:sldSz cx="9144000" cy="6858000" type="screen4x3"/>
  <p:notesSz cx="6884988" cy="100187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85A"/>
    <a:srgbClr val="F58223"/>
    <a:srgbClr val="CCFFFF"/>
    <a:srgbClr val="F3ECE5"/>
    <a:srgbClr val="0E76BC"/>
    <a:srgbClr val="023B7F"/>
    <a:srgbClr val="B9AB97"/>
    <a:srgbClr val="C41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2" autoAdjust="0"/>
    <p:restoredTop sz="79491" autoAdjust="0"/>
  </p:normalViewPr>
  <p:slideViewPr>
    <p:cSldViewPr>
      <p:cViewPr varScale="1">
        <p:scale>
          <a:sx n="90" d="100"/>
          <a:sy n="90" d="100"/>
        </p:scale>
        <p:origin x="224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245" cy="501497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9136" y="0"/>
            <a:ext cx="2984245" cy="501497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fld id="{54A84CBF-EB2B-4CE8-9E32-5F42AFDC1C68}" type="datetimeFigureOut">
              <a:rPr lang="en-GB" smtClean="0"/>
              <a:pPr/>
              <a:t>18/09/2020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5615"/>
            <a:ext cx="2984245" cy="501496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9136" y="9515615"/>
            <a:ext cx="2984245" cy="501496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r">
              <a:defRPr sz="1200"/>
            </a:lvl1pPr>
          </a:lstStyle>
          <a:p>
            <a:fld id="{F88BFBE7-60D9-4847-AD51-B4043DCBBEC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31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245" cy="501497"/>
          </a:xfrm>
          <a:prstGeom prst="rect">
            <a:avLst/>
          </a:prstGeom>
          <a:noFill/>
          <a:ln>
            <a:noFill/>
          </a:ln>
        </p:spPr>
        <p:txBody>
          <a:bodyPr vert="horz" wrap="square" lIns="92418" tIns="46209" rIns="92418" bIns="4620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743" y="0"/>
            <a:ext cx="2984245" cy="501497"/>
          </a:xfrm>
          <a:prstGeom prst="rect">
            <a:avLst/>
          </a:prstGeom>
          <a:noFill/>
          <a:ln>
            <a:noFill/>
          </a:ln>
        </p:spPr>
        <p:txBody>
          <a:bodyPr vert="horz" wrap="square" lIns="92418" tIns="46209" rIns="92418" bIns="4620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25" y="750888"/>
            <a:ext cx="5011738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106" y="4758609"/>
            <a:ext cx="5048777" cy="4508661"/>
          </a:xfrm>
          <a:prstGeom prst="rect">
            <a:avLst/>
          </a:prstGeom>
          <a:noFill/>
          <a:ln>
            <a:noFill/>
          </a:ln>
        </p:spPr>
        <p:txBody>
          <a:bodyPr vert="horz" wrap="square" lIns="92418" tIns="46209" rIns="92418" bIns="462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216"/>
            <a:ext cx="2984245" cy="501497"/>
          </a:xfrm>
          <a:prstGeom prst="rect">
            <a:avLst/>
          </a:prstGeom>
          <a:noFill/>
          <a:ln>
            <a:noFill/>
          </a:ln>
        </p:spPr>
        <p:txBody>
          <a:bodyPr vert="horz" wrap="square" lIns="92418" tIns="46209" rIns="92418" bIns="4620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743" y="9517216"/>
            <a:ext cx="2984245" cy="501497"/>
          </a:xfrm>
          <a:prstGeom prst="rect">
            <a:avLst/>
          </a:prstGeom>
          <a:noFill/>
          <a:ln>
            <a:noFill/>
          </a:ln>
        </p:spPr>
        <p:txBody>
          <a:bodyPr vert="horz" wrap="square" lIns="92418" tIns="46209" rIns="92418" bIns="4620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AEB66054-2911-45AC-9095-38C8AEB650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426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1023" indent="-231023">
              <a:buNone/>
            </a:pPr>
            <a:endParaRPr lang="en-GB" dirty="0"/>
          </a:p>
          <a:p>
            <a:pPr marL="231023" indent="-231023">
              <a:buNone/>
            </a:pPr>
            <a:endParaRPr lang="en-GB" baseline="0" dirty="0"/>
          </a:p>
          <a:p>
            <a:pPr marL="231023" indent="-231023">
              <a:buNone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66054-2911-45AC-9095-38C8AEB6507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66054-2911-45AC-9095-38C8AEB6507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66054-2911-45AC-9095-38C8AEB6507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66054-2911-45AC-9095-38C8AEB6507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66054-2911-45AC-9095-38C8AEB6507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66054-2911-45AC-9095-38C8AEB6507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66054-2911-45AC-9095-38C8AEB6507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66054-2911-45AC-9095-38C8AEB6507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66054-2911-45AC-9095-38C8AEB6507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Stock_000022206422XLargeret.jpg"/>
          <p:cNvPicPr>
            <a:picLocks noChangeAspect="1"/>
          </p:cNvPicPr>
          <p:nvPr userDrawn="1"/>
        </p:nvPicPr>
        <p:blipFill>
          <a:blip r:embed="rId2"/>
          <a:srcRect t="11880"/>
          <a:stretch>
            <a:fillRect/>
          </a:stretch>
        </p:blipFill>
        <p:spPr bwMode="auto">
          <a:xfrm>
            <a:off x="0" y="1512888"/>
            <a:ext cx="91440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aduk-logo-uk-rgb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3813" y="0"/>
            <a:ext cx="3757612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44008" y="3284984"/>
            <a:ext cx="4172000" cy="30963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pic>
        <p:nvPicPr>
          <p:cNvPr id="5" name="Picture 4" descr="adopervoice-logo-72-dpi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11960" y="404664"/>
            <a:ext cx="4394200" cy="698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8254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1683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365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860032" y="1340768"/>
            <a:ext cx="4172000" cy="3096344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pic>
        <p:nvPicPr>
          <p:cNvPr id="5" name="Picture 4" descr="adopervoice-logo-300-dpi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4" y="44624"/>
            <a:ext cx="4395216" cy="694944"/>
          </a:xfrm>
          <a:prstGeom prst="rect">
            <a:avLst/>
          </a:prstGeom>
        </p:spPr>
      </p:pic>
      <p:pic>
        <p:nvPicPr>
          <p:cNvPr id="6" name="Picture 5" descr="Adopter Voice-Facebook-2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8811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0" y="1412875"/>
            <a:ext cx="9144000" cy="5445125"/>
          </a:xfrm>
          <a:prstGeom prst="rect">
            <a:avLst/>
          </a:prstGeom>
          <a:solidFill>
            <a:srgbClr val="F3ECE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-4763" y="1412875"/>
            <a:ext cx="9144001" cy="53975"/>
          </a:xfrm>
          <a:prstGeom prst="rect">
            <a:avLst/>
          </a:prstGeom>
          <a:solidFill>
            <a:srgbClr val="F5822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ea typeface="ヒラギノ角ゴ Pro W3" pitchFamily="127" charset="-128"/>
              <a:cs typeface="+mn-cs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11760" y="1628800"/>
            <a:ext cx="4172000" cy="3096344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pic>
        <p:nvPicPr>
          <p:cNvPr id="6" name="Picture 5" descr="adopervoice-logo-300-dpi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528" y="332656"/>
            <a:ext cx="4395216" cy="6949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28600"/>
            <a:ext cx="8280000" cy="828000"/>
          </a:xfrm>
        </p:spPr>
        <p:txBody>
          <a:bodyPr/>
          <a:lstStyle>
            <a:lvl1pPr>
              <a:defRPr b="0" i="0">
                <a:latin typeface="Calibri"/>
                <a:cs typeface="Calibri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8280000" cy="4680000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8112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004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8112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242088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44824"/>
            <a:ext cx="5111750" cy="42813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96952"/>
            <a:ext cx="3008313" cy="31292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1116000"/>
          </a:xfrm>
          <a:prstGeom prst="rect">
            <a:avLst/>
          </a:prstGeom>
          <a:solidFill>
            <a:srgbClr val="F3ECE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ea typeface="ヒラギノ角ゴ Pro W3" pitchFamily="127" charset="-128"/>
              <a:cs typeface="+mn-cs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10"/>
          <p:cNvSpPr>
            <a:spLocks noChangeArrowheads="1"/>
          </p:cNvSpPr>
          <p:nvPr userDrawn="1"/>
        </p:nvSpPr>
        <p:spPr bwMode="auto">
          <a:xfrm>
            <a:off x="0" y="1070769"/>
            <a:ext cx="9144000" cy="53975"/>
          </a:xfrm>
          <a:prstGeom prst="rect">
            <a:avLst/>
          </a:prstGeom>
          <a:solidFill>
            <a:srgbClr val="F5822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ea typeface="ヒラギノ角ゴ Pro W3" pitchFamily="127" charset="-128"/>
              <a:cs typeface="+mn-cs"/>
            </a:endParaRPr>
          </a:p>
        </p:txBody>
      </p:sp>
      <p:pic>
        <p:nvPicPr>
          <p:cNvPr id="7" name="Picture 6" descr="adopervoice-logo-300-dpi.jp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572000" y="6165304"/>
            <a:ext cx="4395216" cy="694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30" r:id="rId2"/>
    <p:sldLayoutId id="2147484134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ヒラギノ角ゴ Pro W3" charset="0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58223"/>
        </a:buClr>
        <a:buFont typeface="Times"/>
        <a:buChar char="•"/>
        <a:defRPr sz="3200">
          <a:solidFill>
            <a:srgbClr val="58585A"/>
          </a:solidFill>
          <a:latin typeface="Calibri"/>
          <a:ea typeface="ヒラギノ角ゴ Pro W3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58223"/>
        </a:buClr>
        <a:buChar char="–"/>
        <a:defRPr sz="2800">
          <a:solidFill>
            <a:srgbClr val="58585A"/>
          </a:solidFill>
          <a:latin typeface="Calibri"/>
          <a:ea typeface="MS PGothic" pitchFamily="34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58223"/>
        </a:buClr>
        <a:buFont typeface="Times"/>
        <a:buChar char="•"/>
        <a:defRPr sz="2400">
          <a:solidFill>
            <a:srgbClr val="58585A"/>
          </a:solidFill>
          <a:latin typeface="Calibri"/>
          <a:ea typeface="MS PGothic" pitchFamily="34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58223"/>
        </a:buClr>
        <a:buChar char="–"/>
        <a:defRPr sz="2000">
          <a:solidFill>
            <a:srgbClr val="58585A"/>
          </a:solidFill>
          <a:latin typeface="Calibri"/>
          <a:ea typeface="MS PGothic" pitchFamily="34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58223"/>
        </a:buClr>
        <a:buChar char="»"/>
        <a:defRPr sz="2000">
          <a:solidFill>
            <a:srgbClr val="58585A"/>
          </a:solidFill>
          <a:latin typeface="Calibri"/>
          <a:ea typeface="MS PGothic" pitchFamily="34" charset="-128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58223"/>
        </a:buClr>
        <a:buChar char="»"/>
        <a:defRPr sz="2000">
          <a:solidFill>
            <a:srgbClr val="58585A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58223"/>
        </a:buClr>
        <a:buChar char="»"/>
        <a:defRPr sz="2000">
          <a:solidFill>
            <a:srgbClr val="58585A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58223"/>
        </a:buClr>
        <a:buChar char="»"/>
        <a:defRPr sz="2000">
          <a:solidFill>
            <a:srgbClr val="58585A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58223"/>
        </a:buClr>
        <a:buChar char="»"/>
        <a:defRPr sz="2000">
          <a:solidFill>
            <a:srgbClr val="58585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thesouthlondonadoptionconsortium.org.uk/what-adoption/" TargetMode="External"/><Relationship Id="rId11" Type="http://schemas.openxmlformats.org/officeDocument/2006/relationships/hyperlink" Target="http://eastlondonadoption.org.uk/" TargetMode="External"/><Relationship Id="rId5" Type="http://schemas.openxmlformats.org/officeDocument/2006/relationships/image" Target="../media/image8.jpeg"/><Relationship Id="rId10" Type="http://schemas.openxmlformats.org/officeDocument/2006/relationships/image" Target="../media/image11.jpeg"/><Relationship Id="rId4" Type="http://schemas.openxmlformats.org/officeDocument/2006/relationships/image" Target="../media/image7.jpeg"/><Relationship Id="rId9" Type="http://schemas.openxmlformats.org/officeDocument/2006/relationships/hyperlink" Target="http://www.southwestlondonadoption.org.uk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9492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91680" y="4545702"/>
            <a:ext cx="69847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b="1" dirty="0">
                <a:solidFill>
                  <a:schemeClr val="bg1"/>
                </a:solidFill>
              </a:rPr>
              <a:t>Adopter Voice London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 London Adoption Board</a:t>
            </a:r>
          </a:p>
          <a:p>
            <a:pPr algn="r"/>
            <a:r>
              <a:rPr lang="en-GB" b="1" dirty="0">
                <a:solidFill>
                  <a:schemeClr val="bg1"/>
                </a:solidFill>
              </a:rPr>
              <a:t>6</a:t>
            </a:r>
            <a:r>
              <a:rPr lang="en-GB" b="1" baseline="30000" dirty="0">
                <a:solidFill>
                  <a:schemeClr val="bg1"/>
                </a:solidFill>
              </a:rPr>
              <a:t>th</a:t>
            </a:r>
            <a:r>
              <a:rPr lang="en-GB" b="1" dirty="0">
                <a:solidFill>
                  <a:schemeClr val="bg1"/>
                </a:solidFill>
              </a:rPr>
              <a:t> March 2018</a:t>
            </a:r>
          </a:p>
          <a:p>
            <a:pPr algn="r"/>
            <a:endParaRPr lang="en-GB" b="1" dirty="0"/>
          </a:p>
          <a:p>
            <a:pPr algn="r"/>
            <a:r>
              <a:rPr lang="en-GB" sz="1800" b="1" dirty="0"/>
              <a:t>Gabrielle McWhinnie, Adopter Voice London Chair</a:t>
            </a:r>
          </a:p>
          <a:p>
            <a:pPr algn="r"/>
            <a:r>
              <a:rPr lang="en-GB" sz="1800" b="1" dirty="0"/>
              <a:t>Sabera Dastyar, Regional Engagement &amp; Deliver Manager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/>
              <a:t>Adopter Voice London</a:t>
            </a:r>
            <a:endParaRPr lang="en-GB" sz="3600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23528" y="1700808"/>
            <a:ext cx="8568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b="1" dirty="0"/>
          </a:p>
          <a:p>
            <a:pPr algn="ctr"/>
            <a:endParaRPr lang="en-US" sz="4800" b="1" dirty="0"/>
          </a:p>
          <a:p>
            <a:pPr algn="ctr"/>
            <a:r>
              <a:rPr lang="en-US" sz="4800" b="1"/>
              <a:t>Next steps</a:t>
            </a:r>
            <a:endParaRPr lang="en-US" sz="4800" dirty="0"/>
          </a:p>
          <a:p>
            <a:pPr marL="285750" indent="-285750">
              <a:buFont typeface="Arial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32330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80000" cy="828000"/>
          </a:xfrm>
        </p:spPr>
        <p:txBody>
          <a:bodyPr/>
          <a:lstStyle/>
          <a:p>
            <a:r>
              <a:rPr lang="en-GB" sz="3600" dirty="0"/>
              <a:t>Adopter Voice London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47864" y="3068960"/>
            <a:ext cx="2737524" cy="215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 bwMode="auto">
          <a:xfrm>
            <a:off x="6660232" y="4149080"/>
            <a:ext cx="1490464" cy="10801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1200" b="1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Adopter Voice         East London </a:t>
            </a:r>
          </a:p>
          <a:p>
            <a:pPr algn="ctr" eaLnBrk="0" hangingPunct="0"/>
            <a:r>
              <a:rPr lang="en-GB" sz="12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Alison Tansley</a:t>
            </a:r>
          </a:p>
          <a:p>
            <a:pPr algn="ctr" eaLnBrk="0" hangingPunct="0"/>
            <a:r>
              <a:rPr lang="en-GB" sz="12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Adopter Voice Coordinator 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995936" y="1844824"/>
            <a:ext cx="1490464" cy="10801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1200" b="1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Adopter Voice London </a:t>
            </a:r>
          </a:p>
          <a:p>
            <a:pPr algn="ctr" eaLnBrk="0" hangingPunct="0"/>
            <a:r>
              <a:rPr lang="en-GB" sz="12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Gabrielle McWhinnie</a:t>
            </a:r>
          </a:p>
          <a:p>
            <a:pPr algn="ctr" eaLnBrk="0" hangingPunct="0"/>
            <a:r>
              <a:rPr lang="en-GB" sz="12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Adopter Voice Chair  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588224" y="2492896"/>
            <a:ext cx="1490464" cy="10801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1200" b="1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Adopter Voice         North London </a:t>
            </a:r>
          </a:p>
          <a:p>
            <a:pPr algn="ctr" eaLnBrk="0" hangingPunct="0"/>
            <a:r>
              <a:rPr lang="en-GB" sz="12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Sara Corrin</a:t>
            </a:r>
          </a:p>
          <a:p>
            <a:pPr algn="ctr" eaLnBrk="0" hangingPunct="0"/>
            <a:r>
              <a:rPr lang="en-GB" sz="12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Adopter Voice Coordinator 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403648" y="2276872"/>
            <a:ext cx="1490464" cy="122413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1200" b="1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Adopter Voice         West London </a:t>
            </a:r>
          </a:p>
          <a:p>
            <a:pPr algn="ctr" eaLnBrk="0" hangingPunct="0"/>
            <a:r>
              <a:rPr lang="en-GB" sz="12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Gabrielle McWhinnie</a:t>
            </a:r>
          </a:p>
          <a:p>
            <a:pPr algn="ctr" eaLnBrk="0" hangingPunct="0"/>
            <a:r>
              <a:rPr lang="en-GB" sz="12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Adopter Voice Coordinator 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403648" y="4149080"/>
            <a:ext cx="1512168" cy="115212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1200" b="1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Adopter Voice         South London (S&amp;SW) </a:t>
            </a:r>
          </a:p>
          <a:p>
            <a:pPr algn="ctr" eaLnBrk="0" hangingPunct="0"/>
            <a:r>
              <a:rPr lang="en-GB" sz="12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Sarah Jopling</a:t>
            </a:r>
          </a:p>
          <a:p>
            <a:pPr algn="ctr" eaLnBrk="0" hangingPunct="0"/>
            <a:r>
              <a:rPr lang="en-GB" sz="12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Adopter Voice Coordinator </a:t>
            </a:r>
          </a:p>
        </p:txBody>
      </p:sp>
      <p:pic>
        <p:nvPicPr>
          <p:cNvPr id="10" name="Picture 2" descr="We are Fami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52" y="6065912"/>
            <a:ext cx="792088" cy="792088"/>
          </a:xfrm>
          <a:prstGeom prst="rect">
            <a:avLst/>
          </a:prstGeom>
          <a:noFill/>
        </p:spPr>
      </p:pic>
      <p:pic>
        <p:nvPicPr>
          <p:cNvPr id="13" name="Picture 8" descr="West London Adoption &amp; Permanence Consortiu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672" y="3645024"/>
            <a:ext cx="1113051" cy="432048"/>
          </a:xfrm>
          <a:prstGeom prst="rect">
            <a:avLst/>
          </a:prstGeom>
          <a:noFill/>
        </p:spPr>
      </p:pic>
      <p:pic>
        <p:nvPicPr>
          <p:cNvPr id="14" name="Picture 12" descr="http://www.thesouthlondonadoptionconsortium.org.uk/files/4215/0547/3523/banner2_1100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3608" y="5373216"/>
            <a:ext cx="2016224" cy="273107"/>
          </a:xfrm>
          <a:prstGeom prst="rect">
            <a:avLst/>
          </a:prstGeom>
          <a:noFill/>
        </p:spPr>
      </p:pic>
      <p:pic>
        <p:nvPicPr>
          <p:cNvPr id="16" name="Picture 4" descr="Adoption North London, site logo.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88224" y="3717032"/>
            <a:ext cx="1584176" cy="237626"/>
          </a:xfrm>
          <a:prstGeom prst="rect">
            <a:avLst/>
          </a:prstGeom>
          <a:noFill/>
        </p:spPr>
      </p:pic>
      <p:pic>
        <p:nvPicPr>
          <p:cNvPr id="17" name="Picture 4" descr="SWLA - South West London Adoption">
            <a:hlinkClick r:id="rId9" tooltip="SWLA - South West London Adoption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39952" y="5445224"/>
            <a:ext cx="1322859" cy="360040"/>
          </a:xfrm>
          <a:prstGeom prst="rect">
            <a:avLst/>
          </a:prstGeom>
          <a:noFill/>
        </p:spPr>
      </p:pic>
      <p:pic>
        <p:nvPicPr>
          <p:cNvPr id="18" name="Picture 6" descr="Logo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04248" y="5373216"/>
            <a:ext cx="1252364" cy="428694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1475656" y="6309320"/>
            <a:ext cx="1826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800" b="1" dirty="0">
                <a:solidFill>
                  <a:srgbClr val="000000"/>
                </a:solidFill>
              </a:rPr>
              <a:t>We Are Family </a:t>
            </a:r>
            <a:endParaRPr lang="en-GB" sz="1800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7544" y="112474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800" b="1" dirty="0">
                <a:latin typeface="Calibri" pitchFamily="34" charset="0"/>
                <a:cs typeface="Calibri" pitchFamily="34" charset="0"/>
              </a:rPr>
              <a:t>Adopter Voice London </a:t>
            </a:r>
          </a:p>
          <a:p>
            <a:pPr>
              <a:buNone/>
            </a:pPr>
            <a:r>
              <a:rPr lang="en-GB" sz="1800" dirty="0">
                <a:latin typeface="Calibri" pitchFamily="34" charset="0"/>
                <a:cs typeface="Calibri" pitchFamily="34" charset="0"/>
              </a:rPr>
              <a:t>working with </a:t>
            </a:r>
            <a:r>
              <a:rPr lang="en-GB" sz="1800" b="1" dirty="0">
                <a:latin typeface="Calibri" pitchFamily="34" charset="0"/>
                <a:cs typeface="Calibri" pitchFamily="34" charset="0"/>
              </a:rPr>
              <a:t>We Are Family </a:t>
            </a:r>
            <a:r>
              <a:rPr lang="en-GB" sz="1800" dirty="0">
                <a:latin typeface="Calibri" pitchFamily="34" charset="0"/>
                <a:cs typeface="Calibri" pitchFamily="34" charset="0"/>
              </a:rPr>
              <a:t>for </a:t>
            </a:r>
            <a:r>
              <a:rPr lang="en-GB" sz="1800" b="1" dirty="0">
                <a:latin typeface="Calibri" pitchFamily="34" charset="0"/>
                <a:cs typeface="Calibri" pitchFamily="34" charset="0"/>
              </a:rPr>
              <a:t>Adopt London </a:t>
            </a:r>
            <a:r>
              <a:rPr lang="en-GB" sz="1800" dirty="0">
                <a:latin typeface="Calibri" pitchFamily="34" charset="0"/>
                <a:cs typeface="Calibri" pitchFamily="34" charset="0"/>
              </a:rPr>
              <a:t>and </a:t>
            </a:r>
            <a:r>
              <a:rPr lang="en-GB" sz="1800" b="1" dirty="0">
                <a:latin typeface="Calibri" pitchFamily="34" charset="0"/>
                <a:cs typeface="Calibri" pitchFamily="34" charset="0"/>
              </a:rPr>
              <a:t>London Adoption Board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/>
              <a:t>Adopter Voice London</a:t>
            </a:r>
            <a:endParaRPr lang="en-GB" sz="3600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23528" y="1700808"/>
            <a:ext cx="856895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Focus One: Your Journey to Adoption</a:t>
            </a:r>
          </a:p>
          <a:p>
            <a:pPr marL="800100" lvl="1" indent="-342900">
              <a:buFont typeface="Arial"/>
              <a:buChar char="•"/>
            </a:pPr>
            <a:r>
              <a:rPr lang="en-US" sz="1800" dirty="0"/>
              <a:t>How were you recruited as an adopter? What could have made it easier?</a:t>
            </a:r>
          </a:p>
          <a:p>
            <a:pPr marL="800100" lvl="1" indent="-342900">
              <a:buFont typeface="Arial"/>
              <a:buChar char="•"/>
            </a:pPr>
            <a:r>
              <a:rPr lang="en-US" sz="1800" dirty="0"/>
              <a:t>What things worked well?</a:t>
            </a:r>
          </a:p>
          <a:p>
            <a:pPr marL="800100" lvl="1" indent="-342900">
              <a:buFont typeface="Arial"/>
              <a:buChar char="•"/>
            </a:pPr>
            <a:r>
              <a:rPr lang="en-US" sz="1800" dirty="0"/>
              <a:t>What would you like to see improved?</a:t>
            </a:r>
          </a:p>
          <a:p>
            <a:pPr marL="800100" lvl="1" indent="-342900">
              <a:buFont typeface="Arial"/>
              <a:buChar char="•"/>
            </a:pPr>
            <a:r>
              <a:rPr lang="en-US" sz="1800" dirty="0"/>
              <a:t>Top tips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Focus Two: Adoption Support </a:t>
            </a:r>
            <a:r>
              <a:rPr lang="mr-IN" dirty="0"/>
              <a:t>–</a:t>
            </a:r>
            <a:r>
              <a:rPr lang="en-US" dirty="0"/>
              <a:t> A Helping Hand?</a:t>
            </a:r>
          </a:p>
          <a:p>
            <a:pPr marL="800100" lvl="1" indent="-342900">
              <a:buFont typeface="Arial"/>
              <a:buChar char="•"/>
            </a:pPr>
            <a:r>
              <a:rPr lang="en-US" sz="1800" dirty="0"/>
              <a:t>What things do you value the most about the support you’ve received?</a:t>
            </a:r>
          </a:p>
          <a:p>
            <a:pPr marL="800100" lvl="1" indent="-342900">
              <a:buFont typeface="Arial"/>
              <a:buChar char="•"/>
            </a:pPr>
            <a:r>
              <a:rPr lang="en-US" sz="1800" dirty="0"/>
              <a:t>What improvements would you make?</a:t>
            </a:r>
          </a:p>
          <a:p>
            <a:pPr marL="800100" lvl="1" indent="-342900">
              <a:buFont typeface="Arial"/>
              <a:buChar char="•"/>
            </a:pPr>
            <a:r>
              <a:rPr lang="en-US" sz="1800" dirty="0"/>
              <a:t>What does great support look like?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327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/>
              <a:t>Adopter Voice London</a:t>
            </a:r>
            <a:endParaRPr lang="en-GB" sz="3600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23528" y="1700808"/>
            <a:ext cx="85689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Your Journey to Adoption: Key Themes</a:t>
            </a:r>
          </a:p>
          <a:p>
            <a:pPr marL="285750" indent="-285750">
              <a:buFont typeface="Arial"/>
              <a:buChar char="•"/>
            </a:pPr>
            <a:endParaRPr lang="en-US" sz="1800" dirty="0"/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Local Authority co-operation</a:t>
            </a:r>
          </a:p>
          <a:p>
            <a:endParaRPr lang="en-US" sz="1800" dirty="0"/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Consistent approach &amp; clarity of approach</a:t>
            </a:r>
          </a:p>
          <a:p>
            <a:r>
              <a:rPr lang="en-US" sz="1800" dirty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Consistency, skill and expertise of assigned social worker</a:t>
            </a:r>
          </a:p>
          <a:p>
            <a:pPr marL="342900" indent="-342900">
              <a:buFont typeface="Arial"/>
              <a:buChar char="•"/>
            </a:pPr>
            <a:endParaRPr lang="en-US" sz="1800" dirty="0"/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Centralised knowledge database</a:t>
            </a:r>
          </a:p>
          <a:p>
            <a:pPr marL="342900" indent="-342900">
              <a:buFont typeface="Arial"/>
              <a:buChar char="•"/>
            </a:pPr>
            <a:endParaRPr lang="en-US" sz="1800" dirty="0"/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Diversity</a:t>
            </a:r>
          </a:p>
          <a:p>
            <a:pPr marL="342900" indent="-342900">
              <a:buFont typeface="Arial"/>
              <a:buChar char="•"/>
            </a:pPr>
            <a:endParaRPr lang="en-US" sz="1800" dirty="0"/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Training &amp; Support</a:t>
            </a:r>
          </a:p>
          <a:p>
            <a:pPr marL="342900" indent="-342900">
              <a:buFont typeface="Arial"/>
              <a:buChar char="•"/>
            </a:pPr>
            <a:endParaRPr lang="en-US" sz="1800" dirty="0"/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Panels</a:t>
            </a:r>
          </a:p>
          <a:p>
            <a:pPr marL="342900" indent="-342900">
              <a:buFont typeface="Arial"/>
              <a:buChar char="•"/>
            </a:pPr>
            <a:endParaRPr lang="en-US" sz="1800" dirty="0"/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Poor practice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685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/>
              <a:t>Adopter Voice London</a:t>
            </a:r>
            <a:endParaRPr lang="en-GB" sz="3600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23528" y="1700808"/>
            <a:ext cx="8568952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Adoption Support: A Helping Hand?</a:t>
            </a:r>
          </a:p>
          <a:p>
            <a:pPr marL="285750" indent="-285750">
              <a:buFont typeface="Arial"/>
              <a:buChar char="•"/>
            </a:pPr>
            <a:endParaRPr lang="en-US" sz="1800" dirty="0"/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Support packages</a:t>
            </a:r>
          </a:p>
          <a:p>
            <a:pPr marL="342900" indent="-342900">
              <a:buFont typeface="Arial"/>
              <a:buChar char="•"/>
            </a:pPr>
            <a:endParaRPr lang="en-US" sz="1800" dirty="0"/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Local authority co-operation</a:t>
            </a:r>
          </a:p>
          <a:p>
            <a:pPr marL="342900" indent="-342900">
              <a:buFont typeface="Arial"/>
              <a:buChar char="•"/>
            </a:pPr>
            <a:endParaRPr lang="en-US" sz="1800" dirty="0"/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Schools </a:t>
            </a:r>
            <a:r>
              <a:rPr lang="mr-IN" sz="1800" dirty="0"/>
              <a:t>–</a:t>
            </a:r>
            <a:r>
              <a:rPr lang="en-US" sz="1800" dirty="0"/>
              <a:t> admissions, PP+, Virtual Schools</a:t>
            </a:r>
          </a:p>
          <a:p>
            <a:pPr marL="342900" indent="-342900">
              <a:buFont typeface="Arial"/>
              <a:buChar char="•"/>
            </a:pPr>
            <a:endParaRPr lang="en-US" sz="1800" dirty="0"/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Health </a:t>
            </a:r>
            <a:r>
              <a:rPr lang="mr-IN" sz="1800" dirty="0"/>
              <a:t>–</a:t>
            </a:r>
            <a:r>
              <a:rPr lang="en-US" sz="1800" dirty="0"/>
              <a:t> GPs &amp; NHS records</a:t>
            </a:r>
          </a:p>
          <a:p>
            <a:pPr marL="342900" indent="-342900">
              <a:buFont typeface="Arial"/>
              <a:buChar char="•"/>
            </a:pPr>
            <a:endParaRPr lang="en-US" sz="1800" dirty="0"/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Specialised community resources</a:t>
            </a:r>
          </a:p>
          <a:p>
            <a:pPr marL="342900" indent="-342900">
              <a:buFont typeface="Arial"/>
              <a:buChar char="•"/>
            </a:pPr>
            <a:endParaRPr lang="en-US" sz="1800" dirty="0"/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Adoption Support Fund good, but could be better if...</a:t>
            </a:r>
          </a:p>
          <a:p>
            <a:pPr marL="342900" indent="-342900">
              <a:buFont typeface="Arial"/>
              <a:buChar char="•"/>
            </a:pPr>
            <a:endParaRPr lang="en-US" sz="1800" dirty="0"/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Consistency, skill and expertise of assigned social worker</a:t>
            </a:r>
          </a:p>
          <a:p>
            <a:pPr marL="342900" indent="-342900">
              <a:buFont typeface="Arial"/>
              <a:buChar char="•"/>
            </a:pPr>
            <a:endParaRPr lang="en-US" sz="1800" dirty="0"/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Peer Groups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1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/>
              <a:t>Adopter Voice London</a:t>
            </a:r>
            <a:endParaRPr lang="en-GB" sz="3600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23528" y="1700808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Recommendations: Short Term</a:t>
            </a:r>
          </a:p>
          <a:p>
            <a:pPr marL="285750" indent="-285750">
              <a:buFont typeface="Arial"/>
              <a:buChar char="•"/>
            </a:pPr>
            <a:endParaRPr lang="en-US" sz="1800" dirty="0"/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Creation of a knowledge database for adopters</a:t>
            </a:r>
          </a:p>
          <a:p>
            <a:pPr marL="342900" indent="-342900">
              <a:buFont typeface="Arial"/>
              <a:buChar char="•"/>
            </a:pPr>
            <a:endParaRPr lang="en-US" sz="1800" dirty="0"/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Utilise Virtual Schools</a:t>
            </a:r>
          </a:p>
          <a:p>
            <a:pPr marL="342900" indent="-342900">
              <a:buFont typeface="Arial"/>
              <a:buChar char="•"/>
            </a:pPr>
            <a:endParaRPr lang="en-US" sz="1800" dirty="0"/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Issue best practice guidelines to schools and GPs</a:t>
            </a:r>
          </a:p>
          <a:p>
            <a:pPr marL="342900" indent="-342900">
              <a:buFont typeface="Arial"/>
              <a:buChar char="•"/>
            </a:pPr>
            <a:endParaRPr lang="en-US" sz="1800" dirty="0"/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Review how ASF is communicated </a:t>
            </a:r>
          </a:p>
          <a:p>
            <a:pPr marL="342900" indent="-342900">
              <a:buFont typeface="Arial"/>
              <a:buChar char="•"/>
            </a:pPr>
            <a:endParaRPr lang="en-US" sz="1800" dirty="0"/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Provide funding for Peer Group support</a:t>
            </a:r>
          </a:p>
          <a:p>
            <a:pPr marL="342900" indent="-342900">
              <a:buFont typeface="Arial"/>
              <a:buChar char="•"/>
            </a:pPr>
            <a:endParaRPr lang="en-US" sz="1800" dirty="0"/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Ensure production of accurate Life Story Books</a:t>
            </a:r>
          </a:p>
        </p:txBody>
      </p:sp>
    </p:spTree>
    <p:extLst>
      <p:ext uri="{BB962C8B-B14F-4D97-AF65-F5344CB8AC3E}">
        <p14:creationId xmlns:p14="http://schemas.microsoft.com/office/powerpoint/2010/main" val="1227957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/>
              <a:t>Adopter Voice London</a:t>
            </a:r>
            <a:endParaRPr lang="en-GB" sz="3600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23528" y="1700808"/>
            <a:ext cx="85689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Recommendations: Medium Term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Review use in schools of Pupil Premium +</a:t>
            </a:r>
          </a:p>
          <a:p>
            <a:pPr marL="285750" indent="-285750">
              <a:buFont typeface="Arial"/>
              <a:buChar char="•"/>
            </a:pPr>
            <a:endParaRPr lang="en-US" sz="1800" dirty="0"/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Institute a continuous feedback loop</a:t>
            </a:r>
          </a:p>
          <a:p>
            <a:pPr marL="285750" indent="-285750">
              <a:buFont typeface="Arial"/>
              <a:buChar char="•"/>
            </a:pPr>
            <a:endParaRPr lang="en-US" sz="1800" dirty="0"/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Support provision of specialised community/ after school care</a:t>
            </a:r>
          </a:p>
        </p:txBody>
      </p:sp>
    </p:spTree>
    <p:extLst>
      <p:ext uri="{BB962C8B-B14F-4D97-AF65-F5344CB8AC3E}">
        <p14:creationId xmlns:p14="http://schemas.microsoft.com/office/powerpoint/2010/main" val="4018668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/>
              <a:t>Adopter Voice London</a:t>
            </a:r>
            <a:endParaRPr lang="en-GB" sz="3600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23528" y="1700808"/>
            <a:ext cx="8568952" cy="470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Recommendations: Long Term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Improve accessibility of support via statutory support packages</a:t>
            </a:r>
          </a:p>
          <a:p>
            <a:pPr marL="285750" indent="-285750">
              <a:buFont typeface="Arial"/>
              <a:buChar char="•"/>
            </a:pPr>
            <a:endParaRPr lang="en-US" sz="1800" dirty="0"/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Identify and remove existing barriers to cross Local Authority co-operation</a:t>
            </a:r>
          </a:p>
          <a:p>
            <a:pPr marL="285750" indent="-285750">
              <a:buFont typeface="Arial"/>
              <a:buChar char="•"/>
            </a:pPr>
            <a:endParaRPr lang="en-US" sz="1800" dirty="0"/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Improve Local Authority inter-departmental co-operation</a:t>
            </a:r>
          </a:p>
          <a:p>
            <a:pPr marL="285750" indent="-285750">
              <a:buFont typeface="Arial"/>
              <a:buChar char="•"/>
            </a:pPr>
            <a:endParaRPr lang="en-US" sz="1800" dirty="0"/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Transfer responsibility for support provision at placement</a:t>
            </a:r>
          </a:p>
          <a:p>
            <a:pPr marL="285750" indent="-285750">
              <a:buFont typeface="Arial"/>
              <a:buChar char="•"/>
            </a:pPr>
            <a:endParaRPr lang="en-US" sz="1800" dirty="0"/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Common set of guidelines across all LAs and VAAs consistently implemented</a:t>
            </a:r>
          </a:p>
          <a:p>
            <a:pPr marL="285750" indent="-285750">
              <a:buFont typeface="Arial"/>
              <a:buChar char="•"/>
            </a:pPr>
            <a:endParaRPr lang="en-US" sz="1800" dirty="0"/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Invest in social worker training and retention</a:t>
            </a:r>
          </a:p>
          <a:p>
            <a:pPr marL="285750" indent="-285750">
              <a:buFont typeface="Arial"/>
              <a:buChar char="•"/>
            </a:pPr>
            <a:endParaRPr lang="en-US" sz="1800" dirty="0"/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Provide linkage between new and old NHS records </a:t>
            </a:r>
          </a:p>
          <a:p>
            <a:pPr marL="285750" indent="-285750">
              <a:buFont typeface="Arial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18668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/>
              <a:t>Adopter Voice London</a:t>
            </a:r>
            <a:endParaRPr lang="en-GB" sz="3600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23528" y="1700808"/>
            <a:ext cx="8568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b="1" dirty="0"/>
          </a:p>
          <a:p>
            <a:pPr algn="ctr"/>
            <a:endParaRPr lang="en-US" sz="4800" b="1" dirty="0"/>
          </a:p>
          <a:p>
            <a:pPr algn="ctr"/>
            <a:r>
              <a:rPr lang="en-US" sz="4800" b="1" dirty="0"/>
              <a:t>Questions?</a:t>
            </a:r>
            <a:endParaRPr lang="en-US" sz="4800" dirty="0"/>
          </a:p>
          <a:p>
            <a:pPr marL="285750" indent="-285750">
              <a:buFont typeface="Arial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2004879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3199</TotalTime>
  <Words>420</Words>
  <Application>Microsoft Macintosh PowerPoint</Application>
  <PresentationFormat>On-screen Show (4:3)</PresentationFormat>
  <Paragraphs>132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</vt:lpstr>
      <vt:lpstr>Blank Presentation</vt:lpstr>
      <vt:lpstr>PowerPoint Presentation</vt:lpstr>
      <vt:lpstr>Adopter Voice London</vt:lpstr>
      <vt:lpstr>Adopter Voice London</vt:lpstr>
      <vt:lpstr>Adopter Voice London</vt:lpstr>
      <vt:lpstr>Adopter Voice London</vt:lpstr>
      <vt:lpstr>Adopter Voice London</vt:lpstr>
      <vt:lpstr>Adopter Voice London</vt:lpstr>
      <vt:lpstr>Adopter Voice London</vt:lpstr>
      <vt:lpstr>Adopter Voice London</vt:lpstr>
      <vt:lpstr>Adopter Voice London</vt:lpstr>
    </vt:vector>
  </TitlesOfParts>
  <Company>Diane Robertson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 Robertson</dc:creator>
  <cp:lastModifiedBy>Microsoft Office User</cp:lastModifiedBy>
  <cp:revision>375</cp:revision>
  <dcterms:created xsi:type="dcterms:W3CDTF">2010-07-27T14:36:05Z</dcterms:created>
  <dcterms:modified xsi:type="dcterms:W3CDTF">2020-09-18T12:35:53Z</dcterms:modified>
</cp:coreProperties>
</file>