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9" r:id="rId3"/>
    <p:sldId id="271" r:id="rId4"/>
    <p:sldId id="267" r:id="rId5"/>
    <p:sldId id="272" r:id="rId6"/>
    <p:sldId id="275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D784E-F094-4A03-9A74-C3B984FE316D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9AB05-3AE9-43A4-BB9C-D509ED0717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0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59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8451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94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01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00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908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512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4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59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7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480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640B1-F9B6-4B4C-A008-38A1706EF4C4}" type="datetimeFigureOut">
              <a:rPr lang="en-GB" smtClean="0"/>
              <a:t>17/03/2021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50EAD-004C-438E-B126-D0364CA969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40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10515600" cy="3571875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3600" b="1" dirty="0"/>
            </a:br>
            <a:r>
              <a:rPr lang="en-GB" sz="3600" b="1" dirty="0">
                <a:solidFill>
                  <a:srgbClr val="7030A0"/>
                </a:solidFill>
              </a:rPr>
              <a:t>London Pan London Operating Protocol 2021</a:t>
            </a:r>
            <a:br>
              <a:rPr lang="en-GB" sz="6000" b="1" dirty="0">
                <a:solidFill>
                  <a:srgbClr val="7030A0"/>
                </a:solidFill>
              </a:rPr>
            </a:br>
            <a:r>
              <a:rPr lang="en-GB" sz="3600" b="1" dirty="0">
                <a:solidFill>
                  <a:srgbClr val="7030A0"/>
                </a:solidFill>
              </a:rPr>
              <a:t>A/DCI Mark Rogers CSC</a:t>
            </a:r>
            <a:br>
              <a:rPr lang="en-GB" sz="3600" b="1" dirty="0">
                <a:solidFill>
                  <a:srgbClr val="7030A0"/>
                </a:solidFill>
              </a:rPr>
            </a:br>
            <a:br>
              <a:rPr lang="en-GB" dirty="0"/>
            </a:br>
            <a:r>
              <a:rPr lang="en-GB" dirty="0"/>
              <a:t>‘</a:t>
            </a:r>
            <a:r>
              <a:rPr lang="en-GB" b="1" dirty="0"/>
              <a:t>Child Exploitation is everyone’s business and children that come to notice must be treated as a child first’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pic>
        <p:nvPicPr>
          <p:cNvPr id="4" name="Picture 5" descr="MPS_A4 office printing-Blue_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10225"/>
            <a:ext cx="12189266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36765" y="6057901"/>
            <a:ext cx="2292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TOTAL POLICING</a:t>
            </a:r>
            <a:endParaRPr lang="en-US" altLang="en-US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14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PS_A4 office printing-Blue_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1"/>
            <a:ext cx="1218926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36765" y="6057901"/>
            <a:ext cx="2292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TOTAL POLICING</a:t>
            </a:r>
            <a:endParaRPr lang="en-US" altLang="en-US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43303" y="197525"/>
            <a:ext cx="5902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u="sng" dirty="0">
                <a:latin typeface="+mj-lt"/>
              </a:rPr>
              <a:t>Child Exploitation key issues</a:t>
            </a:r>
            <a:endParaRPr lang="en-GB" sz="3600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2183" y="1262379"/>
            <a:ext cx="112649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SCR findings highlighted an inconsistent response to child exploitation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Cross strand learning identified between all 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Early intervention opportunities are being missed</a:t>
            </a:r>
            <a:endParaRPr lang="en-GB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Exploitation victims are being exposed to SOC and SYV</a:t>
            </a:r>
            <a:endParaRPr lang="en-GB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Children coming to notice are not being treated as a child first</a:t>
            </a:r>
            <a:endParaRPr lang="en-GB" sz="2800" dirty="0"/>
          </a:p>
          <a:p>
            <a:r>
              <a:rPr lang="en-GB" sz="2800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8229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PS_A4 office printing-Blue_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1"/>
            <a:ext cx="1218926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36765" y="6057901"/>
            <a:ext cx="2292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TOTAL POLICING</a:t>
            </a:r>
            <a:endParaRPr lang="en-US" altLang="en-US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6833" y="-1156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b="1" u="sng" dirty="0"/>
          </a:p>
          <a:p>
            <a:pPr algn="ctr"/>
            <a:r>
              <a:rPr lang="en-GB" b="1" u="sng" dirty="0"/>
              <a:t>What is the London Child Exploitation Protocol 2021</a:t>
            </a:r>
            <a:endParaRPr lang="en-GB" dirty="0"/>
          </a:p>
          <a:p>
            <a:pPr algn="ctr"/>
            <a:r>
              <a:rPr lang="en-GB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836833" y="1502539"/>
            <a:ext cx="10515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Police led, multi-agency document, equally owned by safeguarding partners designed to complement the CP procedures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Builds on the good practice documented in the 2017 CSE PLP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12 months in preparation and jointly produced by the MPS / London Councils / Children’s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Impacts MPS / Children’s Services / Education / Health / Parents and wider community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5226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PS_A4 office printing-Blue_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1"/>
            <a:ext cx="1218926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36765" y="6057901"/>
            <a:ext cx="2292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TOTAL POLICING</a:t>
            </a:r>
            <a:endParaRPr lang="en-US" altLang="en-US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8528" y="107434"/>
            <a:ext cx="65522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u="sng" dirty="0">
                <a:latin typeface="+mj-lt"/>
              </a:rPr>
              <a:t> </a:t>
            </a:r>
            <a:r>
              <a:rPr lang="en-GB" sz="4400" b="1" u="sng" dirty="0">
                <a:latin typeface="+mj-lt"/>
              </a:rPr>
              <a:t>Protocol Aims</a:t>
            </a:r>
            <a:endParaRPr lang="en-GB" sz="4400" dirty="0"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2982" y="492154"/>
            <a:ext cx="111633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  <a:p>
            <a:r>
              <a:rPr lang="en-GB" sz="3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Identify children at risk of exploitation and keep them safe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Upskill internal/external stakeholders to achieve a standardised collaborative approach to Child Exploitation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Provide early intervention opportunities to stop or prevent children becoming victims of exploitation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Provide front line responders with the correct disruption tools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4853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PS_A4 office printing-Blue_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1"/>
            <a:ext cx="1218926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36765" y="6057901"/>
            <a:ext cx="2292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TOTAL POLICING</a:t>
            </a:r>
            <a:endParaRPr lang="en-US" altLang="en-US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6833" y="-1047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u="sng" dirty="0"/>
              <a:t>Major changes from the 2017 CSE Protocol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6833" y="1063626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en-GB" sz="2000" b="1" dirty="0"/>
          </a:p>
          <a:p>
            <a:pPr>
              <a:lnSpc>
                <a:spcPct val="100000"/>
              </a:lnSpc>
            </a:pPr>
            <a:r>
              <a:rPr lang="en-GB" dirty="0"/>
              <a:t>Removal of CSE levels and creation of non crime 588 CE report</a:t>
            </a:r>
          </a:p>
          <a:p>
            <a:pPr>
              <a:lnSpc>
                <a:spcPct val="100000"/>
              </a:lnSpc>
            </a:pPr>
            <a:r>
              <a:rPr lang="en-GB" dirty="0"/>
              <a:t>Prevention and early intervention</a:t>
            </a:r>
          </a:p>
          <a:p>
            <a:pPr>
              <a:lnSpc>
                <a:spcPct val="100000"/>
              </a:lnSpc>
            </a:pPr>
            <a:r>
              <a:rPr lang="en-GB" dirty="0"/>
              <a:t>Intelligence submissions</a:t>
            </a:r>
          </a:p>
          <a:p>
            <a:pPr>
              <a:lnSpc>
                <a:spcPct val="100000"/>
              </a:lnSpc>
            </a:pPr>
            <a:r>
              <a:rPr lang="en-GB" dirty="0"/>
              <a:t>Safeguarding children in custody</a:t>
            </a:r>
          </a:p>
          <a:p>
            <a:pPr>
              <a:lnSpc>
                <a:spcPct val="100000"/>
              </a:lnSpc>
            </a:pPr>
            <a:r>
              <a:rPr lang="en-GB" dirty="0"/>
              <a:t>Keeping children safe when moving placements</a:t>
            </a:r>
          </a:p>
          <a:p>
            <a:pPr>
              <a:lnSpc>
                <a:spcPct val="100000"/>
              </a:lnSpc>
            </a:pPr>
            <a:r>
              <a:rPr lang="en-GB" dirty="0"/>
              <a:t>Multi-Agency meeting structures (MACE)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40706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PS_A4 office printing-Blue_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1"/>
            <a:ext cx="1218926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36765" y="6057901"/>
            <a:ext cx="2292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TOTAL POLICING</a:t>
            </a:r>
            <a:endParaRPr lang="en-US" altLang="en-US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6833" y="-1047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u="sng" dirty="0"/>
              <a:t>Minor changes from the 2017 CSE Protocol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6833" y="1063626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dirty="0"/>
              <a:t>2017 CSE chapters refreshed to encompass all areas of exploitation 87a updated to encompass to all areas of exploitation</a:t>
            </a:r>
          </a:p>
          <a:p>
            <a:pPr>
              <a:lnSpc>
                <a:spcPct val="100000"/>
              </a:lnSpc>
            </a:pPr>
            <a:r>
              <a:rPr lang="en-GB" dirty="0"/>
              <a:t>Gangs and OCGs</a:t>
            </a:r>
          </a:p>
          <a:p>
            <a:pPr>
              <a:lnSpc>
                <a:spcPct val="100000"/>
              </a:lnSpc>
            </a:pPr>
            <a:r>
              <a:rPr lang="en-GB" dirty="0"/>
              <a:t>Third party material</a:t>
            </a:r>
          </a:p>
          <a:p>
            <a:pPr>
              <a:lnSpc>
                <a:spcPct val="100000"/>
              </a:lnSpc>
            </a:pPr>
            <a:r>
              <a:rPr lang="en-GB" dirty="0"/>
              <a:t>Professional curiosity </a:t>
            </a:r>
          </a:p>
          <a:p>
            <a:pPr>
              <a:lnSpc>
                <a:spcPct val="100000"/>
              </a:lnSpc>
            </a:pPr>
            <a:r>
              <a:rPr lang="en-GB" dirty="0"/>
              <a:t>Language addressed throughout </a:t>
            </a:r>
          </a:p>
          <a:p>
            <a:pPr>
              <a:lnSpc>
                <a:spcPct val="100000"/>
              </a:lnSpc>
            </a:pPr>
            <a:r>
              <a:rPr lang="en-GB" dirty="0"/>
              <a:t>Definitions refreshed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69014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PS_A4 office printing-Blue_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1"/>
            <a:ext cx="1218926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36765" y="6057901"/>
            <a:ext cx="2292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TOTAL POLICING</a:t>
            </a:r>
            <a:endParaRPr lang="en-US" altLang="en-US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6833" y="-1047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u="sng" dirty="0"/>
              <a:t>Forward look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6833" y="1063626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 </a:t>
            </a:r>
          </a:p>
          <a:p>
            <a:r>
              <a:rPr lang="en-GB" sz="3200" dirty="0"/>
              <a:t>Protocol launch Thursday 18</a:t>
            </a:r>
            <a:r>
              <a:rPr lang="en-GB" sz="3200" baseline="30000" dirty="0"/>
              <a:t>th</a:t>
            </a:r>
            <a:r>
              <a:rPr lang="en-GB" sz="3200" dirty="0"/>
              <a:t> March 2021</a:t>
            </a:r>
          </a:p>
          <a:p>
            <a:r>
              <a:rPr lang="en-GB" sz="3200" dirty="0"/>
              <a:t>Joint communication strategy encompassing MPS/Children’s services/Health/Education</a:t>
            </a:r>
          </a:p>
          <a:p>
            <a:r>
              <a:rPr lang="en-GB" sz="3200" dirty="0"/>
              <a:t>CSC implementation plan commences to FLP</a:t>
            </a:r>
          </a:p>
          <a:p>
            <a:r>
              <a:rPr lang="en-GB" sz="3200" dirty="0"/>
              <a:t>Briefing note to be circulated to all internal / external stakeholders</a:t>
            </a:r>
          </a:p>
          <a:p>
            <a:endParaRPr lang="en-GB" sz="20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24833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Office Theme</vt:lpstr>
      <vt:lpstr> London Pan London Operating Protocol 2021 A/DCI Mark Rogers CSC  ‘Child Exploitation is everyone’s business and children that come to notice must be treated as a child first’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on year comparison for OCAG incidents identified by Met Intel – There has a been a 7.4% increase in crimes recorded pan-London when comparing 2019 to 2018.</dc:title>
  <dc:creator>Rogers Mark E - Central Specialist Crime</dc:creator>
  <cp:lastModifiedBy>Ben Byrne</cp:lastModifiedBy>
  <cp:revision>65</cp:revision>
  <dcterms:created xsi:type="dcterms:W3CDTF">2020-03-05T12:47:08Z</dcterms:created>
  <dcterms:modified xsi:type="dcterms:W3CDTF">2021-03-17T12:11:36Z</dcterms:modified>
</cp:coreProperties>
</file>