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337" r:id="rId4"/>
    <p:sldId id="1167" r:id="rId5"/>
    <p:sldId id="1159" r:id="rId6"/>
    <p:sldId id="1158" r:id="rId7"/>
    <p:sldId id="1138" r:id="rId8"/>
    <p:sldId id="1140" r:id="rId9"/>
    <p:sldId id="1135" r:id="rId10"/>
    <p:sldId id="1162" r:id="rId11"/>
    <p:sldId id="1145" r:id="rId12"/>
    <p:sldId id="1163" r:id="rId13"/>
    <p:sldId id="1168" r:id="rId14"/>
    <p:sldId id="1153" r:id="rId15"/>
    <p:sldId id="1136" r:id="rId16"/>
    <p:sldId id="1169" r:id="rId17"/>
    <p:sldId id="1170" r:id="rId18"/>
    <p:sldId id="1171" r:id="rId19"/>
    <p:sldId id="1139" r:id="rId20"/>
    <p:sldId id="1147" r:id="rId21"/>
    <p:sldId id="40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72" d="100"/>
          <a:sy n="72" d="100"/>
        </p:scale>
        <p:origin x="6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81ED1-B603-4B5D-BB47-161C554709AA}" type="doc">
      <dgm:prSet loTypeId="urn:microsoft.com/office/officeart/2005/8/layout/default" loCatId="list" qsTypeId="urn:microsoft.com/office/officeart/2005/8/quickstyle/simple5" qsCatId="simple" csTypeId="urn:microsoft.com/office/officeart/2005/8/colors/accent2_2" csCatId="accent2"/>
      <dgm:spPr/>
      <dgm:t>
        <a:bodyPr/>
        <a:lstStyle/>
        <a:p>
          <a:endParaRPr lang="en-US"/>
        </a:p>
      </dgm:t>
    </dgm:pt>
    <dgm:pt modelId="{2A56D708-4A84-467C-9642-EB8FB54E9945}">
      <dgm:prSet/>
      <dgm:spPr/>
      <dgm:t>
        <a:bodyPr/>
        <a:lstStyle/>
        <a:p>
          <a:r>
            <a:rPr lang="en-GB" b="0"/>
            <a:t>Over 15% of all pupils – 1.4 million – are identified with SEN</a:t>
          </a:r>
          <a:endParaRPr lang="en-US"/>
        </a:p>
      </dgm:t>
    </dgm:pt>
    <dgm:pt modelId="{A523368B-9AEB-4B94-BD5E-DBE1DE54E792}" type="parTrans" cxnId="{76274DD4-8508-489C-BB9D-B853EE7D7FE4}">
      <dgm:prSet/>
      <dgm:spPr/>
      <dgm:t>
        <a:bodyPr/>
        <a:lstStyle/>
        <a:p>
          <a:endParaRPr lang="en-US"/>
        </a:p>
      </dgm:t>
    </dgm:pt>
    <dgm:pt modelId="{03271747-AE0A-49D0-A463-E939D08E5F9B}" type="sibTrans" cxnId="{76274DD4-8508-489C-BB9D-B853EE7D7FE4}">
      <dgm:prSet/>
      <dgm:spPr/>
      <dgm:t>
        <a:bodyPr/>
        <a:lstStyle/>
        <a:p>
          <a:endParaRPr lang="en-US"/>
        </a:p>
      </dgm:t>
    </dgm:pt>
    <dgm:pt modelId="{752B3666-ED8E-49C5-B0C2-B2A6589E7100}">
      <dgm:prSet/>
      <dgm:spPr/>
      <dgm:t>
        <a:bodyPr/>
        <a:lstStyle/>
        <a:p>
          <a:r>
            <a:rPr lang="en-GB" b="0"/>
            <a:t>12.2% of pupils were identified as requiring SEN Support </a:t>
          </a:r>
          <a:endParaRPr lang="en-US"/>
        </a:p>
      </dgm:t>
    </dgm:pt>
    <dgm:pt modelId="{C1D7785C-DBBC-463B-BF9C-F8F3982C7404}" type="parTrans" cxnId="{2381D784-EEC0-4084-8308-03D247A4533F}">
      <dgm:prSet/>
      <dgm:spPr/>
      <dgm:t>
        <a:bodyPr/>
        <a:lstStyle/>
        <a:p>
          <a:endParaRPr lang="en-US"/>
        </a:p>
      </dgm:t>
    </dgm:pt>
    <dgm:pt modelId="{9940147C-EF32-4E1B-A88C-269B713C2CDB}" type="sibTrans" cxnId="{2381D784-EEC0-4084-8308-03D247A4533F}">
      <dgm:prSet/>
      <dgm:spPr/>
      <dgm:t>
        <a:bodyPr/>
        <a:lstStyle/>
        <a:p>
          <a:endParaRPr lang="en-US"/>
        </a:p>
      </dgm:t>
    </dgm:pt>
    <dgm:pt modelId="{A5946052-B216-4E00-9D11-08B534FF0C94}">
      <dgm:prSet/>
      <dgm:spPr/>
      <dgm:t>
        <a:bodyPr/>
        <a:lstStyle/>
        <a:p>
          <a:r>
            <a:rPr lang="en-GB" b="0"/>
            <a:t>A further 3.7% of all pupils had an EHCP</a:t>
          </a:r>
          <a:endParaRPr lang="en-US"/>
        </a:p>
      </dgm:t>
    </dgm:pt>
    <dgm:pt modelId="{01FD14F8-9984-4AA6-974E-AF9DBD0715D6}" type="parTrans" cxnId="{DA06A299-1D05-4AFA-AFF5-A6192814EEAF}">
      <dgm:prSet/>
      <dgm:spPr/>
      <dgm:t>
        <a:bodyPr/>
        <a:lstStyle/>
        <a:p>
          <a:endParaRPr lang="en-US"/>
        </a:p>
      </dgm:t>
    </dgm:pt>
    <dgm:pt modelId="{9C64241C-4706-4ACC-A66B-CACD0552628F}" type="sibTrans" cxnId="{DA06A299-1D05-4AFA-AFF5-A6192814EEAF}">
      <dgm:prSet/>
      <dgm:spPr/>
      <dgm:t>
        <a:bodyPr/>
        <a:lstStyle/>
        <a:p>
          <a:endParaRPr lang="en-US"/>
        </a:p>
      </dgm:t>
    </dgm:pt>
    <dgm:pt modelId="{BCFD3AB9-929D-4BE5-8800-04FD24845440}">
      <dgm:prSet/>
      <dgm:spPr/>
      <dgm:t>
        <a:bodyPr/>
        <a:lstStyle/>
        <a:p>
          <a:r>
            <a:rPr lang="en-GB" b="0"/>
            <a:t>Of all CYP with an EHCP, 77% are in schools or AP</a:t>
          </a:r>
          <a:endParaRPr lang="en-US"/>
        </a:p>
      </dgm:t>
    </dgm:pt>
    <dgm:pt modelId="{293CE446-17DF-441E-BFE6-D2147477AEB5}" type="parTrans" cxnId="{5DB68867-9C88-4401-B475-49E955985A11}">
      <dgm:prSet/>
      <dgm:spPr/>
      <dgm:t>
        <a:bodyPr/>
        <a:lstStyle/>
        <a:p>
          <a:endParaRPr lang="en-US"/>
        </a:p>
      </dgm:t>
    </dgm:pt>
    <dgm:pt modelId="{40AF50B0-1049-4033-9758-44F4C03F23BD}" type="sibTrans" cxnId="{5DB68867-9C88-4401-B475-49E955985A11}">
      <dgm:prSet/>
      <dgm:spPr/>
      <dgm:t>
        <a:bodyPr/>
        <a:lstStyle/>
        <a:p>
          <a:endParaRPr lang="en-US"/>
        </a:p>
      </dgm:t>
    </dgm:pt>
    <dgm:pt modelId="{1DB14F32-7124-4A69-972B-B4F03EFF5DDE}">
      <dgm:prSet/>
      <dgm:spPr/>
      <dgm:t>
        <a:bodyPr/>
        <a:lstStyle/>
        <a:p>
          <a:r>
            <a:rPr lang="en-GB" b="0" dirty="0"/>
            <a:t>82.7% of pupils in AP were identified with SEN</a:t>
          </a:r>
          <a:endParaRPr lang="en-US" dirty="0"/>
        </a:p>
      </dgm:t>
    </dgm:pt>
    <dgm:pt modelId="{5CED50E0-1CB4-4698-9790-1E52C7EBB7A3}" type="parTrans" cxnId="{5FA72F95-E54D-40D5-9A8F-CCF8F4BE4AE1}">
      <dgm:prSet/>
      <dgm:spPr/>
      <dgm:t>
        <a:bodyPr/>
        <a:lstStyle/>
        <a:p>
          <a:endParaRPr lang="en-US"/>
        </a:p>
      </dgm:t>
    </dgm:pt>
    <dgm:pt modelId="{8FC49493-C375-4601-8F68-6CB4F2E69309}" type="sibTrans" cxnId="{5FA72F95-E54D-40D5-9A8F-CCF8F4BE4AE1}">
      <dgm:prSet/>
      <dgm:spPr/>
      <dgm:t>
        <a:bodyPr/>
        <a:lstStyle/>
        <a:p>
          <a:endParaRPr lang="en-US"/>
        </a:p>
      </dgm:t>
    </dgm:pt>
    <dgm:pt modelId="{92AB4FCA-D6EB-45A4-A99B-DEE9EC50670E}">
      <dgm:prSet/>
      <dgm:spPr/>
      <dgm:t>
        <a:bodyPr/>
        <a:lstStyle/>
        <a:p>
          <a:r>
            <a:rPr lang="en-GB" b="0"/>
            <a:t>High needs budget has risen by 41% over last 3 years</a:t>
          </a:r>
          <a:endParaRPr lang="en-US"/>
        </a:p>
      </dgm:t>
    </dgm:pt>
    <dgm:pt modelId="{8E57950E-ED10-4705-847B-3CF47299A0AA}" type="parTrans" cxnId="{4F9C7300-7A8F-43E0-9293-467334298EDC}">
      <dgm:prSet/>
      <dgm:spPr/>
      <dgm:t>
        <a:bodyPr/>
        <a:lstStyle/>
        <a:p>
          <a:endParaRPr lang="en-US"/>
        </a:p>
      </dgm:t>
    </dgm:pt>
    <dgm:pt modelId="{4EB44F44-4C5D-4F24-B6A9-B66581FE8DA8}" type="sibTrans" cxnId="{4F9C7300-7A8F-43E0-9293-467334298EDC}">
      <dgm:prSet/>
      <dgm:spPr/>
      <dgm:t>
        <a:bodyPr/>
        <a:lstStyle/>
        <a:p>
          <a:endParaRPr lang="en-US"/>
        </a:p>
      </dgm:t>
    </dgm:pt>
    <dgm:pt modelId="{3B0CE344-7181-45D8-AD9F-D8B4F4A3AA01}">
      <dgm:prSet/>
      <dgm:spPr/>
      <dgm:t>
        <a:bodyPr/>
        <a:lstStyle/>
        <a:p>
          <a:r>
            <a:rPr lang="en-GB" b="0"/>
            <a:t>Increasing numbers of appeals to Tribunal</a:t>
          </a:r>
          <a:endParaRPr lang="en-US"/>
        </a:p>
      </dgm:t>
    </dgm:pt>
    <dgm:pt modelId="{8CA091BD-1FE7-4DA0-BA12-C3E0650E2209}" type="parTrans" cxnId="{28692569-DA0E-4EDC-BE9D-35D37BC55C60}">
      <dgm:prSet/>
      <dgm:spPr/>
      <dgm:t>
        <a:bodyPr/>
        <a:lstStyle/>
        <a:p>
          <a:endParaRPr lang="en-US"/>
        </a:p>
      </dgm:t>
    </dgm:pt>
    <dgm:pt modelId="{486DB268-3F4E-4ACE-9C13-5564F679F2B5}" type="sibTrans" cxnId="{28692569-DA0E-4EDC-BE9D-35D37BC55C60}">
      <dgm:prSet/>
      <dgm:spPr/>
      <dgm:t>
        <a:bodyPr/>
        <a:lstStyle/>
        <a:p>
          <a:endParaRPr lang="en-US"/>
        </a:p>
      </dgm:t>
    </dgm:pt>
    <dgm:pt modelId="{557D094B-93BB-4ED6-875B-BA968AA7471B}" type="pres">
      <dgm:prSet presAssocID="{B8581ED1-B603-4B5D-BB47-161C554709AA}" presName="diagram" presStyleCnt="0">
        <dgm:presLayoutVars>
          <dgm:dir/>
          <dgm:resizeHandles val="exact"/>
        </dgm:presLayoutVars>
      </dgm:prSet>
      <dgm:spPr/>
    </dgm:pt>
    <dgm:pt modelId="{6642E870-AB00-4372-A086-89E85927318D}" type="pres">
      <dgm:prSet presAssocID="{2A56D708-4A84-467C-9642-EB8FB54E9945}" presName="node" presStyleLbl="node1" presStyleIdx="0" presStyleCnt="7">
        <dgm:presLayoutVars>
          <dgm:bulletEnabled val="1"/>
        </dgm:presLayoutVars>
      </dgm:prSet>
      <dgm:spPr/>
    </dgm:pt>
    <dgm:pt modelId="{2866D4D3-C4D9-4BB6-8800-5747C645B65A}" type="pres">
      <dgm:prSet presAssocID="{03271747-AE0A-49D0-A463-E939D08E5F9B}" presName="sibTrans" presStyleCnt="0"/>
      <dgm:spPr/>
    </dgm:pt>
    <dgm:pt modelId="{CF160F4F-797B-44C6-B275-A1F59C48EFDA}" type="pres">
      <dgm:prSet presAssocID="{752B3666-ED8E-49C5-B0C2-B2A6589E7100}" presName="node" presStyleLbl="node1" presStyleIdx="1" presStyleCnt="7">
        <dgm:presLayoutVars>
          <dgm:bulletEnabled val="1"/>
        </dgm:presLayoutVars>
      </dgm:prSet>
      <dgm:spPr/>
    </dgm:pt>
    <dgm:pt modelId="{5F755DE7-88D7-4364-869C-263AED553139}" type="pres">
      <dgm:prSet presAssocID="{9940147C-EF32-4E1B-A88C-269B713C2CDB}" presName="sibTrans" presStyleCnt="0"/>
      <dgm:spPr/>
    </dgm:pt>
    <dgm:pt modelId="{89AD6CA1-68AA-4872-BDB8-521370C1ACA8}" type="pres">
      <dgm:prSet presAssocID="{A5946052-B216-4E00-9D11-08B534FF0C94}" presName="node" presStyleLbl="node1" presStyleIdx="2" presStyleCnt="7">
        <dgm:presLayoutVars>
          <dgm:bulletEnabled val="1"/>
        </dgm:presLayoutVars>
      </dgm:prSet>
      <dgm:spPr/>
    </dgm:pt>
    <dgm:pt modelId="{7EF2D665-F394-457F-A625-01D078AA49D2}" type="pres">
      <dgm:prSet presAssocID="{9C64241C-4706-4ACC-A66B-CACD0552628F}" presName="sibTrans" presStyleCnt="0"/>
      <dgm:spPr/>
    </dgm:pt>
    <dgm:pt modelId="{3B337386-5AB1-4FBC-8843-812609BA92F3}" type="pres">
      <dgm:prSet presAssocID="{BCFD3AB9-929D-4BE5-8800-04FD24845440}" presName="node" presStyleLbl="node1" presStyleIdx="3" presStyleCnt="7">
        <dgm:presLayoutVars>
          <dgm:bulletEnabled val="1"/>
        </dgm:presLayoutVars>
      </dgm:prSet>
      <dgm:spPr/>
    </dgm:pt>
    <dgm:pt modelId="{53915D77-CBE8-47D3-B067-B7344ADC6755}" type="pres">
      <dgm:prSet presAssocID="{40AF50B0-1049-4033-9758-44F4C03F23BD}" presName="sibTrans" presStyleCnt="0"/>
      <dgm:spPr/>
    </dgm:pt>
    <dgm:pt modelId="{D145D313-50B7-4F3E-90A6-C66DE0E34FC1}" type="pres">
      <dgm:prSet presAssocID="{1DB14F32-7124-4A69-972B-B4F03EFF5DDE}" presName="node" presStyleLbl="node1" presStyleIdx="4" presStyleCnt="7" custLinFactNeighborX="737" custLinFactNeighborY="1255">
        <dgm:presLayoutVars>
          <dgm:bulletEnabled val="1"/>
        </dgm:presLayoutVars>
      </dgm:prSet>
      <dgm:spPr/>
    </dgm:pt>
    <dgm:pt modelId="{DB88FCFF-4F46-4C70-9464-965562D249D9}" type="pres">
      <dgm:prSet presAssocID="{8FC49493-C375-4601-8F68-6CB4F2E69309}" presName="sibTrans" presStyleCnt="0"/>
      <dgm:spPr/>
    </dgm:pt>
    <dgm:pt modelId="{47BA61C9-3C75-4EDB-BA76-1306164194D8}" type="pres">
      <dgm:prSet presAssocID="{92AB4FCA-D6EB-45A4-A99B-DEE9EC50670E}" presName="node" presStyleLbl="node1" presStyleIdx="5" presStyleCnt="7">
        <dgm:presLayoutVars>
          <dgm:bulletEnabled val="1"/>
        </dgm:presLayoutVars>
      </dgm:prSet>
      <dgm:spPr/>
    </dgm:pt>
    <dgm:pt modelId="{863BF00D-AAF6-4431-A3AE-202E5C48DC71}" type="pres">
      <dgm:prSet presAssocID="{4EB44F44-4C5D-4F24-B6A9-B66581FE8DA8}" presName="sibTrans" presStyleCnt="0"/>
      <dgm:spPr/>
    </dgm:pt>
    <dgm:pt modelId="{BFA75B6A-D62D-4822-B9F7-E7501CA24211}" type="pres">
      <dgm:prSet presAssocID="{3B0CE344-7181-45D8-AD9F-D8B4F4A3AA01}" presName="node" presStyleLbl="node1" presStyleIdx="6" presStyleCnt="7">
        <dgm:presLayoutVars>
          <dgm:bulletEnabled val="1"/>
        </dgm:presLayoutVars>
      </dgm:prSet>
      <dgm:spPr/>
    </dgm:pt>
  </dgm:ptLst>
  <dgm:cxnLst>
    <dgm:cxn modelId="{4F9C7300-7A8F-43E0-9293-467334298EDC}" srcId="{B8581ED1-B603-4B5D-BB47-161C554709AA}" destId="{92AB4FCA-D6EB-45A4-A99B-DEE9EC50670E}" srcOrd="5" destOrd="0" parTransId="{8E57950E-ED10-4705-847B-3CF47299A0AA}" sibTransId="{4EB44F44-4C5D-4F24-B6A9-B66581FE8DA8}"/>
    <dgm:cxn modelId="{E4778609-1909-4906-AAE7-4BA9B259D7A6}" type="presOf" srcId="{BCFD3AB9-929D-4BE5-8800-04FD24845440}" destId="{3B337386-5AB1-4FBC-8843-812609BA92F3}" srcOrd="0" destOrd="0" presId="urn:microsoft.com/office/officeart/2005/8/layout/default"/>
    <dgm:cxn modelId="{4D419D15-D7B2-4EC6-86C1-6157D319ADC1}" type="presOf" srcId="{A5946052-B216-4E00-9D11-08B534FF0C94}" destId="{89AD6CA1-68AA-4872-BDB8-521370C1ACA8}" srcOrd="0" destOrd="0" presId="urn:microsoft.com/office/officeart/2005/8/layout/default"/>
    <dgm:cxn modelId="{D6C0401C-16F6-40B0-B828-AAF363435C26}" type="presOf" srcId="{2A56D708-4A84-467C-9642-EB8FB54E9945}" destId="{6642E870-AB00-4372-A086-89E85927318D}" srcOrd="0" destOrd="0" presId="urn:microsoft.com/office/officeart/2005/8/layout/default"/>
    <dgm:cxn modelId="{C745E620-0A98-4446-8574-B9ADFC4359E7}" type="presOf" srcId="{92AB4FCA-D6EB-45A4-A99B-DEE9EC50670E}" destId="{47BA61C9-3C75-4EDB-BA76-1306164194D8}" srcOrd="0" destOrd="0" presId="urn:microsoft.com/office/officeart/2005/8/layout/default"/>
    <dgm:cxn modelId="{D634705C-3228-44A4-910D-C70B1E035FBA}" type="presOf" srcId="{1DB14F32-7124-4A69-972B-B4F03EFF5DDE}" destId="{D145D313-50B7-4F3E-90A6-C66DE0E34FC1}" srcOrd="0" destOrd="0" presId="urn:microsoft.com/office/officeart/2005/8/layout/default"/>
    <dgm:cxn modelId="{5DB68867-9C88-4401-B475-49E955985A11}" srcId="{B8581ED1-B603-4B5D-BB47-161C554709AA}" destId="{BCFD3AB9-929D-4BE5-8800-04FD24845440}" srcOrd="3" destOrd="0" parTransId="{293CE446-17DF-441E-BFE6-D2147477AEB5}" sibTransId="{40AF50B0-1049-4033-9758-44F4C03F23BD}"/>
    <dgm:cxn modelId="{28692569-DA0E-4EDC-BE9D-35D37BC55C60}" srcId="{B8581ED1-B603-4B5D-BB47-161C554709AA}" destId="{3B0CE344-7181-45D8-AD9F-D8B4F4A3AA01}" srcOrd="6" destOrd="0" parTransId="{8CA091BD-1FE7-4DA0-BA12-C3E0650E2209}" sibTransId="{486DB268-3F4E-4ACE-9C13-5564F679F2B5}"/>
    <dgm:cxn modelId="{EDF32F72-3941-41CF-B250-B4E7423651D1}" type="presOf" srcId="{752B3666-ED8E-49C5-B0C2-B2A6589E7100}" destId="{CF160F4F-797B-44C6-B275-A1F59C48EFDA}" srcOrd="0" destOrd="0" presId="urn:microsoft.com/office/officeart/2005/8/layout/default"/>
    <dgm:cxn modelId="{DA46F282-6F11-4F66-9135-3108F101E5A7}" type="presOf" srcId="{B8581ED1-B603-4B5D-BB47-161C554709AA}" destId="{557D094B-93BB-4ED6-875B-BA968AA7471B}" srcOrd="0" destOrd="0" presId="urn:microsoft.com/office/officeart/2005/8/layout/default"/>
    <dgm:cxn modelId="{2381D784-EEC0-4084-8308-03D247A4533F}" srcId="{B8581ED1-B603-4B5D-BB47-161C554709AA}" destId="{752B3666-ED8E-49C5-B0C2-B2A6589E7100}" srcOrd="1" destOrd="0" parTransId="{C1D7785C-DBBC-463B-BF9C-F8F3982C7404}" sibTransId="{9940147C-EF32-4E1B-A88C-269B713C2CDB}"/>
    <dgm:cxn modelId="{5FA72F95-E54D-40D5-9A8F-CCF8F4BE4AE1}" srcId="{B8581ED1-B603-4B5D-BB47-161C554709AA}" destId="{1DB14F32-7124-4A69-972B-B4F03EFF5DDE}" srcOrd="4" destOrd="0" parTransId="{5CED50E0-1CB4-4698-9790-1E52C7EBB7A3}" sibTransId="{8FC49493-C375-4601-8F68-6CB4F2E69309}"/>
    <dgm:cxn modelId="{DA06A299-1D05-4AFA-AFF5-A6192814EEAF}" srcId="{B8581ED1-B603-4B5D-BB47-161C554709AA}" destId="{A5946052-B216-4E00-9D11-08B534FF0C94}" srcOrd="2" destOrd="0" parTransId="{01FD14F8-9984-4AA6-974E-AF9DBD0715D6}" sibTransId="{9C64241C-4706-4ACC-A66B-CACD0552628F}"/>
    <dgm:cxn modelId="{76274DD4-8508-489C-BB9D-B853EE7D7FE4}" srcId="{B8581ED1-B603-4B5D-BB47-161C554709AA}" destId="{2A56D708-4A84-467C-9642-EB8FB54E9945}" srcOrd="0" destOrd="0" parTransId="{A523368B-9AEB-4B94-BD5E-DBE1DE54E792}" sibTransId="{03271747-AE0A-49D0-A463-E939D08E5F9B}"/>
    <dgm:cxn modelId="{6D728FF7-7F04-4BED-AFFF-60302E3C7EAD}" type="presOf" srcId="{3B0CE344-7181-45D8-AD9F-D8B4F4A3AA01}" destId="{BFA75B6A-D62D-4822-B9F7-E7501CA24211}" srcOrd="0" destOrd="0" presId="urn:microsoft.com/office/officeart/2005/8/layout/default"/>
    <dgm:cxn modelId="{6D35F25B-6602-423C-96B4-C83432175ECC}" type="presParOf" srcId="{557D094B-93BB-4ED6-875B-BA968AA7471B}" destId="{6642E870-AB00-4372-A086-89E85927318D}" srcOrd="0" destOrd="0" presId="urn:microsoft.com/office/officeart/2005/8/layout/default"/>
    <dgm:cxn modelId="{6E7E3FBE-B43C-4E4E-9ACE-9640B74F0185}" type="presParOf" srcId="{557D094B-93BB-4ED6-875B-BA968AA7471B}" destId="{2866D4D3-C4D9-4BB6-8800-5747C645B65A}" srcOrd="1" destOrd="0" presId="urn:microsoft.com/office/officeart/2005/8/layout/default"/>
    <dgm:cxn modelId="{6810BE37-14AD-4845-B162-C64380F7BEB0}" type="presParOf" srcId="{557D094B-93BB-4ED6-875B-BA968AA7471B}" destId="{CF160F4F-797B-44C6-B275-A1F59C48EFDA}" srcOrd="2" destOrd="0" presId="urn:microsoft.com/office/officeart/2005/8/layout/default"/>
    <dgm:cxn modelId="{7727634C-9AB3-4F9B-9034-F970480826D2}" type="presParOf" srcId="{557D094B-93BB-4ED6-875B-BA968AA7471B}" destId="{5F755DE7-88D7-4364-869C-263AED553139}" srcOrd="3" destOrd="0" presId="urn:microsoft.com/office/officeart/2005/8/layout/default"/>
    <dgm:cxn modelId="{B1BF9822-638F-46B6-810B-08A0D4351F5E}" type="presParOf" srcId="{557D094B-93BB-4ED6-875B-BA968AA7471B}" destId="{89AD6CA1-68AA-4872-BDB8-521370C1ACA8}" srcOrd="4" destOrd="0" presId="urn:microsoft.com/office/officeart/2005/8/layout/default"/>
    <dgm:cxn modelId="{B309788B-4EDF-448B-9AD3-7FB506409913}" type="presParOf" srcId="{557D094B-93BB-4ED6-875B-BA968AA7471B}" destId="{7EF2D665-F394-457F-A625-01D078AA49D2}" srcOrd="5" destOrd="0" presId="urn:microsoft.com/office/officeart/2005/8/layout/default"/>
    <dgm:cxn modelId="{E4FEAB2E-2FB2-4875-A2C5-277B73E3B8F9}" type="presParOf" srcId="{557D094B-93BB-4ED6-875B-BA968AA7471B}" destId="{3B337386-5AB1-4FBC-8843-812609BA92F3}" srcOrd="6" destOrd="0" presId="urn:microsoft.com/office/officeart/2005/8/layout/default"/>
    <dgm:cxn modelId="{63E1F0F1-E66A-4001-A10C-C8F94272113C}" type="presParOf" srcId="{557D094B-93BB-4ED6-875B-BA968AA7471B}" destId="{53915D77-CBE8-47D3-B067-B7344ADC6755}" srcOrd="7" destOrd="0" presId="urn:microsoft.com/office/officeart/2005/8/layout/default"/>
    <dgm:cxn modelId="{691907B4-5DC0-43DF-B8AB-D4F362D1A027}" type="presParOf" srcId="{557D094B-93BB-4ED6-875B-BA968AA7471B}" destId="{D145D313-50B7-4F3E-90A6-C66DE0E34FC1}" srcOrd="8" destOrd="0" presId="urn:microsoft.com/office/officeart/2005/8/layout/default"/>
    <dgm:cxn modelId="{6EAB6D36-C1BA-4CA4-A03D-EDDF507DB391}" type="presParOf" srcId="{557D094B-93BB-4ED6-875B-BA968AA7471B}" destId="{DB88FCFF-4F46-4C70-9464-965562D249D9}" srcOrd="9" destOrd="0" presId="urn:microsoft.com/office/officeart/2005/8/layout/default"/>
    <dgm:cxn modelId="{50523ECA-176D-4988-BAD8-D1166A9F0CEA}" type="presParOf" srcId="{557D094B-93BB-4ED6-875B-BA968AA7471B}" destId="{47BA61C9-3C75-4EDB-BA76-1306164194D8}" srcOrd="10" destOrd="0" presId="urn:microsoft.com/office/officeart/2005/8/layout/default"/>
    <dgm:cxn modelId="{41D556D2-30B3-4A88-9C35-427143628637}" type="presParOf" srcId="{557D094B-93BB-4ED6-875B-BA968AA7471B}" destId="{863BF00D-AAF6-4431-A3AE-202E5C48DC71}" srcOrd="11" destOrd="0" presId="urn:microsoft.com/office/officeart/2005/8/layout/default"/>
    <dgm:cxn modelId="{2324FBE4-61D2-4465-9D03-8176CAC4CE45}" type="presParOf" srcId="{557D094B-93BB-4ED6-875B-BA968AA7471B}" destId="{BFA75B6A-D62D-4822-B9F7-E7501CA2421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38D49B-F7AE-49B5-8F9F-0D322CAE460D}"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3BA8F90-7D9C-4AD7-A55F-2E2848978423}">
      <dgm:prSet/>
      <dgm:spPr/>
      <dgm:t>
        <a:bodyPr/>
        <a:lstStyle/>
        <a:p>
          <a:r>
            <a:rPr lang="en-GB" b="0" dirty="0"/>
            <a:t>1. Outcomes for children and young people with SEND or in alternative provision on average are poor</a:t>
          </a:r>
          <a:endParaRPr lang="en-US" dirty="0"/>
        </a:p>
      </dgm:t>
    </dgm:pt>
    <dgm:pt modelId="{7CC466B2-5250-4A95-AB31-D1446512A420}" type="parTrans" cxnId="{F5B4D678-3543-43FA-BC17-75AB8A7EAAA9}">
      <dgm:prSet/>
      <dgm:spPr/>
      <dgm:t>
        <a:bodyPr/>
        <a:lstStyle/>
        <a:p>
          <a:endParaRPr lang="en-US"/>
        </a:p>
      </dgm:t>
    </dgm:pt>
    <dgm:pt modelId="{42209BF4-FC7E-4D20-BF9B-364CED316086}" type="sibTrans" cxnId="{F5B4D678-3543-43FA-BC17-75AB8A7EAAA9}">
      <dgm:prSet/>
      <dgm:spPr/>
      <dgm:t>
        <a:bodyPr/>
        <a:lstStyle/>
        <a:p>
          <a:endParaRPr lang="en-US"/>
        </a:p>
      </dgm:t>
    </dgm:pt>
    <dgm:pt modelId="{87EE2738-1010-4AE6-97B4-9AB170B34E81}">
      <dgm:prSet/>
      <dgm:spPr/>
      <dgm:t>
        <a:bodyPr/>
        <a:lstStyle/>
        <a:p>
          <a:r>
            <a:rPr lang="en-GB" b="0" dirty="0"/>
            <a:t>2. Navigating the SEND system and alternative provision is not a positive experience for too many children, young people and their families</a:t>
          </a:r>
          <a:endParaRPr lang="en-US" dirty="0"/>
        </a:p>
      </dgm:t>
    </dgm:pt>
    <dgm:pt modelId="{6E782E3F-FEBB-4322-9B8C-EDECA5BB14AC}" type="parTrans" cxnId="{4CAB47D7-6B0D-4088-B85E-CC1684D4AC21}">
      <dgm:prSet/>
      <dgm:spPr/>
      <dgm:t>
        <a:bodyPr/>
        <a:lstStyle/>
        <a:p>
          <a:endParaRPr lang="en-US"/>
        </a:p>
      </dgm:t>
    </dgm:pt>
    <dgm:pt modelId="{7709E5B8-3A7C-4131-8BE6-CB9BF74E5160}" type="sibTrans" cxnId="{4CAB47D7-6B0D-4088-B85E-CC1684D4AC21}">
      <dgm:prSet/>
      <dgm:spPr/>
      <dgm:t>
        <a:bodyPr/>
        <a:lstStyle/>
        <a:p>
          <a:endParaRPr lang="en-US"/>
        </a:p>
      </dgm:t>
    </dgm:pt>
    <dgm:pt modelId="{E624E91D-6D8D-45AB-86AC-C29744A6F3D9}">
      <dgm:prSet/>
      <dgm:spPr/>
      <dgm:t>
        <a:bodyPr/>
        <a:lstStyle/>
        <a:p>
          <a:r>
            <a:rPr lang="en-GB" b="0" dirty="0"/>
            <a:t>3. Despite unprecedented investment, the system is not delivering value for money for children, young people and families</a:t>
          </a:r>
          <a:endParaRPr lang="en-US" dirty="0"/>
        </a:p>
      </dgm:t>
    </dgm:pt>
    <dgm:pt modelId="{812EDCB7-7B2B-4063-9C0A-321D69883E00}" type="parTrans" cxnId="{3D71FF92-959D-4C5E-B0B2-30775D60F784}">
      <dgm:prSet/>
      <dgm:spPr/>
      <dgm:t>
        <a:bodyPr/>
        <a:lstStyle/>
        <a:p>
          <a:endParaRPr lang="en-US"/>
        </a:p>
      </dgm:t>
    </dgm:pt>
    <dgm:pt modelId="{BC353A26-9720-4472-9B54-F3E3C62BE85B}" type="sibTrans" cxnId="{3D71FF92-959D-4C5E-B0B2-30775D60F784}">
      <dgm:prSet/>
      <dgm:spPr/>
      <dgm:t>
        <a:bodyPr/>
        <a:lstStyle/>
        <a:p>
          <a:endParaRPr lang="en-US"/>
        </a:p>
      </dgm:t>
    </dgm:pt>
    <dgm:pt modelId="{51ACBBD5-5512-4151-ACC4-39ED8A108EA5}">
      <dgm:prSet custT="1"/>
      <dgm:spPr/>
      <dgm:t>
        <a:bodyPr/>
        <a:lstStyle/>
        <a:p>
          <a:pPr algn="ctr"/>
          <a:r>
            <a:rPr lang="en-GB" sz="2600" b="1" dirty="0"/>
            <a:t>LEADING TO</a:t>
          </a:r>
        </a:p>
        <a:p>
          <a:pPr algn="ctr"/>
          <a:r>
            <a:rPr lang="en-GB" sz="2400" b="0" dirty="0"/>
            <a:t>A vicious cycle of late intervention, low confidence </a:t>
          </a:r>
        </a:p>
        <a:p>
          <a:pPr algn="ctr"/>
          <a:r>
            <a:rPr lang="en-GB" sz="2400" b="0" dirty="0"/>
            <a:t>and inefficient resource allocation</a:t>
          </a:r>
          <a:endParaRPr lang="en-US" sz="2400" dirty="0"/>
        </a:p>
      </dgm:t>
    </dgm:pt>
    <dgm:pt modelId="{376CFA5A-1683-4AFE-8689-DFD95CF8303D}" type="parTrans" cxnId="{FD491BA2-DE51-4E9A-BFFE-8C9760AF5659}">
      <dgm:prSet/>
      <dgm:spPr/>
      <dgm:t>
        <a:bodyPr/>
        <a:lstStyle/>
        <a:p>
          <a:endParaRPr lang="en-US"/>
        </a:p>
      </dgm:t>
    </dgm:pt>
    <dgm:pt modelId="{7CF2F696-8C3B-4FC1-B632-440E4E6CE1B2}" type="sibTrans" cxnId="{FD491BA2-DE51-4E9A-BFFE-8C9760AF5659}">
      <dgm:prSet/>
      <dgm:spPr/>
      <dgm:t>
        <a:bodyPr/>
        <a:lstStyle/>
        <a:p>
          <a:endParaRPr lang="en-US"/>
        </a:p>
      </dgm:t>
    </dgm:pt>
    <dgm:pt modelId="{A1B974AD-B509-489D-9886-E654AEE74186}" type="pres">
      <dgm:prSet presAssocID="{4F38D49B-F7AE-49B5-8F9F-0D322CAE460D}" presName="vert0" presStyleCnt="0">
        <dgm:presLayoutVars>
          <dgm:dir/>
          <dgm:animOne val="branch"/>
          <dgm:animLvl val="lvl"/>
        </dgm:presLayoutVars>
      </dgm:prSet>
      <dgm:spPr/>
    </dgm:pt>
    <dgm:pt modelId="{06E6C296-953C-4543-9B8F-163BE9B01D0E}" type="pres">
      <dgm:prSet presAssocID="{63BA8F90-7D9C-4AD7-A55F-2E2848978423}" presName="thickLine" presStyleLbl="alignNode1" presStyleIdx="0" presStyleCnt="4"/>
      <dgm:spPr/>
    </dgm:pt>
    <dgm:pt modelId="{53466DC6-D384-43F6-A6D2-43EDE69FC36E}" type="pres">
      <dgm:prSet presAssocID="{63BA8F90-7D9C-4AD7-A55F-2E2848978423}" presName="horz1" presStyleCnt="0"/>
      <dgm:spPr/>
    </dgm:pt>
    <dgm:pt modelId="{E08C5082-BB53-4AD4-B158-6E50EC6BEB97}" type="pres">
      <dgm:prSet presAssocID="{63BA8F90-7D9C-4AD7-A55F-2E2848978423}" presName="tx1" presStyleLbl="revTx" presStyleIdx="0" presStyleCnt="4" custScaleY="72329"/>
      <dgm:spPr/>
    </dgm:pt>
    <dgm:pt modelId="{CB92ECE9-6CA7-4ECD-BCF9-E5A54C5F35D4}" type="pres">
      <dgm:prSet presAssocID="{63BA8F90-7D9C-4AD7-A55F-2E2848978423}" presName="vert1" presStyleCnt="0"/>
      <dgm:spPr/>
    </dgm:pt>
    <dgm:pt modelId="{0B55C693-16A6-4EA2-A701-F053195B64D1}" type="pres">
      <dgm:prSet presAssocID="{87EE2738-1010-4AE6-97B4-9AB170B34E81}" presName="thickLine" presStyleLbl="alignNode1" presStyleIdx="1" presStyleCnt="4"/>
      <dgm:spPr/>
    </dgm:pt>
    <dgm:pt modelId="{75975263-9F85-44BE-A163-D29A46B95AE6}" type="pres">
      <dgm:prSet presAssocID="{87EE2738-1010-4AE6-97B4-9AB170B34E81}" presName="horz1" presStyleCnt="0"/>
      <dgm:spPr/>
    </dgm:pt>
    <dgm:pt modelId="{DD0FA59F-9208-479D-8F11-A688935F8877}" type="pres">
      <dgm:prSet presAssocID="{87EE2738-1010-4AE6-97B4-9AB170B34E81}" presName="tx1" presStyleLbl="revTx" presStyleIdx="1" presStyleCnt="4"/>
      <dgm:spPr/>
    </dgm:pt>
    <dgm:pt modelId="{FA76D059-14AD-4CA7-9938-FD80714DC1BE}" type="pres">
      <dgm:prSet presAssocID="{87EE2738-1010-4AE6-97B4-9AB170B34E81}" presName="vert1" presStyleCnt="0"/>
      <dgm:spPr/>
    </dgm:pt>
    <dgm:pt modelId="{6B71148A-50A0-4346-B334-52FB386817F3}" type="pres">
      <dgm:prSet presAssocID="{E624E91D-6D8D-45AB-86AC-C29744A6F3D9}" presName="thickLine" presStyleLbl="alignNode1" presStyleIdx="2" presStyleCnt="4"/>
      <dgm:spPr/>
    </dgm:pt>
    <dgm:pt modelId="{76235DAA-5823-438B-83BB-D108DAEB2339}" type="pres">
      <dgm:prSet presAssocID="{E624E91D-6D8D-45AB-86AC-C29744A6F3D9}" presName="horz1" presStyleCnt="0"/>
      <dgm:spPr/>
    </dgm:pt>
    <dgm:pt modelId="{3666C122-580F-48E3-8871-18195F0CB69E}" type="pres">
      <dgm:prSet presAssocID="{E624E91D-6D8D-45AB-86AC-C29744A6F3D9}" presName="tx1" presStyleLbl="revTx" presStyleIdx="2" presStyleCnt="4"/>
      <dgm:spPr/>
    </dgm:pt>
    <dgm:pt modelId="{9D4A34F5-00A2-455B-A72E-810F4D28019A}" type="pres">
      <dgm:prSet presAssocID="{E624E91D-6D8D-45AB-86AC-C29744A6F3D9}" presName="vert1" presStyleCnt="0"/>
      <dgm:spPr/>
    </dgm:pt>
    <dgm:pt modelId="{C3380843-850A-4488-8BCC-C13BC7D02B42}" type="pres">
      <dgm:prSet presAssocID="{51ACBBD5-5512-4151-ACC4-39ED8A108EA5}" presName="thickLine" presStyleLbl="alignNode1" presStyleIdx="3" presStyleCnt="4"/>
      <dgm:spPr/>
    </dgm:pt>
    <dgm:pt modelId="{8D640D9B-FD29-4FA5-A618-9E12CB0D4273}" type="pres">
      <dgm:prSet presAssocID="{51ACBBD5-5512-4151-ACC4-39ED8A108EA5}" presName="horz1" presStyleCnt="0"/>
      <dgm:spPr/>
    </dgm:pt>
    <dgm:pt modelId="{232DB8C1-9D0A-4025-BA42-51A60E081A0E}" type="pres">
      <dgm:prSet presAssocID="{51ACBBD5-5512-4151-ACC4-39ED8A108EA5}" presName="tx1" presStyleLbl="revTx" presStyleIdx="3" presStyleCnt="4"/>
      <dgm:spPr/>
    </dgm:pt>
    <dgm:pt modelId="{843688C3-D4F6-4BED-B26A-64027DFB0F66}" type="pres">
      <dgm:prSet presAssocID="{51ACBBD5-5512-4151-ACC4-39ED8A108EA5}" presName="vert1" presStyleCnt="0"/>
      <dgm:spPr/>
    </dgm:pt>
  </dgm:ptLst>
  <dgm:cxnLst>
    <dgm:cxn modelId="{5C6A1A3F-9CC5-49D3-A021-226B6A0690E9}" type="presOf" srcId="{63BA8F90-7D9C-4AD7-A55F-2E2848978423}" destId="{E08C5082-BB53-4AD4-B158-6E50EC6BEB97}" srcOrd="0" destOrd="0" presId="urn:microsoft.com/office/officeart/2008/layout/LinedList"/>
    <dgm:cxn modelId="{F5B4D678-3543-43FA-BC17-75AB8A7EAAA9}" srcId="{4F38D49B-F7AE-49B5-8F9F-0D322CAE460D}" destId="{63BA8F90-7D9C-4AD7-A55F-2E2848978423}" srcOrd="0" destOrd="0" parTransId="{7CC466B2-5250-4A95-AB31-D1446512A420}" sibTransId="{42209BF4-FC7E-4D20-BF9B-364CED316086}"/>
    <dgm:cxn modelId="{865E4B8A-C4BE-4566-8B8D-BF720900EC3D}" type="presOf" srcId="{87EE2738-1010-4AE6-97B4-9AB170B34E81}" destId="{DD0FA59F-9208-479D-8F11-A688935F8877}" srcOrd="0" destOrd="0" presId="urn:microsoft.com/office/officeart/2008/layout/LinedList"/>
    <dgm:cxn modelId="{3D71FF92-959D-4C5E-B0B2-30775D60F784}" srcId="{4F38D49B-F7AE-49B5-8F9F-0D322CAE460D}" destId="{E624E91D-6D8D-45AB-86AC-C29744A6F3D9}" srcOrd="2" destOrd="0" parTransId="{812EDCB7-7B2B-4063-9C0A-321D69883E00}" sibTransId="{BC353A26-9720-4472-9B54-F3E3C62BE85B}"/>
    <dgm:cxn modelId="{FD491BA2-DE51-4E9A-BFFE-8C9760AF5659}" srcId="{4F38D49B-F7AE-49B5-8F9F-0D322CAE460D}" destId="{51ACBBD5-5512-4151-ACC4-39ED8A108EA5}" srcOrd="3" destOrd="0" parTransId="{376CFA5A-1683-4AFE-8689-DFD95CF8303D}" sibTransId="{7CF2F696-8C3B-4FC1-B632-440E4E6CE1B2}"/>
    <dgm:cxn modelId="{071FA5CA-DFED-4D53-9F01-C45E2688E5C9}" type="presOf" srcId="{E624E91D-6D8D-45AB-86AC-C29744A6F3D9}" destId="{3666C122-580F-48E3-8871-18195F0CB69E}" srcOrd="0" destOrd="0" presId="urn:microsoft.com/office/officeart/2008/layout/LinedList"/>
    <dgm:cxn modelId="{4CAB47D7-6B0D-4088-B85E-CC1684D4AC21}" srcId="{4F38D49B-F7AE-49B5-8F9F-0D322CAE460D}" destId="{87EE2738-1010-4AE6-97B4-9AB170B34E81}" srcOrd="1" destOrd="0" parTransId="{6E782E3F-FEBB-4322-9B8C-EDECA5BB14AC}" sibTransId="{7709E5B8-3A7C-4131-8BE6-CB9BF74E5160}"/>
    <dgm:cxn modelId="{D07138EB-2937-423F-BADF-092AAEB2C4C4}" type="presOf" srcId="{51ACBBD5-5512-4151-ACC4-39ED8A108EA5}" destId="{232DB8C1-9D0A-4025-BA42-51A60E081A0E}" srcOrd="0" destOrd="0" presId="urn:microsoft.com/office/officeart/2008/layout/LinedList"/>
    <dgm:cxn modelId="{CD2D82F5-970E-4A61-A183-27468C8A0F70}" type="presOf" srcId="{4F38D49B-F7AE-49B5-8F9F-0D322CAE460D}" destId="{A1B974AD-B509-489D-9886-E654AEE74186}" srcOrd="0" destOrd="0" presId="urn:microsoft.com/office/officeart/2008/layout/LinedList"/>
    <dgm:cxn modelId="{46ADF6D5-5C33-4AFA-92EA-26943DA8BEF0}" type="presParOf" srcId="{A1B974AD-B509-489D-9886-E654AEE74186}" destId="{06E6C296-953C-4543-9B8F-163BE9B01D0E}" srcOrd="0" destOrd="0" presId="urn:microsoft.com/office/officeart/2008/layout/LinedList"/>
    <dgm:cxn modelId="{3C2E23E9-DF9A-4095-BB3F-8A4391C8907F}" type="presParOf" srcId="{A1B974AD-B509-489D-9886-E654AEE74186}" destId="{53466DC6-D384-43F6-A6D2-43EDE69FC36E}" srcOrd="1" destOrd="0" presId="urn:microsoft.com/office/officeart/2008/layout/LinedList"/>
    <dgm:cxn modelId="{D29A70EF-982F-4A3F-99FA-B2CAE855B006}" type="presParOf" srcId="{53466DC6-D384-43F6-A6D2-43EDE69FC36E}" destId="{E08C5082-BB53-4AD4-B158-6E50EC6BEB97}" srcOrd="0" destOrd="0" presId="urn:microsoft.com/office/officeart/2008/layout/LinedList"/>
    <dgm:cxn modelId="{31E988D5-519F-4F44-B8BE-3701B792EA0D}" type="presParOf" srcId="{53466DC6-D384-43F6-A6D2-43EDE69FC36E}" destId="{CB92ECE9-6CA7-4ECD-BCF9-E5A54C5F35D4}" srcOrd="1" destOrd="0" presId="urn:microsoft.com/office/officeart/2008/layout/LinedList"/>
    <dgm:cxn modelId="{5890759E-A43B-4A06-A13E-24F43EE10CDB}" type="presParOf" srcId="{A1B974AD-B509-489D-9886-E654AEE74186}" destId="{0B55C693-16A6-4EA2-A701-F053195B64D1}" srcOrd="2" destOrd="0" presId="urn:microsoft.com/office/officeart/2008/layout/LinedList"/>
    <dgm:cxn modelId="{03B2EC76-13DB-4F72-881A-82B93B24F315}" type="presParOf" srcId="{A1B974AD-B509-489D-9886-E654AEE74186}" destId="{75975263-9F85-44BE-A163-D29A46B95AE6}" srcOrd="3" destOrd="0" presId="urn:microsoft.com/office/officeart/2008/layout/LinedList"/>
    <dgm:cxn modelId="{9774C71C-B576-4DA8-B384-24A413AAC7B1}" type="presParOf" srcId="{75975263-9F85-44BE-A163-D29A46B95AE6}" destId="{DD0FA59F-9208-479D-8F11-A688935F8877}" srcOrd="0" destOrd="0" presId="urn:microsoft.com/office/officeart/2008/layout/LinedList"/>
    <dgm:cxn modelId="{EE363E66-88E4-4D2A-8B0E-6E32D4890EF1}" type="presParOf" srcId="{75975263-9F85-44BE-A163-D29A46B95AE6}" destId="{FA76D059-14AD-4CA7-9938-FD80714DC1BE}" srcOrd="1" destOrd="0" presId="urn:microsoft.com/office/officeart/2008/layout/LinedList"/>
    <dgm:cxn modelId="{EF9FA630-1E76-4665-9505-96663B6BFFAE}" type="presParOf" srcId="{A1B974AD-B509-489D-9886-E654AEE74186}" destId="{6B71148A-50A0-4346-B334-52FB386817F3}" srcOrd="4" destOrd="0" presId="urn:microsoft.com/office/officeart/2008/layout/LinedList"/>
    <dgm:cxn modelId="{383193B2-B491-4BA4-99AB-852C17623F55}" type="presParOf" srcId="{A1B974AD-B509-489D-9886-E654AEE74186}" destId="{76235DAA-5823-438B-83BB-D108DAEB2339}" srcOrd="5" destOrd="0" presId="urn:microsoft.com/office/officeart/2008/layout/LinedList"/>
    <dgm:cxn modelId="{E7AB1FAF-B96C-4906-AB24-DCFF43993F4B}" type="presParOf" srcId="{76235DAA-5823-438B-83BB-D108DAEB2339}" destId="{3666C122-580F-48E3-8871-18195F0CB69E}" srcOrd="0" destOrd="0" presId="urn:microsoft.com/office/officeart/2008/layout/LinedList"/>
    <dgm:cxn modelId="{C7EAEF13-7E7F-4C1E-B2E6-9717BB2D8CA1}" type="presParOf" srcId="{76235DAA-5823-438B-83BB-D108DAEB2339}" destId="{9D4A34F5-00A2-455B-A72E-810F4D28019A}" srcOrd="1" destOrd="0" presId="urn:microsoft.com/office/officeart/2008/layout/LinedList"/>
    <dgm:cxn modelId="{58BA62F7-1C7E-493E-B863-623C48D7E7C7}" type="presParOf" srcId="{A1B974AD-B509-489D-9886-E654AEE74186}" destId="{C3380843-850A-4488-8BCC-C13BC7D02B42}" srcOrd="6" destOrd="0" presId="urn:microsoft.com/office/officeart/2008/layout/LinedList"/>
    <dgm:cxn modelId="{1F8E1A53-35E9-4FFB-B000-13B75A737BB0}" type="presParOf" srcId="{A1B974AD-B509-489D-9886-E654AEE74186}" destId="{8D640D9B-FD29-4FA5-A618-9E12CB0D4273}" srcOrd="7" destOrd="0" presId="urn:microsoft.com/office/officeart/2008/layout/LinedList"/>
    <dgm:cxn modelId="{B9A9D2BD-3174-4F2E-9357-37E4291559DF}" type="presParOf" srcId="{8D640D9B-FD29-4FA5-A618-9E12CB0D4273}" destId="{232DB8C1-9D0A-4025-BA42-51A60E081A0E}" srcOrd="0" destOrd="0" presId="urn:microsoft.com/office/officeart/2008/layout/LinedList"/>
    <dgm:cxn modelId="{186D6564-A84A-4DE0-8213-D49FF68DD16E}" type="presParOf" srcId="{8D640D9B-FD29-4FA5-A618-9E12CB0D4273}" destId="{843688C3-D4F6-4BED-B26A-64027DFB0F6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2E870-AB00-4372-A086-89E85927318D}">
      <dsp:nvSpPr>
        <dsp:cNvPr id="0" name=""/>
        <dsp:cNvSpPr/>
      </dsp:nvSpPr>
      <dsp:spPr>
        <a:xfrm>
          <a:off x="145792" y="1227"/>
          <a:ext cx="2338747" cy="140324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t>Over 15% of all pupils – 1.4 million – are identified with SEN</a:t>
          </a:r>
          <a:endParaRPr lang="en-US" sz="2000" kern="1200"/>
        </a:p>
      </dsp:txBody>
      <dsp:txXfrm>
        <a:off x="145792" y="1227"/>
        <a:ext cx="2338747" cy="1403248"/>
      </dsp:txXfrm>
    </dsp:sp>
    <dsp:sp modelId="{CF160F4F-797B-44C6-B275-A1F59C48EFDA}">
      <dsp:nvSpPr>
        <dsp:cNvPr id="0" name=""/>
        <dsp:cNvSpPr/>
      </dsp:nvSpPr>
      <dsp:spPr>
        <a:xfrm>
          <a:off x="2718413" y="1227"/>
          <a:ext cx="2338747" cy="140324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t>12.2% of pupils were identified as requiring SEN Support </a:t>
          </a:r>
          <a:endParaRPr lang="en-US" sz="2000" kern="1200"/>
        </a:p>
      </dsp:txBody>
      <dsp:txXfrm>
        <a:off x="2718413" y="1227"/>
        <a:ext cx="2338747" cy="1403248"/>
      </dsp:txXfrm>
    </dsp:sp>
    <dsp:sp modelId="{89AD6CA1-68AA-4872-BDB8-521370C1ACA8}">
      <dsp:nvSpPr>
        <dsp:cNvPr id="0" name=""/>
        <dsp:cNvSpPr/>
      </dsp:nvSpPr>
      <dsp:spPr>
        <a:xfrm>
          <a:off x="5291035" y="1227"/>
          <a:ext cx="2338747" cy="140324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t>A further 3.7% of all pupils had an EHCP</a:t>
          </a:r>
          <a:endParaRPr lang="en-US" sz="2000" kern="1200"/>
        </a:p>
      </dsp:txBody>
      <dsp:txXfrm>
        <a:off x="5291035" y="1227"/>
        <a:ext cx="2338747" cy="1403248"/>
      </dsp:txXfrm>
    </dsp:sp>
    <dsp:sp modelId="{3B337386-5AB1-4FBC-8843-812609BA92F3}">
      <dsp:nvSpPr>
        <dsp:cNvPr id="0" name=""/>
        <dsp:cNvSpPr/>
      </dsp:nvSpPr>
      <dsp:spPr>
        <a:xfrm>
          <a:off x="145792" y="1638350"/>
          <a:ext cx="2338747" cy="140324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t>Of all CYP with an EHCP, 77% are in schools or AP</a:t>
          </a:r>
          <a:endParaRPr lang="en-US" sz="2000" kern="1200"/>
        </a:p>
      </dsp:txBody>
      <dsp:txXfrm>
        <a:off x="145792" y="1638350"/>
        <a:ext cx="2338747" cy="1403248"/>
      </dsp:txXfrm>
    </dsp:sp>
    <dsp:sp modelId="{D145D313-50B7-4F3E-90A6-C66DE0E34FC1}">
      <dsp:nvSpPr>
        <dsp:cNvPr id="0" name=""/>
        <dsp:cNvSpPr/>
      </dsp:nvSpPr>
      <dsp:spPr>
        <a:xfrm>
          <a:off x="2735650" y="1655961"/>
          <a:ext cx="2338747" cy="140324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t>82.7% of pupils in AP were identified with SEN</a:t>
          </a:r>
          <a:endParaRPr lang="en-US" sz="2000" kern="1200" dirty="0"/>
        </a:p>
      </dsp:txBody>
      <dsp:txXfrm>
        <a:off x="2735650" y="1655961"/>
        <a:ext cx="2338747" cy="1403248"/>
      </dsp:txXfrm>
    </dsp:sp>
    <dsp:sp modelId="{47BA61C9-3C75-4EDB-BA76-1306164194D8}">
      <dsp:nvSpPr>
        <dsp:cNvPr id="0" name=""/>
        <dsp:cNvSpPr/>
      </dsp:nvSpPr>
      <dsp:spPr>
        <a:xfrm>
          <a:off x="5291035" y="1638350"/>
          <a:ext cx="2338747" cy="140324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t>High needs budget has risen by 41% over last 3 years</a:t>
          </a:r>
          <a:endParaRPr lang="en-US" sz="2000" kern="1200"/>
        </a:p>
      </dsp:txBody>
      <dsp:txXfrm>
        <a:off x="5291035" y="1638350"/>
        <a:ext cx="2338747" cy="1403248"/>
      </dsp:txXfrm>
    </dsp:sp>
    <dsp:sp modelId="{BFA75B6A-D62D-4822-B9F7-E7501CA24211}">
      <dsp:nvSpPr>
        <dsp:cNvPr id="0" name=""/>
        <dsp:cNvSpPr/>
      </dsp:nvSpPr>
      <dsp:spPr>
        <a:xfrm>
          <a:off x="2718413" y="3275473"/>
          <a:ext cx="2338747" cy="140324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t>Increasing numbers of appeals to Tribunal</a:t>
          </a:r>
          <a:endParaRPr lang="en-US" sz="2000" kern="1200"/>
        </a:p>
      </dsp:txBody>
      <dsp:txXfrm>
        <a:off x="2718413" y="3275473"/>
        <a:ext cx="2338747" cy="1403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6C296-953C-4543-9B8F-163BE9B01D0E}">
      <dsp:nvSpPr>
        <dsp:cNvPr id="0" name=""/>
        <dsp:cNvSpPr/>
      </dsp:nvSpPr>
      <dsp:spPr>
        <a:xfrm>
          <a:off x="0" y="247"/>
          <a:ext cx="79208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8C5082-BB53-4AD4-B158-6E50EC6BEB97}">
      <dsp:nvSpPr>
        <dsp:cNvPr id="0" name=""/>
        <dsp:cNvSpPr/>
      </dsp:nvSpPr>
      <dsp:spPr>
        <a:xfrm>
          <a:off x="0" y="247"/>
          <a:ext cx="7920880" cy="1034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kern="1200" dirty="0"/>
            <a:t>1. Outcomes for children and young people with SEND or in alternative provision on average are poor</a:t>
          </a:r>
          <a:endParaRPr lang="en-US" sz="2500" kern="1200" dirty="0"/>
        </a:p>
      </dsp:txBody>
      <dsp:txXfrm>
        <a:off x="0" y="247"/>
        <a:ext cx="7920880" cy="1034901"/>
      </dsp:txXfrm>
    </dsp:sp>
    <dsp:sp modelId="{0B55C693-16A6-4EA2-A701-F053195B64D1}">
      <dsp:nvSpPr>
        <dsp:cNvPr id="0" name=""/>
        <dsp:cNvSpPr/>
      </dsp:nvSpPr>
      <dsp:spPr>
        <a:xfrm>
          <a:off x="0" y="1035149"/>
          <a:ext cx="79208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0FA59F-9208-479D-8F11-A688935F8877}">
      <dsp:nvSpPr>
        <dsp:cNvPr id="0" name=""/>
        <dsp:cNvSpPr/>
      </dsp:nvSpPr>
      <dsp:spPr>
        <a:xfrm>
          <a:off x="0" y="1035149"/>
          <a:ext cx="7920880" cy="1430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kern="1200" dirty="0"/>
            <a:t>2. Navigating the SEND system and alternative provision is not a positive experience for too many children, young people and their families</a:t>
          </a:r>
          <a:endParaRPr lang="en-US" sz="2500" kern="1200" dirty="0"/>
        </a:p>
      </dsp:txBody>
      <dsp:txXfrm>
        <a:off x="0" y="1035149"/>
        <a:ext cx="7920880" cy="1430825"/>
      </dsp:txXfrm>
    </dsp:sp>
    <dsp:sp modelId="{6B71148A-50A0-4346-B334-52FB386817F3}">
      <dsp:nvSpPr>
        <dsp:cNvPr id="0" name=""/>
        <dsp:cNvSpPr/>
      </dsp:nvSpPr>
      <dsp:spPr>
        <a:xfrm>
          <a:off x="0" y="2465975"/>
          <a:ext cx="79208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6C122-580F-48E3-8871-18195F0CB69E}">
      <dsp:nvSpPr>
        <dsp:cNvPr id="0" name=""/>
        <dsp:cNvSpPr/>
      </dsp:nvSpPr>
      <dsp:spPr>
        <a:xfrm>
          <a:off x="0" y="2465975"/>
          <a:ext cx="7920880" cy="1430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kern="1200" dirty="0"/>
            <a:t>3. Despite unprecedented investment, the system is not delivering value for money for children, young people and families</a:t>
          </a:r>
          <a:endParaRPr lang="en-US" sz="2500" kern="1200" dirty="0"/>
        </a:p>
      </dsp:txBody>
      <dsp:txXfrm>
        <a:off x="0" y="2465975"/>
        <a:ext cx="7920880" cy="1430825"/>
      </dsp:txXfrm>
    </dsp:sp>
    <dsp:sp modelId="{C3380843-850A-4488-8BCC-C13BC7D02B42}">
      <dsp:nvSpPr>
        <dsp:cNvPr id="0" name=""/>
        <dsp:cNvSpPr/>
      </dsp:nvSpPr>
      <dsp:spPr>
        <a:xfrm>
          <a:off x="0" y="3896800"/>
          <a:ext cx="79208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2DB8C1-9D0A-4025-BA42-51A60E081A0E}">
      <dsp:nvSpPr>
        <dsp:cNvPr id="0" name=""/>
        <dsp:cNvSpPr/>
      </dsp:nvSpPr>
      <dsp:spPr>
        <a:xfrm>
          <a:off x="0" y="3896800"/>
          <a:ext cx="7920880" cy="1430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GB" sz="2600" b="1" kern="1200" dirty="0"/>
            <a:t>LEADING TO</a:t>
          </a:r>
        </a:p>
        <a:p>
          <a:pPr marL="0" lvl="0" indent="0" algn="ctr" defTabSz="1155700">
            <a:lnSpc>
              <a:spcPct val="90000"/>
            </a:lnSpc>
            <a:spcBef>
              <a:spcPct val="0"/>
            </a:spcBef>
            <a:spcAft>
              <a:spcPct val="35000"/>
            </a:spcAft>
            <a:buNone/>
          </a:pPr>
          <a:r>
            <a:rPr lang="en-GB" sz="2400" b="0" kern="1200" dirty="0"/>
            <a:t>A vicious cycle of late intervention, low confidence </a:t>
          </a:r>
        </a:p>
        <a:p>
          <a:pPr marL="0" lvl="0" indent="0" algn="ctr" defTabSz="1155700">
            <a:lnSpc>
              <a:spcPct val="90000"/>
            </a:lnSpc>
            <a:spcBef>
              <a:spcPct val="0"/>
            </a:spcBef>
            <a:spcAft>
              <a:spcPct val="35000"/>
            </a:spcAft>
            <a:buNone/>
          </a:pPr>
          <a:r>
            <a:rPr lang="en-GB" sz="2400" b="0" kern="1200" dirty="0"/>
            <a:t>and inefficient resource allocation</a:t>
          </a:r>
          <a:endParaRPr lang="en-US" sz="2400" kern="1200" dirty="0"/>
        </a:p>
      </dsp:txBody>
      <dsp:txXfrm>
        <a:off x="0" y="3896800"/>
        <a:ext cx="7920880" cy="14308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AE37B5-BAEE-4AD9-954F-1C5C1B19CB26}" type="datetimeFigureOut">
              <a:rPr lang="en-GB" smtClean="0"/>
              <a:t>21/06/2022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C3A55-52EF-4687-9519-70A55F8D8C2E}" type="slidenum">
              <a:rPr lang="en-GB" smtClean="0"/>
              <a:t>‹#›</a:t>
            </a:fld>
            <a:endParaRPr lang="en-GB"/>
          </a:p>
        </p:txBody>
      </p:sp>
    </p:spTree>
    <p:extLst>
      <p:ext uri="{BB962C8B-B14F-4D97-AF65-F5344CB8AC3E}">
        <p14:creationId xmlns:p14="http://schemas.microsoft.com/office/powerpoint/2010/main" val="66405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30213" y="273050"/>
            <a:ext cx="5873750" cy="44053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92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628430-11EC-4ABA-A0EB-619CEE7AECAD}"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57135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644F-EEE4-4CB7-957B-5921BAA295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C5BE14-31B7-4189-824A-75728BC37D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D04FA8-26CE-42D6-A72D-6F1E7A77761F}"/>
              </a:ext>
            </a:extLst>
          </p:cNvPr>
          <p:cNvSpPr>
            <a:spLocks noGrp="1"/>
          </p:cNvSpPr>
          <p:nvPr>
            <p:ph type="dt" sz="half" idx="10"/>
          </p:nvPr>
        </p:nvSpPr>
        <p:spPr/>
        <p:txBody>
          <a:bodyPr/>
          <a:lstStyle/>
          <a:p>
            <a:fld id="{E54B0F97-934B-4684-9090-A26C163EB266}" type="datetimeFigureOut">
              <a:rPr lang="en-GB" smtClean="0"/>
              <a:t>21/06/2022</a:t>
            </a:fld>
            <a:endParaRPr lang="en-GB"/>
          </a:p>
        </p:txBody>
      </p:sp>
      <p:sp>
        <p:nvSpPr>
          <p:cNvPr id="5" name="Footer Placeholder 4">
            <a:extLst>
              <a:ext uri="{FF2B5EF4-FFF2-40B4-BE49-F238E27FC236}">
                <a16:creationId xmlns:a16="http://schemas.microsoft.com/office/drawing/2014/main" id="{FEC65086-D8C3-48B4-9380-3EECCC1596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BAA8D5-ED94-49B3-AD50-C94FFA17A3E9}"/>
              </a:ext>
            </a:extLst>
          </p:cNvPr>
          <p:cNvSpPr>
            <a:spLocks noGrp="1"/>
          </p:cNvSpPr>
          <p:nvPr>
            <p:ph type="sldNum" sz="quarter" idx="12"/>
          </p:nvPr>
        </p:nvSpPr>
        <p:spPr/>
        <p:txBody>
          <a:bodyPr/>
          <a:lstStyle/>
          <a:p>
            <a:fld id="{38EC15BD-DEC4-467F-9374-C45DC975A5BE}" type="slidenum">
              <a:rPr lang="en-GB" smtClean="0"/>
              <a:t>‹#›</a:t>
            </a:fld>
            <a:endParaRPr lang="en-GB"/>
          </a:p>
        </p:txBody>
      </p:sp>
    </p:spTree>
    <p:extLst>
      <p:ext uri="{BB962C8B-B14F-4D97-AF65-F5344CB8AC3E}">
        <p14:creationId xmlns:p14="http://schemas.microsoft.com/office/powerpoint/2010/main" val="281096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D231-B225-4D0A-9B6E-513631AEB3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8EFD73-E7F2-4D33-9EF2-3F8D1E4737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BE5492-5C6A-4CDE-8167-C107F8828D31}"/>
              </a:ext>
            </a:extLst>
          </p:cNvPr>
          <p:cNvSpPr>
            <a:spLocks noGrp="1"/>
          </p:cNvSpPr>
          <p:nvPr>
            <p:ph type="dt" sz="half" idx="10"/>
          </p:nvPr>
        </p:nvSpPr>
        <p:spPr/>
        <p:txBody>
          <a:bodyPr/>
          <a:lstStyle/>
          <a:p>
            <a:fld id="{E54B0F97-934B-4684-9090-A26C163EB266}" type="datetimeFigureOut">
              <a:rPr lang="en-GB" smtClean="0"/>
              <a:t>21/06/2022</a:t>
            </a:fld>
            <a:endParaRPr lang="en-GB"/>
          </a:p>
        </p:txBody>
      </p:sp>
      <p:sp>
        <p:nvSpPr>
          <p:cNvPr id="5" name="Footer Placeholder 4">
            <a:extLst>
              <a:ext uri="{FF2B5EF4-FFF2-40B4-BE49-F238E27FC236}">
                <a16:creationId xmlns:a16="http://schemas.microsoft.com/office/drawing/2014/main" id="{C07BB2E9-785F-4CBD-B7ED-AD532390C0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BCDDDF-F9CF-47B9-B7E5-3505E780C1CE}"/>
              </a:ext>
            </a:extLst>
          </p:cNvPr>
          <p:cNvSpPr>
            <a:spLocks noGrp="1"/>
          </p:cNvSpPr>
          <p:nvPr>
            <p:ph type="sldNum" sz="quarter" idx="12"/>
          </p:nvPr>
        </p:nvSpPr>
        <p:spPr/>
        <p:txBody>
          <a:bodyPr/>
          <a:lstStyle/>
          <a:p>
            <a:fld id="{38EC15BD-DEC4-467F-9374-C45DC975A5BE}" type="slidenum">
              <a:rPr lang="en-GB" smtClean="0"/>
              <a:t>‹#›</a:t>
            </a:fld>
            <a:endParaRPr lang="en-GB"/>
          </a:p>
        </p:txBody>
      </p:sp>
    </p:spTree>
    <p:extLst>
      <p:ext uri="{BB962C8B-B14F-4D97-AF65-F5344CB8AC3E}">
        <p14:creationId xmlns:p14="http://schemas.microsoft.com/office/powerpoint/2010/main" val="176276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EC046F-6D9D-4665-8954-C342AC532B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3CA154-AE47-4F93-919C-56B9CC1783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AEE4C7-647E-4F66-A0C6-BA07EBA7FD5D}"/>
              </a:ext>
            </a:extLst>
          </p:cNvPr>
          <p:cNvSpPr>
            <a:spLocks noGrp="1"/>
          </p:cNvSpPr>
          <p:nvPr>
            <p:ph type="dt" sz="half" idx="10"/>
          </p:nvPr>
        </p:nvSpPr>
        <p:spPr/>
        <p:txBody>
          <a:bodyPr/>
          <a:lstStyle/>
          <a:p>
            <a:fld id="{E54B0F97-934B-4684-9090-A26C163EB266}" type="datetimeFigureOut">
              <a:rPr lang="en-GB" smtClean="0"/>
              <a:t>21/06/2022</a:t>
            </a:fld>
            <a:endParaRPr lang="en-GB"/>
          </a:p>
        </p:txBody>
      </p:sp>
      <p:sp>
        <p:nvSpPr>
          <p:cNvPr id="5" name="Footer Placeholder 4">
            <a:extLst>
              <a:ext uri="{FF2B5EF4-FFF2-40B4-BE49-F238E27FC236}">
                <a16:creationId xmlns:a16="http://schemas.microsoft.com/office/drawing/2014/main" id="{0BB7E00A-92F8-4732-A5C9-E20B195144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014F13-96E8-4997-B953-8A62367AD17F}"/>
              </a:ext>
            </a:extLst>
          </p:cNvPr>
          <p:cNvSpPr>
            <a:spLocks noGrp="1"/>
          </p:cNvSpPr>
          <p:nvPr>
            <p:ph type="sldNum" sz="quarter" idx="12"/>
          </p:nvPr>
        </p:nvSpPr>
        <p:spPr/>
        <p:txBody>
          <a:bodyPr/>
          <a:lstStyle/>
          <a:p>
            <a:fld id="{38EC15BD-DEC4-467F-9374-C45DC975A5BE}" type="slidenum">
              <a:rPr lang="en-GB" smtClean="0"/>
              <a:t>‹#›</a:t>
            </a:fld>
            <a:endParaRPr lang="en-GB"/>
          </a:p>
        </p:txBody>
      </p:sp>
    </p:spTree>
    <p:extLst>
      <p:ext uri="{BB962C8B-B14F-4D97-AF65-F5344CB8AC3E}">
        <p14:creationId xmlns:p14="http://schemas.microsoft.com/office/powerpoint/2010/main" val="1554930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81076"/>
            <a:ext cx="10363200" cy="1470025"/>
          </a:xfrm>
        </p:spPr>
        <p:txBody>
          <a:bodyPr>
            <a:noAutofit/>
          </a:bodyPr>
          <a:lstStyle>
            <a:lvl1pPr algn="l">
              <a:defRPr lang="en-GB" sz="5400" b="1" kern="1200" noProof="0" dirty="0" smtClean="0">
                <a:solidFill>
                  <a:srgbClr val="104F75"/>
                </a:solidFill>
                <a:latin typeface="+mj-lt"/>
                <a:ea typeface="+mn-ea"/>
                <a:cs typeface="+mn-cs"/>
              </a:defRPr>
            </a:lvl1pPr>
          </a:lstStyle>
          <a:p>
            <a:r>
              <a:rPr lang="en-US" dirty="0"/>
              <a:t>Click to edit Master title style</a:t>
            </a:r>
            <a:endParaRPr lang="en-GB" dirty="0"/>
          </a:p>
        </p:txBody>
      </p:sp>
      <p:sp>
        <p:nvSpPr>
          <p:cNvPr id="3" name="Subtitle 2"/>
          <p:cNvSpPr>
            <a:spLocks noGrp="1"/>
          </p:cNvSpPr>
          <p:nvPr>
            <p:ph type="subTitle" idx="1"/>
          </p:nvPr>
        </p:nvSpPr>
        <p:spPr>
          <a:xfrm>
            <a:off x="911424" y="2924944"/>
            <a:ext cx="8534400" cy="1752600"/>
          </a:xfrm>
        </p:spPr>
        <p:txBody>
          <a:bodyPr>
            <a:noAutofit/>
          </a:bodyPr>
          <a:lstStyle>
            <a:lvl1pPr marL="0" indent="0" algn="l">
              <a:buNone/>
              <a:defRPr sz="20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2" name="Date Placeholder 3"/>
          <p:cNvSpPr>
            <a:spLocks noGrp="1"/>
          </p:cNvSpPr>
          <p:nvPr>
            <p:ph type="dt" sz="half" idx="2"/>
          </p:nvPr>
        </p:nvSpPr>
        <p:spPr>
          <a:xfrm>
            <a:off x="2831637" y="6334126"/>
            <a:ext cx="1632181" cy="365125"/>
          </a:xfrm>
          <a:prstGeom prst="rect">
            <a:avLst/>
          </a:prstGeom>
        </p:spPr>
        <p:txBody>
          <a:bodyPr/>
          <a:lstStyle>
            <a:lvl1pPr>
              <a:defRPr sz="1200">
                <a:solidFill>
                  <a:schemeClr val="tx1">
                    <a:lumMod val="50000"/>
                    <a:lumOff val="50000"/>
                  </a:schemeClr>
                </a:solidFill>
              </a:defRPr>
            </a:lvl1pPr>
          </a:lstStyle>
          <a:p>
            <a:fld id="{024F97EF-8F40-469B-B0DF-F766E7623ED7}" type="datetime1">
              <a:rPr lang="en-GB" smtClean="0"/>
              <a:t>21/06/2022</a:t>
            </a:fld>
            <a:endParaRPr lang="en-GB" dirty="0"/>
          </a:p>
        </p:txBody>
      </p:sp>
      <p:sp>
        <p:nvSpPr>
          <p:cNvPr id="13" name="Footer Placeholder 4"/>
          <p:cNvSpPr>
            <a:spLocks noGrp="1"/>
          </p:cNvSpPr>
          <p:nvPr>
            <p:ph type="ftr" sz="quarter" idx="3"/>
          </p:nvPr>
        </p:nvSpPr>
        <p:spPr>
          <a:xfrm>
            <a:off x="4559830" y="6334126"/>
            <a:ext cx="5952661"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4" name="Slide Number Placeholder 5"/>
          <p:cNvSpPr>
            <a:spLocks noGrp="1"/>
          </p:cNvSpPr>
          <p:nvPr>
            <p:ph type="sldNum" sz="quarter" idx="4"/>
          </p:nvPr>
        </p:nvSpPr>
        <p:spPr>
          <a:xfrm>
            <a:off x="10593851" y="6334126"/>
            <a:ext cx="685867"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4250409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3429A13F-1B6C-46B8-BCFD-CD0FE1D6E31D}" type="datetime1">
              <a:rPr lang="en-GB" smtClean="0"/>
              <a:t>21/06/2022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3090783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2285" y="333375"/>
            <a:ext cx="10367433" cy="647701"/>
          </a:xfrm>
        </p:spPr>
        <p:txBody>
          <a:bodyPr/>
          <a:lstStyle/>
          <a:p>
            <a:r>
              <a:rPr lang="en-US"/>
              <a:t>Click to edit Master title style</a:t>
            </a:r>
            <a:endParaRPr lang="en-GB"/>
          </a:p>
        </p:txBody>
      </p:sp>
      <p:sp>
        <p:nvSpPr>
          <p:cNvPr id="3" name="Content Placeholder 2"/>
          <p:cNvSpPr>
            <a:spLocks noGrp="1"/>
          </p:cNvSpPr>
          <p:nvPr>
            <p:ph idx="1"/>
          </p:nvPr>
        </p:nvSpPr>
        <p:spPr>
          <a:xfrm>
            <a:off x="912284" y="1196977"/>
            <a:ext cx="10367433" cy="4679949"/>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5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Date Placeholder 3"/>
          <p:cNvSpPr>
            <a:spLocks noGrp="1"/>
          </p:cNvSpPr>
          <p:nvPr>
            <p:ph type="dt" sz="half" idx="2"/>
          </p:nvPr>
        </p:nvSpPr>
        <p:spPr>
          <a:xfrm>
            <a:off x="2831637" y="6334126"/>
            <a:ext cx="1632181" cy="365125"/>
          </a:xfrm>
          <a:prstGeom prst="rect">
            <a:avLst/>
          </a:prstGeom>
        </p:spPr>
        <p:txBody>
          <a:bodyPr/>
          <a:lstStyle>
            <a:lvl1pPr>
              <a:defRPr sz="1200">
                <a:solidFill>
                  <a:schemeClr val="tx1">
                    <a:lumMod val="50000"/>
                    <a:lumOff val="50000"/>
                  </a:schemeClr>
                </a:solidFill>
              </a:defRPr>
            </a:lvl1pPr>
          </a:lstStyle>
          <a:p>
            <a:fld id="{761F47AF-309E-4B9B-832E-77952D65BE75}" type="datetime1">
              <a:rPr lang="en-GB" smtClean="0"/>
              <a:t>21/06/2022</a:t>
            </a:fld>
            <a:endParaRPr lang="en-GB" dirty="0"/>
          </a:p>
        </p:txBody>
      </p:sp>
      <p:sp>
        <p:nvSpPr>
          <p:cNvPr id="8" name="Footer Placeholder 4"/>
          <p:cNvSpPr>
            <a:spLocks noGrp="1"/>
          </p:cNvSpPr>
          <p:nvPr>
            <p:ph type="ftr" sz="quarter" idx="3"/>
          </p:nvPr>
        </p:nvSpPr>
        <p:spPr>
          <a:xfrm>
            <a:off x="4559830" y="6334126"/>
            <a:ext cx="5952661"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9" name="Slide Number Placeholder 5"/>
          <p:cNvSpPr>
            <a:spLocks noGrp="1"/>
          </p:cNvSpPr>
          <p:nvPr>
            <p:ph type="sldNum" sz="quarter" idx="4"/>
          </p:nvPr>
        </p:nvSpPr>
        <p:spPr>
          <a:xfrm>
            <a:off x="10593851" y="6334126"/>
            <a:ext cx="685867"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694247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5229" y="981076"/>
            <a:ext cx="10367433" cy="1253337"/>
          </a:xfrm>
        </p:spPr>
        <p:txBody>
          <a:bodyPr anchor="t"/>
          <a:lstStyle>
            <a:lvl1pPr algn="l">
              <a:defRPr sz="4000" b="1" cap="none" baseline="0"/>
            </a:lvl1pPr>
          </a:lstStyle>
          <a:p>
            <a:r>
              <a:rPr lang="en-US" dirty="0"/>
              <a:t>Click to edit Master title style</a:t>
            </a:r>
            <a:endParaRPr lang="en-GB" dirty="0"/>
          </a:p>
        </p:txBody>
      </p:sp>
      <p:sp>
        <p:nvSpPr>
          <p:cNvPr id="3" name="Text Placeholder 2"/>
          <p:cNvSpPr>
            <a:spLocks noGrp="1"/>
          </p:cNvSpPr>
          <p:nvPr>
            <p:ph type="body" idx="1"/>
          </p:nvPr>
        </p:nvSpPr>
        <p:spPr>
          <a:xfrm>
            <a:off x="921480" y="2420889"/>
            <a:ext cx="10367433" cy="1500187"/>
          </a:xfrm>
        </p:spPr>
        <p:txBody>
          <a:bodyPr anchor="t"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2"/>
          </p:nvPr>
        </p:nvSpPr>
        <p:spPr>
          <a:xfrm>
            <a:off x="2831637" y="6334126"/>
            <a:ext cx="1632181" cy="365125"/>
          </a:xfrm>
          <a:prstGeom prst="rect">
            <a:avLst/>
          </a:prstGeom>
        </p:spPr>
        <p:txBody>
          <a:bodyPr/>
          <a:lstStyle>
            <a:lvl1pPr>
              <a:defRPr sz="1200">
                <a:solidFill>
                  <a:schemeClr val="tx1">
                    <a:lumMod val="50000"/>
                    <a:lumOff val="50000"/>
                  </a:schemeClr>
                </a:solidFill>
              </a:defRPr>
            </a:lvl1pPr>
          </a:lstStyle>
          <a:p>
            <a:fld id="{E9D25BA1-027F-4206-9EE5-FEC2065B3ECD}" type="datetime1">
              <a:rPr lang="en-GB" smtClean="0"/>
              <a:t>21/06/2022</a:t>
            </a:fld>
            <a:endParaRPr lang="en-GB" dirty="0"/>
          </a:p>
        </p:txBody>
      </p:sp>
      <p:sp>
        <p:nvSpPr>
          <p:cNvPr id="8" name="Footer Placeholder 4"/>
          <p:cNvSpPr>
            <a:spLocks noGrp="1"/>
          </p:cNvSpPr>
          <p:nvPr>
            <p:ph type="ftr" sz="quarter" idx="3"/>
          </p:nvPr>
        </p:nvSpPr>
        <p:spPr>
          <a:xfrm>
            <a:off x="4559830" y="6334126"/>
            <a:ext cx="5952661"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9" name="Slide Number Placeholder 5"/>
          <p:cNvSpPr>
            <a:spLocks noGrp="1"/>
          </p:cNvSpPr>
          <p:nvPr>
            <p:ph type="sldNum" sz="quarter" idx="4"/>
          </p:nvPr>
        </p:nvSpPr>
        <p:spPr>
          <a:xfrm>
            <a:off x="10593851" y="6334126"/>
            <a:ext cx="685867"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1076541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3" y="1196975"/>
            <a:ext cx="5082116" cy="4679950"/>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6197600" y="1196975"/>
            <a:ext cx="5082117" cy="4679950"/>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Date Placeholder 3"/>
          <p:cNvSpPr>
            <a:spLocks noGrp="1"/>
          </p:cNvSpPr>
          <p:nvPr>
            <p:ph type="dt" sz="half" idx="10"/>
          </p:nvPr>
        </p:nvSpPr>
        <p:spPr>
          <a:xfrm>
            <a:off x="2831637" y="6334126"/>
            <a:ext cx="1632181" cy="365125"/>
          </a:xfrm>
          <a:prstGeom prst="rect">
            <a:avLst/>
          </a:prstGeom>
        </p:spPr>
        <p:txBody>
          <a:bodyPr/>
          <a:lstStyle>
            <a:lvl1pPr>
              <a:defRPr sz="1200">
                <a:solidFill>
                  <a:schemeClr val="tx1">
                    <a:lumMod val="50000"/>
                    <a:lumOff val="50000"/>
                  </a:schemeClr>
                </a:solidFill>
              </a:defRPr>
            </a:lvl1pPr>
          </a:lstStyle>
          <a:p>
            <a:fld id="{59CC6AB0-54E9-494A-808D-50EB2B390EF7}" type="datetime1">
              <a:rPr lang="en-GB" smtClean="0"/>
              <a:t>21/06/2022</a:t>
            </a:fld>
            <a:endParaRPr lang="en-GB" dirty="0"/>
          </a:p>
        </p:txBody>
      </p:sp>
      <p:sp>
        <p:nvSpPr>
          <p:cNvPr id="9" name="Footer Placeholder 4"/>
          <p:cNvSpPr>
            <a:spLocks noGrp="1"/>
          </p:cNvSpPr>
          <p:nvPr>
            <p:ph type="ftr" sz="quarter" idx="3"/>
          </p:nvPr>
        </p:nvSpPr>
        <p:spPr>
          <a:xfrm>
            <a:off x="4559830" y="6334126"/>
            <a:ext cx="5952661"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0" name="Slide Number Placeholder 5"/>
          <p:cNvSpPr>
            <a:spLocks noGrp="1"/>
          </p:cNvSpPr>
          <p:nvPr>
            <p:ph type="sldNum" sz="quarter" idx="4"/>
          </p:nvPr>
        </p:nvSpPr>
        <p:spPr>
          <a:xfrm>
            <a:off x="10593851" y="6334126"/>
            <a:ext cx="685867"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1309268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Emphasis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5" y="1196975"/>
            <a:ext cx="5082116" cy="4679950"/>
          </a:xfrm>
        </p:spPr>
        <p:txBody>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6197602" y="1339474"/>
            <a:ext cx="5082117" cy="427746"/>
          </a:xfrm>
          <a:solidFill>
            <a:srgbClr val="C6E0E4"/>
          </a:solidFill>
          <a:ln>
            <a:solidFill>
              <a:schemeClr val="tx2"/>
            </a:solidFill>
          </a:ln>
        </p:spPr>
        <p:txBody>
          <a:bodyPr vert="horz" lIns="108000" tIns="45720" rIns="91440" bIns="45720" rtlCol="0">
            <a:sp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lang="en-US" dirty="0" smtClean="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5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Click to edit Master text styles</a:t>
            </a:r>
          </a:p>
        </p:txBody>
      </p:sp>
      <p:sp>
        <p:nvSpPr>
          <p:cNvPr id="8" name="Date Placeholder 3"/>
          <p:cNvSpPr>
            <a:spLocks noGrp="1"/>
          </p:cNvSpPr>
          <p:nvPr>
            <p:ph type="dt" sz="half" idx="10"/>
          </p:nvPr>
        </p:nvSpPr>
        <p:spPr>
          <a:xfrm>
            <a:off x="2831637" y="6334126"/>
            <a:ext cx="1632181" cy="365125"/>
          </a:xfrm>
          <a:prstGeom prst="rect">
            <a:avLst/>
          </a:prstGeom>
        </p:spPr>
        <p:txBody>
          <a:bodyPr/>
          <a:lstStyle>
            <a:lvl1pPr>
              <a:defRPr sz="1200">
                <a:solidFill>
                  <a:schemeClr val="tx1">
                    <a:lumMod val="50000"/>
                    <a:lumOff val="50000"/>
                  </a:schemeClr>
                </a:solidFill>
              </a:defRPr>
            </a:lvl1pPr>
          </a:lstStyle>
          <a:p>
            <a:fld id="{57B10F34-E7FA-4F8B-A188-B6D0C8BCE505}" type="datetime1">
              <a:rPr lang="en-GB" smtClean="0"/>
              <a:t>21/06/2022</a:t>
            </a:fld>
            <a:endParaRPr lang="en-GB" dirty="0"/>
          </a:p>
        </p:txBody>
      </p:sp>
      <p:sp>
        <p:nvSpPr>
          <p:cNvPr id="9" name="Footer Placeholder 4"/>
          <p:cNvSpPr>
            <a:spLocks noGrp="1"/>
          </p:cNvSpPr>
          <p:nvPr>
            <p:ph type="ftr" sz="quarter" idx="3"/>
          </p:nvPr>
        </p:nvSpPr>
        <p:spPr>
          <a:xfrm>
            <a:off x="4559830" y="6334126"/>
            <a:ext cx="5952661"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0" name="Slide Number Placeholder 5"/>
          <p:cNvSpPr>
            <a:spLocks noGrp="1"/>
          </p:cNvSpPr>
          <p:nvPr>
            <p:ph type="sldNum" sz="quarter" idx="4"/>
          </p:nvPr>
        </p:nvSpPr>
        <p:spPr>
          <a:xfrm>
            <a:off x="10593851" y="6334126"/>
            <a:ext cx="685867"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3023602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912285" y="1196976"/>
            <a:ext cx="5084233" cy="648097"/>
          </a:xfrm>
          <a:solidFill>
            <a:srgbClr val="C6E0E4"/>
          </a:solidFill>
          <a:ln>
            <a:solidFill>
              <a:schemeClr val="tx2"/>
            </a:solidFill>
          </a:ln>
        </p:spPr>
        <p:txBody>
          <a:bodyPr vert="horz" lIns="91440" tIns="45720" rIns="91440" bIns="45720" rtlCol="0">
            <a:noAutofit/>
          </a:bodyPr>
          <a:lstStyle>
            <a:lvl1pPr>
              <a:defRPr lang="en-US" dirty="0" smtClean="0"/>
            </a:lvl1pPr>
          </a:lstStyle>
          <a:p>
            <a:pPr lvl="0"/>
            <a:r>
              <a:rPr lang="en-US" dirty="0"/>
              <a:t>Click to edit Master text styles</a:t>
            </a:r>
          </a:p>
        </p:txBody>
      </p:sp>
      <p:sp>
        <p:nvSpPr>
          <p:cNvPr id="4" name="Content Placeholder 3"/>
          <p:cNvSpPr>
            <a:spLocks noGrp="1"/>
          </p:cNvSpPr>
          <p:nvPr>
            <p:ph sz="half" idx="2"/>
          </p:nvPr>
        </p:nvSpPr>
        <p:spPr>
          <a:xfrm>
            <a:off x="912285" y="1845073"/>
            <a:ext cx="5084233" cy="4031853"/>
          </a:xfrm>
          <a:ln>
            <a:solidFill>
              <a:schemeClr val="tx2"/>
            </a:solidFill>
          </a:ln>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69" y="1196976"/>
            <a:ext cx="5086351" cy="648097"/>
          </a:xfrm>
          <a:solidFill>
            <a:srgbClr val="C6E0E4"/>
          </a:solidFill>
          <a:ln>
            <a:solidFill>
              <a:schemeClr val="tx2"/>
            </a:solidFill>
          </a:ln>
        </p:spPr>
        <p:txBody>
          <a:bodyPr vert="horz" lIns="91440" tIns="45720" rIns="91440" bIns="45720" rtlCol="0">
            <a:noAutofit/>
          </a:bodyPr>
          <a:lstStyle>
            <a:lvl1pPr>
              <a:defRPr lang="en-US" dirty="0" smtClean="0"/>
            </a:lvl1pPr>
          </a:lstStyle>
          <a:p>
            <a:pPr lvl="0"/>
            <a:r>
              <a:rPr lang="en-US" dirty="0"/>
              <a:t>Click to edit Master text styles</a:t>
            </a:r>
          </a:p>
        </p:txBody>
      </p:sp>
      <p:sp>
        <p:nvSpPr>
          <p:cNvPr id="6" name="Content Placeholder 5"/>
          <p:cNvSpPr>
            <a:spLocks noGrp="1"/>
          </p:cNvSpPr>
          <p:nvPr>
            <p:ph sz="quarter" idx="4"/>
          </p:nvPr>
        </p:nvSpPr>
        <p:spPr>
          <a:xfrm>
            <a:off x="6193369" y="1845073"/>
            <a:ext cx="5086351" cy="4031853"/>
          </a:xfrm>
          <a:ln>
            <a:solidFill>
              <a:schemeClr val="tx2"/>
            </a:solidFill>
          </a:ln>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Date Placeholder 3"/>
          <p:cNvSpPr>
            <a:spLocks noGrp="1"/>
          </p:cNvSpPr>
          <p:nvPr>
            <p:ph type="dt" sz="half" idx="10"/>
          </p:nvPr>
        </p:nvSpPr>
        <p:spPr>
          <a:xfrm>
            <a:off x="2831637" y="6334126"/>
            <a:ext cx="1632181" cy="365125"/>
          </a:xfrm>
          <a:prstGeom prst="rect">
            <a:avLst/>
          </a:prstGeom>
        </p:spPr>
        <p:txBody>
          <a:bodyPr/>
          <a:lstStyle>
            <a:lvl1pPr>
              <a:defRPr sz="1200">
                <a:solidFill>
                  <a:schemeClr val="tx1">
                    <a:lumMod val="50000"/>
                    <a:lumOff val="50000"/>
                  </a:schemeClr>
                </a:solidFill>
              </a:defRPr>
            </a:lvl1pPr>
          </a:lstStyle>
          <a:p>
            <a:fld id="{466B6ED0-A3B1-4890-8CFE-F28AED4C0D69}" type="datetime1">
              <a:rPr lang="en-GB" smtClean="0"/>
              <a:t>21/06/2022</a:t>
            </a:fld>
            <a:endParaRPr lang="en-GB" dirty="0"/>
          </a:p>
        </p:txBody>
      </p:sp>
      <p:sp>
        <p:nvSpPr>
          <p:cNvPr id="11" name="Footer Placeholder 4"/>
          <p:cNvSpPr>
            <a:spLocks noGrp="1"/>
          </p:cNvSpPr>
          <p:nvPr>
            <p:ph type="ftr" sz="quarter" idx="11"/>
          </p:nvPr>
        </p:nvSpPr>
        <p:spPr>
          <a:xfrm>
            <a:off x="4559830" y="6334126"/>
            <a:ext cx="5952661"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2" name="Slide Number Placeholder 5"/>
          <p:cNvSpPr>
            <a:spLocks noGrp="1"/>
          </p:cNvSpPr>
          <p:nvPr>
            <p:ph type="sldNum" sz="quarter" idx="12"/>
          </p:nvPr>
        </p:nvSpPr>
        <p:spPr>
          <a:xfrm>
            <a:off x="10593851" y="6334126"/>
            <a:ext cx="685867"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2403741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with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912283" y="1196975"/>
            <a:ext cx="5082116" cy="4752976"/>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6197600" y="1196975"/>
            <a:ext cx="5082117" cy="4752976"/>
          </a:xfrm>
          <a:ln>
            <a:solidFill>
              <a:schemeClr val="tx2"/>
            </a:solidFill>
          </a:ln>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Date Placeholder 3"/>
          <p:cNvSpPr>
            <a:spLocks noGrp="1"/>
          </p:cNvSpPr>
          <p:nvPr>
            <p:ph type="dt" sz="half" idx="10"/>
          </p:nvPr>
        </p:nvSpPr>
        <p:spPr>
          <a:xfrm>
            <a:off x="2831637" y="6334126"/>
            <a:ext cx="1632181" cy="365125"/>
          </a:xfrm>
          <a:prstGeom prst="rect">
            <a:avLst/>
          </a:prstGeom>
        </p:spPr>
        <p:txBody>
          <a:bodyPr/>
          <a:lstStyle>
            <a:lvl1pPr>
              <a:defRPr sz="1200">
                <a:solidFill>
                  <a:schemeClr val="tx1">
                    <a:lumMod val="50000"/>
                    <a:lumOff val="50000"/>
                  </a:schemeClr>
                </a:solidFill>
              </a:defRPr>
            </a:lvl1pPr>
          </a:lstStyle>
          <a:p>
            <a:fld id="{0FB08671-0956-4F9A-A7C8-0434D5E2BD44}" type="datetime1">
              <a:rPr lang="en-GB" smtClean="0"/>
              <a:t>21/06/2022</a:t>
            </a:fld>
            <a:endParaRPr lang="en-GB" dirty="0"/>
          </a:p>
        </p:txBody>
      </p:sp>
      <p:sp>
        <p:nvSpPr>
          <p:cNvPr id="9" name="Footer Placeholder 4"/>
          <p:cNvSpPr>
            <a:spLocks noGrp="1"/>
          </p:cNvSpPr>
          <p:nvPr>
            <p:ph type="ftr" sz="quarter" idx="3"/>
          </p:nvPr>
        </p:nvSpPr>
        <p:spPr>
          <a:xfrm>
            <a:off x="4559830" y="6334126"/>
            <a:ext cx="5952661"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0" name="Slide Number Placeholder 5"/>
          <p:cNvSpPr>
            <a:spLocks noGrp="1"/>
          </p:cNvSpPr>
          <p:nvPr>
            <p:ph type="sldNum" sz="quarter" idx="4"/>
          </p:nvPr>
        </p:nvSpPr>
        <p:spPr>
          <a:xfrm>
            <a:off x="10593851" y="6334126"/>
            <a:ext cx="685867"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421415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409FE-F062-4C71-BAD9-B8333B42DA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AFA9A9-58D1-424C-8EF6-0C39FF2F33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889257-9052-4766-8E06-5C05D5E18DD0}"/>
              </a:ext>
            </a:extLst>
          </p:cNvPr>
          <p:cNvSpPr>
            <a:spLocks noGrp="1"/>
          </p:cNvSpPr>
          <p:nvPr>
            <p:ph type="dt" sz="half" idx="10"/>
          </p:nvPr>
        </p:nvSpPr>
        <p:spPr/>
        <p:txBody>
          <a:bodyPr/>
          <a:lstStyle/>
          <a:p>
            <a:fld id="{E54B0F97-934B-4684-9090-A26C163EB266}" type="datetimeFigureOut">
              <a:rPr lang="en-GB" smtClean="0"/>
              <a:t>21/06/2022</a:t>
            </a:fld>
            <a:endParaRPr lang="en-GB"/>
          </a:p>
        </p:txBody>
      </p:sp>
      <p:sp>
        <p:nvSpPr>
          <p:cNvPr id="5" name="Footer Placeholder 4">
            <a:extLst>
              <a:ext uri="{FF2B5EF4-FFF2-40B4-BE49-F238E27FC236}">
                <a16:creationId xmlns:a16="http://schemas.microsoft.com/office/drawing/2014/main" id="{758E405D-1DD7-4CF4-82B8-50E6F3CFDE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812A74-8292-4ABC-9B48-FB9EFEB7678B}"/>
              </a:ext>
            </a:extLst>
          </p:cNvPr>
          <p:cNvSpPr>
            <a:spLocks noGrp="1"/>
          </p:cNvSpPr>
          <p:nvPr>
            <p:ph type="sldNum" sz="quarter" idx="12"/>
          </p:nvPr>
        </p:nvSpPr>
        <p:spPr/>
        <p:txBody>
          <a:bodyPr/>
          <a:lstStyle/>
          <a:p>
            <a:fld id="{38EC15BD-DEC4-467F-9374-C45DC975A5BE}" type="slidenum">
              <a:rPr lang="en-GB" smtClean="0"/>
              <a:t>‹#›</a:t>
            </a:fld>
            <a:endParaRPr lang="en-GB"/>
          </a:p>
        </p:txBody>
      </p:sp>
    </p:spTree>
    <p:extLst>
      <p:ext uri="{BB962C8B-B14F-4D97-AF65-F5344CB8AC3E}">
        <p14:creationId xmlns:p14="http://schemas.microsoft.com/office/powerpoint/2010/main" val="4001897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3"/>
          <p:cNvSpPr>
            <a:spLocks noGrp="1"/>
          </p:cNvSpPr>
          <p:nvPr>
            <p:ph type="dt" sz="half" idx="2"/>
          </p:nvPr>
        </p:nvSpPr>
        <p:spPr>
          <a:xfrm>
            <a:off x="2831637" y="6334126"/>
            <a:ext cx="1632181" cy="365125"/>
          </a:xfrm>
          <a:prstGeom prst="rect">
            <a:avLst/>
          </a:prstGeom>
        </p:spPr>
        <p:txBody>
          <a:bodyPr/>
          <a:lstStyle>
            <a:lvl1pPr>
              <a:defRPr sz="1200">
                <a:solidFill>
                  <a:schemeClr val="tx1">
                    <a:lumMod val="50000"/>
                    <a:lumOff val="50000"/>
                  </a:schemeClr>
                </a:solidFill>
              </a:defRPr>
            </a:lvl1pPr>
          </a:lstStyle>
          <a:p>
            <a:fld id="{BC7F94E3-05F2-4528-82FF-1B3957F06661}" type="datetime1">
              <a:rPr lang="en-GB" smtClean="0"/>
              <a:t>21/06/2022</a:t>
            </a:fld>
            <a:endParaRPr lang="en-GB" dirty="0"/>
          </a:p>
        </p:txBody>
      </p:sp>
      <p:sp>
        <p:nvSpPr>
          <p:cNvPr id="7" name="Footer Placeholder 4"/>
          <p:cNvSpPr>
            <a:spLocks noGrp="1"/>
          </p:cNvSpPr>
          <p:nvPr>
            <p:ph type="ftr" sz="quarter" idx="3"/>
          </p:nvPr>
        </p:nvSpPr>
        <p:spPr>
          <a:xfrm>
            <a:off x="4559830" y="6334126"/>
            <a:ext cx="5952661"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8" name="Slide Number Placeholder 5"/>
          <p:cNvSpPr>
            <a:spLocks noGrp="1"/>
          </p:cNvSpPr>
          <p:nvPr>
            <p:ph type="sldNum" sz="quarter" idx="4"/>
          </p:nvPr>
        </p:nvSpPr>
        <p:spPr>
          <a:xfrm>
            <a:off x="10593851" y="6334126"/>
            <a:ext cx="685867"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3066837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2831637" y="6334126"/>
            <a:ext cx="1632181" cy="365125"/>
          </a:xfrm>
          <a:prstGeom prst="rect">
            <a:avLst/>
          </a:prstGeom>
        </p:spPr>
        <p:txBody>
          <a:bodyPr/>
          <a:lstStyle>
            <a:lvl1pPr>
              <a:defRPr sz="1200">
                <a:solidFill>
                  <a:schemeClr val="tx1">
                    <a:lumMod val="50000"/>
                    <a:lumOff val="50000"/>
                  </a:schemeClr>
                </a:solidFill>
              </a:defRPr>
            </a:lvl1pPr>
          </a:lstStyle>
          <a:p>
            <a:fld id="{2186C07E-1F49-446D-BE53-8D4EF25E27F0}" type="datetime1">
              <a:rPr lang="en-GB" smtClean="0"/>
              <a:t>21/06/2022</a:t>
            </a:fld>
            <a:endParaRPr lang="en-GB" dirty="0"/>
          </a:p>
        </p:txBody>
      </p:sp>
      <p:sp>
        <p:nvSpPr>
          <p:cNvPr id="6" name="Footer Placeholder 4"/>
          <p:cNvSpPr>
            <a:spLocks noGrp="1"/>
          </p:cNvSpPr>
          <p:nvPr>
            <p:ph type="ftr" sz="quarter" idx="3"/>
          </p:nvPr>
        </p:nvSpPr>
        <p:spPr>
          <a:xfrm>
            <a:off x="4559830" y="6334126"/>
            <a:ext cx="5952661"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7" name="Slide Number Placeholder 5"/>
          <p:cNvSpPr>
            <a:spLocks noGrp="1"/>
          </p:cNvSpPr>
          <p:nvPr>
            <p:ph type="sldNum" sz="quarter" idx="4"/>
          </p:nvPr>
        </p:nvSpPr>
        <p:spPr>
          <a:xfrm>
            <a:off x="10593851" y="6334126"/>
            <a:ext cx="685867"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1421145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2284" y="335920"/>
            <a:ext cx="10367433" cy="645155"/>
          </a:xfrm>
        </p:spPr>
        <p:txBody>
          <a:bodyPr vert="horz" lIns="91440" tIns="45720" rIns="91440" bIns="45720" rtlCol="0" anchor="ctr">
            <a:noAutofit/>
          </a:bodyPr>
          <a:lstStyle>
            <a:lvl1pPr>
              <a:defRPr lang="en-GB" dirty="0"/>
            </a:lvl1pPr>
          </a:lstStyle>
          <a:p>
            <a:pPr lvl="0"/>
            <a:r>
              <a:rPr lang="en-US" dirty="0"/>
              <a:t>Click to edit Master title style</a:t>
            </a:r>
            <a:endParaRPr lang="en-GB" dirty="0"/>
          </a:p>
        </p:txBody>
      </p:sp>
      <p:sp>
        <p:nvSpPr>
          <p:cNvPr id="3" name="Picture Placeholder 2"/>
          <p:cNvSpPr>
            <a:spLocks noGrp="1"/>
          </p:cNvSpPr>
          <p:nvPr>
            <p:ph type="pic" idx="1"/>
          </p:nvPr>
        </p:nvSpPr>
        <p:spPr>
          <a:xfrm>
            <a:off x="2496361" y="1187203"/>
            <a:ext cx="7008779" cy="4112369"/>
          </a:xfrm>
          <a:ln>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51584" y="5445572"/>
            <a:ext cx="7315200" cy="3596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3"/>
          <p:cNvSpPr>
            <a:spLocks noGrp="1"/>
          </p:cNvSpPr>
          <p:nvPr>
            <p:ph type="dt" sz="half" idx="10"/>
          </p:nvPr>
        </p:nvSpPr>
        <p:spPr>
          <a:xfrm>
            <a:off x="2831637" y="6334126"/>
            <a:ext cx="1632181" cy="365125"/>
          </a:xfrm>
          <a:prstGeom prst="rect">
            <a:avLst/>
          </a:prstGeom>
        </p:spPr>
        <p:txBody>
          <a:bodyPr/>
          <a:lstStyle>
            <a:lvl1pPr>
              <a:defRPr sz="1200">
                <a:solidFill>
                  <a:schemeClr val="tx1">
                    <a:lumMod val="50000"/>
                    <a:lumOff val="50000"/>
                  </a:schemeClr>
                </a:solidFill>
              </a:defRPr>
            </a:lvl1pPr>
          </a:lstStyle>
          <a:p>
            <a:fld id="{3F9B3879-BF5B-4FFC-AE29-33A401524132}" type="datetime1">
              <a:rPr lang="en-GB" smtClean="0"/>
              <a:t>21/06/2022</a:t>
            </a:fld>
            <a:endParaRPr lang="en-GB" dirty="0"/>
          </a:p>
        </p:txBody>
      </p:sp>
      <p:sp>
        <p:nvSpPr>
          <p:cNvPr id="9" name="Footer Placeholder 4"/>
          <p:cNvSpPr>
            <a:spLocks noGrp="1"/>
          </p:cNvSpPr>
          <p:nvPr>
            <p:ph type="ftr" sz="quarter" idx="3"/>
          </p:nvPr>
        </p:nvSpPr>
        <p:spPr>
          <a:xfrm>
            <a:off x="4559830" y="6334126"/>
            <a:ext cx="5952661"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0" name="Slide Number Placeholder 5"/>
          <p:cNvSpPr>
            <a:spLocks noGrp="1"/>
          </p:cNvSpPr>
          <p:nvPr>
            <p:ph type="sldNum" sz="quarter" idx="4"/>
          </p:nvPr>
        </p:nvSpPr>
        <p:spPr>
          <a:xfrm>
            <a:off x="10593851" y="6334126"/>
            <a:ext cx="685867"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1738974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D6C4C-6703-4BA3-B165-ADE1AF4984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3A90C7-1F0E-4CC9-ABAF-5848211A36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31478C-000A-4918-B9CE-B8F41A44FF82}"/>
              </a:ext>
            </a:extLst>
          </p:cNvPr>
          <p:cNvSpPr>
            <a:spLocks noGrp="1"/>
          </p:cNvSpPr>
          <p:nvPr>
            <p:ph type="dt" sz="half" idx="10"/>
          </p:nvPr>
        </p:nvSpPr>
        <p:spPr/>
        <p:txBody>
          <a:bodyPr/>
          <a:lstStyle/>
          <a:p>
            <a:fld id="{E54B0F97-934B-4684-9090-A26C163EB266}" type="datetimeFigureOut">
              <a:rPr lang="en-GB" smtClean="0"/>
              <a:t>21/06/2022</a:t>
            </a:fld>
            <a:endParaRPr lang="en-GB"/>
          </a:p>
        </p:txBody>
      </p:sp>
      <p:sp>
        <p:nvSpPr>
          <p:cNvPr id="5" name="Footer Placeholder 4">
            <a:extLst>
              <a:ext uri="{FF2B5EF4-FFF2-40B4-BE49-F238E27FC236}">
                <a16:creationId xmlns:a16="http://schemas.microsoft.com/office/drawing/2014/main" id="{A8666BB8-EBB0-49FA-AB56-5897AA9E42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D86B6A-6A02-4DD4-98A1-16BF0A64E4C4}"/>
              </a:ext>
            </a:extLst>
          </p:cNvPr>
          <p:cNvSpPr>
            <a:spLocks noGrp="1"/>
          </p:cNvSpPr>
          <p:nvPr>
            <p:ph type="sldNum" sz="quarter" idx="12"/>
          </p:nvPr>
        </p:nvSpPr>
        <p:spPr/>
        <p:txBody>
          <a:bodyPr/>
          <a:lstStyle/>
          <a:p>
            <a:fld id="{38EC15BD-DEC4-467F-9374-C45DC975A5BE}" type="slidenum">
              <a:rPr lang="en-GB" smtClean="0"/>
              <a:t>‹#›</a:t>
            </a:fld>
            <a:endParaRPr lang="en-GB"/>
          </a:p>
        </p:txBody>
      </p:sp>
    </p:spTree>
    <p:extLst>
      <p:ext uri="{BB962C8B-B14F-4D97-AF65-F5344CB8AC3E}">
        <p14:creationId xmlns:p14="http://schemas.microsoft.com/office/powerpoint/2010/main" val="322240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765A-FC17-4089-88C6-7788B93617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D3EDD6-CC3C-4751-B522-56C11EF632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270C34-C85A-4C1E-B758-9B42409E11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5AB2F3-AC6F-479D-83A4-C6107206E5C5}"/>
              </a:ext>
            </a:extLst>
          </p:cNvPr>
          <p:cNvSpPr>
            <a:spLocks noGrp="1"/>
          </p:cNvSpPr>
          <p:nvPr>
            <p:ph type="dt" sz="half" idx="10"/>
          </p:nvPr>
        </p:nvSpPr>
        <p:spPr/>
        <p:txBody>
          <a:bodyPr/>
          <a:lstStyle/>
          <a:p>
            <a:fld id="{E54B0F97-934B-4684-9090-A26C163EB266}" type="datetimeFigureOut">
              <a:rPr lang="en-GB" smtClean="0"/>
              <a:t>21/06/2022</a:t>
            </a:fld>
            <a:endParaRPr lang="en-GB"/>
          </a:p>
        </p:txBody>
      </p:sp>
      <p:sp>
        <p:nvSpPr>
          <p:cNvPr id="6" name="Footer Placeholder 5">
            <a:extLst>
              <a:ext uri="{FF2B5EF4-FFF2-40B4-BE49-F238E27FC236}">
                <a16:creationId xmlns:a16="http://schemas.microsoft.com/office/drawing/2014/main" id="{2D8F1C80-532A-47FD-BE45-7355A224BC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BA1E98-86CD-4138-9B13-2252BA282EC1}"/>
              </a:ext>
            </a:extLst>
          </p:cNvPr>
          <p:cNvSpPr>
            <a:spLocks noGrp="1"/>
          </p:cNvSpPr>
          <p:nvPr>
            <p:ph type="sldNum" sz="quarter" idx="12"/>
          </p:nvPr>
        </p:nvSpPr>
        <p:spPr/>
        <p:txBody>
          <a:bodyPr/>
          <a:lstStyle/>
          <a:p>
            <a:fld id="{38EC15BD-DEC4-467F-9374-C45DC975A5BE}" type="slidenum">
              <a:rPr lang="en-GB" smtClean="0"/>
              <a:t>‹#›</a:t>
            </a:fld>
            <a:endParaRPr lang="en-GB"/>
          </a:p>
        </p:txBody>
      </p:sp>
    </p:spTree>
    <p:extLst>
      <p:ext uri="{BB962C8B-B14F-4D97-AF65-F5344CB8AC3E}">
        <p14:creationId xmlns:p14="http://schemas.microsoft.com/office/powerpoint/2010/main" val="1297060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3A4E6-87E3-46CF-A5AF-97523A29CE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FC09E6-0BF0-481B-8FFE-408AAEF279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612C29-0D58-4C4A-9774-0DA2214E3C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3090A2-389A-46D6-BCDA-00B05BE69A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D16FB5-F379-4531-802B-C6531A8849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D41F8E-653E-450A-BB61-11203EB4F364}"/>
              </a:ext>
            </a:extLst>
          </p:cNvPr>
          <p:cNvSpPr>
            <a:spLocks noGrp="1"/>
          </p:cNvSpPr>
          <p:nvPr>
            <p:ph type="dt" sz="half" idx="10"/>
          </p:nvPr>
        </p:nvSpPr>
        <p:spPr/>
        <p:txBody>
          <a:bodyPr/>
          <a:lstStyle/>
          <a:p>
            <a:fld id="{E54B0F97-934B-4684-9090-A26C163EB266}" type="datetimeFigureOut">
              <a:rPr lang="en-GB" smtClean="0"/>
              <a:t>21/06/2022</a:t>
            </a:fld>
            <a:endParaRPr lang="en-GB"/>
          </a:p>
        </p:txBody>
      </p:sp>
      <p:sp>
        <p:nvSpPr>
          <p:cNvPr id="8" name="Footer Placeholder 7">
            <a:extLst>
              <a:ext uri="{FF2B5EF4-FFF2-40B4-BE49-F238E27FC236}">
                <a16:creationId xmlns:a16="http://schemas.microsoft.com/office/drawing/2014/main" id="{8BBDBA75-69CB-40E5-82EB-E8AF1A9758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CC86042-FC14-4C95-9384-6F32041647C8}"/>
              </a:ext>
            </a:extLst>
          </p:cNvPr>
          <p:cNvSpPr>
            <a:spLocks noGrp="1"/>
          </p:cNvSpPr>
          <p:nvPr>
            <p:ph type="sldNum" sz="quarter" idx="12"/>
          </p:nvPr>
        </p:nvSpPr>
        <p:spPr/>
        <p:txBody>
          <a:bodyPr/>
          <a:lstStyle/>
          <a:p>
            <a:fld id="{38EC15BD-DEC4-467F-9374-C45DC975A5BE}" type="slidenum">
              <a:rPr lang="en-GB" smtClean="0"/>
              <a:t>‹#›</a:t>
            </a:fld>
            <a:endParaRPr lang="en-GB"/>
          </a:p>
        </p:txBody>
      </p:sp>
    </p:spTree>
    <p:extLst>
      <p:ext uri="{BB962C8B-B14F-4D97-AF65-F5344CB8AC3E}">
        <p14:creationId xmlns:p14="http://schemas.microsoft.com/office/powerpoint/2010/main" val="423337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D1A5-7EE5-4383-A45B-02E9DD12458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3BAB91E-5FA0-4439-BA88-4E84A9B98629}"/>
              </a:ext>
            </a:extLst>
          </p:cNvPr>
          <p:cNvSpPr>
            <a:spLocks noGrp="1"/>
          </p:cNvSpPr>
          <p:nvPr>
            <p:ph type="dt" sz="half" idx="10"/>
          </p:nvPr>
        </p:nvSpPr>
        <p:spPr/>
        <p:txBody>
          <a:bodyPr/>
          <a:lstStyle/>
          <a:p>
            <a:fld id="{E54B0F97-934B-4684-9090-A26C163EB266}" type="datetimeFigureOut">
              <a:rPr lang="en-GB" smtClean="0"/>
              <a:t>21/06/2022</a:t>
            </a:fld>
            <a:endParaRPr lang="en-GB"/>
          </a:p>
        </p:txBody>
      </p:sp>
      <p:sp>
        <p:nvSpPr>
          <p:cNvPr id="4" name="Footer Placeholder 3">
            <a:extLst>
              <a:ext uri="{FF2B5EF4-FFF2-40B4-BE49-F238E27FC236}">
                <a16:creationId xmlns:a16="http://schemas.microsoft.com/office/drawing/2014/main" id="{2863BDE0-8C18-4329-AC13-9E0E465A1B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48FE53-B866-4E30-92B0-851E5343693E}"/>
              </a:ext>
            </a:extLst>
          </p:cNvPr>
          <p:cNvSpPr>
            <a:spLocks noGrp="1"/>
          </p:cNvSpPr>
          <p:nvPr>
            <p:ph type="sldNum" sz="quarter" idx="12"/>
          </p:nvPr>
        </p:nvSpPr>
        <p:spPr/>
        <p:txBody>
          <a:bodyPr/>
          <a:lstStyle/>
          <a:p>
            <a:fld id="{38EC15BD-DEC4-467F-9374-C45DC975A5BE}" type="slidenum">
              <a:rPr lang="en-GB" smtClean="0"/>
              <a:t>‹#›</a:t>
            </a:fld>
            <a:endParaRPr lang="en-GB"/>
          </a:p>
        </p:txBody>
      </p:sp>
    </p:spTree>
    <p:extLst>
      <p:ext uri="{BB962C8B-B14F-4D97-AF65-F5344CB8AC3E}">
        <p14:creationId xmlns:p14="http://schemas.microsoft.com/office/powerpoint/2010/main" val="1673771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28236D-E804-4A88-A908-DFD19A0F6FF3}"/>
              </a:ext>
            </a:extLst>
          </p:cNvPr>
          <p:cNvSpPr>
            <a:spLocks noGrp="1"/>
          </p:cNvSpPr>
          <p:nvPr>
            <p:ph type="dt" sz="half" idx="10"/>
          </p:nvPr>
        </p:nvSpPr>
        <p:spPr/>
        <p:txBody>
          <a:bodyPr/>
          <a:lstStyle/>
          <a:p>
            <a:fld id="{E54B0F97-934B-4684-9090-A26C163EB266}" type="datetimeFigureOut">
              <a:rPr lang="en-GB" smtClean="0"/>
              <a:t>21/06/2022</a:t>
            </a:fld>
            <a:endParaRPr lang="en-GB"/>
          </a:p>
        </p:txBody>
      </p:sp>
      <p:sp>
        <p:nvSpPr>
          <p:cNvPr id="3" name="Footer Placeholder 2">
            <a:extLst>
              <a:ext uri="{FF2B5EF4-FFF2-40B4-BE49-F238E27FC236}">
                <a16:creationId xmlns:a16="http://schemas.microsoft.com/office/drawing/2014/main" id="{073D361E-8A29-47C1-9A6D-812E525925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28CF74-9A20-4C14-A0F1-329C5F6A8D26}"/>
              </a:ext>
            </a:extLst>
          </p:cNvPr>
          <p:cNvSpPr>
            <a:spLocks noGrp="1"/>
          </p:cNvSpPr>
          <p:nvPr>
            <p:ph type="sldNum" sz="quarter" idx="12"/>
          </p:nvPr>
        </p:nvSpPr>
        <p:spPr/>
        <p:txBody>
          <a:bodyPr/>
          <a:lstStyle/>
          <a:p>
            <a:fld id="{38EC15BD-DEC4-467F-9374-C45DC975A5BE}" type="slidenum">
              <a:rPr lang="en-GB" smtClean="0"/>
              <a:t>‹#›</a:t>
            </a:fld>
            <a:endParaRPr lang="en-GB"/>
          </a:p>
        </p:txBody>
      </p:sp>
    </p:spTree>
    <p:extLst>
      <p:ext uri="{BB962C8B-B14F-4D97-AF65-F5344CB8AC3E}">
        <p14:creationId xmlns:p14="http://schemas.microsoft.com/office/powerpoint/2010/main" val="291471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263CB-A3F2-42D9-A8C5-114968D25D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29A701-BBE8-40E9-8A1C-CA55D97AA5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25DD0C-213C-4E78-AED3-113BCB39FB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37360C-C96F-4484-BA53-70F63B9A5952}"/>
              </a:ext>
            </a:extLst>
          </p:cNvPr>
          <p:cNvSpPr>
            <a:spLocks noGrp="1"/>
          </p:cNvSpPr>
          <p:nvPr>
            <p:ph type="dt" sz="half" idx="10"/>
          </p:nvPr>
        </p:nvSpPr>
        <p:spPr/>
        <p:txBody>
          <a:bodyPr/>
          <a:lstStyle/>
          <a:p>
            <a:fld id="{E54B0F97-934B-4684-9090-A26C163EB266}" type="datetimeFigureOut">
              <a:rPr lang="en-GB" smtClean="0"/>
              <a:t>21/06/2022</a:t>
            </a:fld>
            <a:endParaRPr lang="en-GB"/>
          </a:p>
        </p:txBody>
      </p:sp>
      <p:sp>
        <p:nvSpPr>
          <p:cNvPr id="6" name="Footer Placeholder 5">
            <a:extLst>
              <a:ext uri="{FF2B5EF4-FFF2-40B4-BE49-F238E27FC236}">
                <a16:creationId xmlns:a16="http://schemas.microsoft.com/office/drawing/2014/main" id="{2CF71EE6-3E60-4D55-A804-EE986F7CB8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2C402F-F2D3-4E19-8B91-973326C3CAF1}"/>
              </a:ext>
            </a:extLst>
          </p:cNvPr>
          <p:cNvSpPr>
            <a:spLocks noGrp="1"/>
          </p:cNvSpPr>
          <p:nvPr>
            <p:ph type="sldNum" sz="quarter" idx="12"/>
          </p:nvPr>
        </p:nvSpPr>
        <p:spPr/>
        <p:txBody>
          <a:bodyPr/>
          <a:lstStyle/>
          <a:p>
            <a:fld id="{38EC15BD-DEC4-467F-9374-C45DC975A5BE}" type="slidenum">
              <a:rPr lang="en-GB" smtClean="0"/>
              <a:t>‹#›</a:t>
            </a:fld>
            <a:endParaRPr lang="en-GB"/>
          </a:p>
        </p:txBody>
      </p:sp>
    </p:spTree>
    <p:extLst>
      <p:ext uri="{BB962C8B-B14F-4D97-AF65-F5344CB8AC3E}">
        <p14:creationId xmlns:p14="http://schemas.microsoft.com/office/powerpoint/2010/main" val="418743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E93A2-7774-400A-BA2B-5B5B53E775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6DE6CB1-516F-4375-94AC-BF1EB1694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A39569-D1CD-4FC8-A701-20EB5790F6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01E1D-EFE3-4869-8BC5-3AEB275CB4A5}"/>
              </a:ext>
            </a:extLst>
          </p:cNvPr>
          <p:cNvSpPr>
            <a:spLocks noGrp="1"/>
          </p:cNvSpPr>
          <p:nvPr>
            <p:ph type="dt" sz="half" idx="10"/>
          </p:nvPr>
        </p:nvSpPr>
        <p:spPr/>
        <p:txBody>
          <a:bodyPr/>
          <a:lstStyle/>
          <a:p>
            <a:fld id="{E54B0F97-934B-4684-9090-A26C163EB266}" type="datetimeFigureOut">
              <a:rPr lang="en-GB" smtClean="0"/>
              <a:t>21/06/2022</a:t>
            </a:fld>
            <a:endParaRPr lang="en-GB"/>
          </a:p>
        </p:txBody>
      </p:sp>
      <p:sp>
        <p:nvSpPr>
          <p:cNvPr id="6" name="Footer Placeholder 5">
            <a:extLst>
              <a:ext uri="{FF2B5EF4-FFF2-40B4-BE49-F238E27FC236}">
                <a16:creationId xmlns:a16="http://schemas.microsoft.com/office/drawing/2014/main" id="{FA4990F0-79F5-4EAB-8E45-DEBE43D352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CD9852-C59C-469D-B3E5-C4CEC8371EF6}"/>
              </a:ext>
            </a:extLst>
          </p:cNvPr>
          <p:cNvSpPr>
            <a:spLocks noGrp="1"/>
          </p:cNvSpPr>
          <p:nvPr>
            <p:ph type="sldNum" sz="quarter" idx="12"/>
          </p:nvPr>
        </p:nvSpPr>
        <p:spPr/>
        <p:txBody>
          <a:bodyPr/>
          <a:lstStyle/>
          <a:p>
            <a:fld id="{38EC15BD-DEC4-467F-9374-C45DC975A5BE}" type="slidenum">
              <a:rPr lang="en-GB" smtClean="0"/>
              <a:t>‹#›</a:t>
            </a:fld>
            <a:endParaRPr lang="en-GB"/>
          </a:p>
        </p:txBody>
      </p:sp>
    </p:spTree>
    <p:extLst>
      <p:ext uri="{BB962C8B-B14F-4D97-AF65-F5344CB8AC3E}">
        <p14:creationId xmlns:p14="http://schemas.microsoft.com/office/powerpoint/2010/main" val="377978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51D201-16F4-4F51-9314-06045D9516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8F67CC-C95B-4010-B2A8-6447DAF79D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3AFBAD-44D9-4084-A450-854A2238B0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B0F97-934B-4684-9090-A26C163EB266}" type="datetimeFigureOut">
              <a:rPr lang="en-GB" smtClean="0"/>
              <a:t>21/06/2022</a:t>
            </a:fld>
            <a:endParaRPr lang="en-GB"/>
          </a:p>
        </p:txBody>
      </p:sp>
      <p:sp>
        <p:nvSpPr>
          <p:cNvPr id="5" name="Footer Placeholder 4">
            <a:extLst>
              <a:ext uri="{FF2B5EF4-FFF2-40B4-BE49-F238E27FC236}">
                <a16:creationId xmlns:a16="http://schemas.microsoft.com/office/drawing/2014/main" id="{651642FE-EF0D-40F6-B167-A36301FF6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4F53D9-27BF-4321-B500-016B35EF43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C15BD-DEC4-467F-9374-C45DC975A5BE}" type="slidenum">
              <a:rPr lang="en-GB" smtClean="0"/>
              <a:t>‹#›</a:t>
            </a:fld>
            <a:endParaRPr lang="en-GB"/>
          </a:p>
        </p:txBody>
      </p:sp>
    </p:spTree>
    <p:extLst>
      <p:ext uri="{BB962C8B-B14F-4D97-AF65-F5344CB8AC3E}">
        <p14:creationId xmlns:p14="http://schemas.microsoft.com/office/powerpoint/2010/main" val="1845682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2285" y="332657"/>
            <a:ext cx="10367433" cy="648419"/>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912284" y="1196977"/>
            <a:ext cx="10367433" cy="467994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2"/>
          </p:nvPr>
        </p:nvSpPr>
        <p:spPr>
          <a:xfrm>
            <a:off x="2831637" y="6334126"/>
            <a:ext cx="1632181" cy="365125"/>
          </a:xfrm>
          <a:prstGeom prst="rect">
            <a:avLst/>
          </a:prstGeom>
        </p:spPr>
        <p:txBody>
          <a:bodyPr/>
          <a:lstStyle>
            <a:lvl1pPr>
              <a:defRPr sz="1200">
                <a:solidFill>
                  <a:schemeClr val="tx1">
                    <a:lumMod val="50000"/>
                    <a:lumOff val="50000"/>
                  </a:schemeClr>
                </a:solidFill>
              </a:defRPr>
            </a:lvl1pPr>
          </a:lstStyle>
          <a:p>
            <a:fld id="{1E2692CA-8944-4992-A933-B4D0ED5F5CD4}" type="datetime1">
              <a:rPr lang="en-GB" smtClean="0"/>
              <a:t>21/06/2022</a:t>
            </a:fld>
            <a:endParaRPr lang="en-GB" dirty="0"/>
          </a:p>
        </p:txBody>
      </p:sp>
      <p:sp>
        <p:nvSpPr>
          <p:cNvPr id="8" name="Footer Placeholder 4"/>
          <p:cNvSpPr>
            <a:spLocks noGrp="1"/>
          </p:cNvSpPr>
          <p:nvPr>
            <p:ph type="ftr" sz="quarter" idx="3"/>
          </p:nvPr>
        </p:nvSpPr>
        <p:spPr>
          <a:xfrm>
            <a:off x="4559830" y="6334126"/>
            <a:ext cx="5952661"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9" name="Slide Number Placeholder 5"/>
          <p:cNvSpPr>
            <a:spLocks noGrp="1"/>
          </p:cNvSpPr>
          <p:nvPr>
            <p:ph type="sldNum" sz="quarter" idx="4"/>
          </p:nvPr>
        </p:nvSpPr>
        <p:spPr>
          <a:xfrm>
            <a:off x="10593851" y="6334126"/>
            <a:ext cx="685867"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pic>
        <p:nvPicPr>
          <p:cNvPr id="10" name="Picture 9" descr="Department for Education" title="Logo"/>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12284" y="5937814"/>
            <a:ext cx="1728259" cy="76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546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lang="en-GB" sz="3200" b="1" kern="1200" dirty="0">
          <a:solidFill>
            <a:srgbClr val="104F75"/>
          </a:solidFill>
          <a:latin typeface="+mj-lt"/>
          <a:ea typeface="+mj-ea"/>
          <a:cs typeface="+mj-cs"/>
        </a:defRPr>
      </a:lvl1pPr>
    </p:titleStyle>
    <p:bodyStyle>
      <a:lvl1pPr marL="342900" indent="-342900" algn="l" defTabSz="914400" rtl="0" eaLnBrk="1" latinLnBrk="0" hangingPunct="1">
        <a:lnSpc>
          <a:spcPct val="120000"/>
        </a:lnSpc>
        <a:spcBef>
          <a:spcPts val="0"/>
        </a:spcBef>
        <a:spcAft>
          <a:spcPts val="600"/>
        </a:spcAft>
        <a:buClr>
          <a:schemeClr val="tx2"/>
        </a:buClr>
        <a:buFont typeface="Wingdings" pitchFamily="2" charset="2"/>
        <a:buChar char="§"/>
        <a:defRPr sz="2000" b="1" kern="1200">
          <a:solidFill>
            <a:schemeClr val="tx1"/>
          </a:solidFill>
          <a:latin typeface="+mn-lt"/>
          <a:ea typeface="+mn-ea"/>
          <a:cs typeface="+mn-cs"/>
        </a:defRPr>
      </a:lvl1pPr>
      <a:lvl2pPr marL="742950" indent="-285750" algn="l" defTabSz="914400" rtl="0" eaLnBrk="1" latinLnBrk="0" hangingPunct="1">
        <a:lnSpc>
          <a:spcPct val="120000"/>
        </a:lnSpc>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0"/>
        </a:spcBef>
        <a:spcAft>
          <a:spcPts val="600"/>
        </a:spcAft>
        <a:buClr>
          <a:schemeClr val="tx2"/>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v.uk/government/consultations/send-review-right-support-right-place-right-time"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266FB-951A-4FB3-844F-EE8651A6520A}"/>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1731AC7-EB79-4307-A8CE-F792B436A6D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28407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6EA67-AF2D-482C-984E-C2F714818ABB}"/>
              </a:ext>
            </a:extLst>
          </p:cNvPr>
          <p:cNvSpPr>
            <a:spLocks noGrp="1"/>
          </p:cNvSpPr>
          <p:nvPr>
            <p:ph type="title"/>
          </p:nvPr>
        </p:nvSpPr>
        <p:spPr/>
        <p:txBody>
          <a:bodyPr/>
          <a:lstStyle/>
          <a:p>
            <a:r>
              <a:rPr lang="en-GB" b="0" dirty="0">
                <a:latin typeface="Arial" panose="020B0604020202020204" pitchFamily="34" charset="0"/>
                <a:ea typeface="Times New Roman" panose="02020603050405020304" pitchFamily="18" charset="0"/>
                <a:cs typeface="Times New Roman" panose="02020603050405020304" pitchFamily="18" charset="0"/>
              </a:rPr>
              <a:t>Key proposals (III)</a:t>
            </a:r>
            <a:endParaRPr lang="en-GB" b="0" dirty="0"/>
          </a:p>
        </p:txBody>
      </p:sp>
      <p:sp>
        <p:nvSpPr>
          <p:cNvPr id="3" name="Content Placeholder 2">
            <a:extLst>
              <a:ext uri="{FF2B5EF4-FFF2-40B4-BE49-F238E27FC236}">
                <a16:creationId xmlns:a16="http://schemas.microsoft.com/office/drawing/2014/main" id="{16573123-6A65-43E8-9CE4-FCF566D23BC9}"/>
              </a:ext>
            </a:extLst>
          </p:cNvPr>
          <p:cNvSpPr>
            <a:spLocks noGrp="1"/>
          </p:cNvSpPr>
          <p:nvPr>
            <p:ph idx="1"/>
          </p:nvPr>
        </p:nvSpPr>
        <p:spPr>
          <a:xfrm>
            <a:off x="2208212" y="1628800"/>
            <a:ext cx="8280276" cy="4968552"/>
          </a:xfrm>
        </p:spPr>
        <p:txBody>
          <a:bodyPr/>
          <a:lstStyle/>
          <a:p>
            <a:r>
              <a:rPr lang="en-GB" sz="2400" b="0" dirty="0">
                <a:latin typeface="Arial" panose="020B0604020202020204" pitchFamily="34" charset="0"/>
                <a:ea typeface="Times New Roman" panose="02020603050405020304" pitchFamily="18" charset="0"/>
                <a:cs typeface="Times New Roman" panose="02020603050405020304" pitchFamily="18" charset="0"/>
              </a:rPr>
              <a:t>Mandating the use of </a:t>
            </a:r>
            <a:r>
              <a:rPr lang="en-GB" sz="2400" dirty="0">
                <a:latin typeface="Arial" panose="020B0604020202020204" pitchFamily="34" charset="0"/>
                <a:ea typeface="Times New Roman" panose="02020603050405020304" pitchFamily="18" charset="0"/>
                <a:cs typeface="Times New Roman" panose="02020603050405020304" pitchFamily="18" charset="0"/>
              </a:rPr>
              <a:t>local multi-agency panels </a:t>
            </a:r>
            <a:r>
              <a:rPr lang="en-GB" sz="2400" b="0" dirty="0">
                <a:latin typeface="Arial" panose="020B0604020202020204" pitchFamily="34" charset="0"/>
                <a:ea typeface="Times New Roman" panose="02020603050405020304" pitchFamily="18" charset="0"/>
                <a:cs typeface="Times New Roman" panose="02020603050405020304" pitchFamily="18" charset="0"/>
              </a:rPr>
              <a:t>in the EHC needs assessment process</a:t>
            </a:r>
          </a:p>
          <a:p>
            <a:r>
              <a:rPr lang="en-GB" sz="2400" dirty="0">
                <a:latin typeface="Arial" panose="020B0604020202020204" pitchFamily="34" charset="0"/>
                <a:ea typeface="Times New Roman" panose="02020603050405020304" pitchFamily="18" charset="0"/>
                <a:cs typeface="Times New Roman" panose="02020603050405020304" pitchFamily="18" charset="0"/>
              </a:rPr>
              <a:t>Standardising EHCPs</a:t>
            </a:r>
            <a:endParaRPr lang="en-GB" sz="2400" b="0" dirty="0">
              <a:latin typeface="Arial" panose="020B0604020202020204" pitchFamily="34" charset="0"/>
              <a:ea typeface="Times New Roman" panose="02020603050405020304" pitchFamily="18" charset="0"/>
              <a:cs typeface="Times New Roman" panose="02020603050405020304" pitchFamily="18" charset="0"/>
            </a:endParaRPr>
          </a:p>
          <a:p>
            <a:r>
              <a:rPr lang="en-GB" sz="2400" dirty="0">
                <a:latin typeface="Arial" panose="020B0604020202020204" pitchFamily="34" charset="0"/>
                <a:ea typeface="Times New Roman" panose="02020603050405020304" pitchFamily="18" charset="0"/>
                <a:cs typeface="Times New Roman" panose="02020603050405020304" pitchFamily="18" charset="0"/>
              </a:rPr>
              <a:t>Digitising EHCPs </a:t>
            </a:r>
            <a:r>
              <a:rPr lang="en-GB" sz="2400" b="0" dirty="0">
                <a:latin typeface="Arial" panose="020B0604020202020204" pitchFamily="34" charset="0"/>
                <a:ea typeface="Times New Roman" panose="02020603050405020304" pitchFamily="18" charset="0"/>
                <a:cs typeface="Times New Roman" panose="02020603050405020304" pitchFamily="18" charset="0"/>
              </a:rPr>
              <a:t>to reduce bureaucracy</a:t>
            </a:r>
          </a:p>
          <a:p>
            <a:pPr marL="0" indent="0">
              <a:buNone/>
            </a:pPr>
            <a:endParaRPr lang="en-GB" dirty="0"/>
          </a:p>
          <a:p>
            <a:pPr marL="0" indent="0">
              <a:buNone/>
            </a:pPr>
            <a:endParaRPr lang="en-GB" dirty="0"/>
          </a:p>
        </p:txBody>
      </p:sp>
      <p:pic>
        <p:nvPicPr>
          <p:cNvPr id="4" name="Content Placeholder 6">
            <a:extLst>
              <a:ext uri="{FF2B5EF4-FFF2-40B4-BE49-F238E27FC236}">
                <a16:creationId xmlns:a16="http://schemas.microsoft.com/office/drawing/2014/main" id="{99EE8900-8237-4E67-B69F-9E7EF706DF8A}"/>
              </a:ext>
            </a:extLst>
          </p:cNvPr>
          <p:cNvPicPr>
            <a:picLocks noChangeAspect="1"/>
          </p:cNvPicPr>
          <p:nvPr/>
        </p:nvPicPr>
        <p:blipFill>
          <a:blip r:embed="rId2"/>
          <a:stretch>
            <a:fillRect/>
          </a:stretch>
        </p:blipFill>
        <p:spPr>
          <a:xfrm>
            <a:off x="7320136" y="44624"/>
            <a:ext cx="2976532" cy="1441196"/>
          </a:xfrm>
          <a:prstGeom prst="rect">
            <a:avLst/>
          </a:prstGeom>
        </p:spPr>
      </p:pic>
      <p:sp>
        <p:nvSpPr>
          <p:cNvPr id="5" name="Rectangle 4">
            <a:extLst>
              <a:ext uri="{FF2B5EF4-FFF2-40B4-BE49-F238E27FC236}">
                <a16:creationId xmlns:a16="http://schemas.microsoft.com/office/drawing/2014/main" id="{CA0513B0-366F-4B1B-8BF1-C9BC8DDA2637}"/>
              </a:ext>
            </a:extLst>
          </p:cNvPr>
          <p:cNvSpPr/>
          <p:nvPr/>
        </p:nvSpPr>
        <p:spPr>
          <a:xfrm>
            <a:off x="2639616" y="3797878"/>
            <a:ext cx="6912768"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What components of the EHCP should we consider reviewing or amending as we move to a standardised and digitised version?</a:t>
            </a:r>
          </a:p>
        </p:txBody>
      </p:sp>
      <p:sp>
        <p:nvSpPr>
          <p:cNvPr id="6" name="Slide Number Placeholder 5">
            <a:extLst>
              <a:ext uri="{FF2B5EF4-FFF2-40B4-BE49-F238E27FC236}">
                <a16:creationId xmlns:a16="http://schemas.microsoft.com/office/drawing/2014/main" id="{8477E9C7-1CBA-4566-81AD-39A57B8B47C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B98E5A-76C0-453E-B1E0-BC4AB04722D5}" type="slidenum">
              <a:rPr kumimoji="0" lang="en-GB" sz="1200" b="0" i="0" u="none" strike="noStrike" kern="1200" cap="none" spc="0" normalizeH="0" baseline="0" noProof="0">
                <a:ln>
                  <a:noFill/>
                </a:ln>
                <a:solidFill>
                  <a:prstClr val="black">
                    <a:lumMod val="50000"/>
                    <a:lumOff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2482174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6EA67-AF2D-482C-984E-C2F714818ABB}"/>
              </a:ext>
            </a:extLst>
          </p:cNvPr>
          <p:cNvSpPr>
            <a:spLocks noGrp="1"/>
          </p:cNvSpPr>
          <p:nvPr>
            <p:ph type="title"/>
          </p:nvPr>
        </p:nvSpPr>
        <p:spPr/>
        <p:txBody>
          <a:bodyPr/>
          <a:lstStyle/>
          <a:p>
            <a:r>
              <a:rPr lang="en-GB" b="0" dirty="0">
                <a:latin typeface="Arial" panose="020B0604020202020204" pitchFamily="34" charset="0"/>
                <a:ea typeface="Times New Roman" panose="02020603050405020304" pitchFamily="18" charset="0"/>
                <a:cs typeface="Times New Roman" panose="02020603050405020304" pitchFamily="18" charset="0"/>
              </a:rPr>
              <a:t>Key proposals (IV)</a:t>
            </a:r>
            <a:endParaRPr lang="en-GB" b="0" dirty="0"/>
          </a:p>
        </p:txBody>
      </p:sp>
      <p:sp>
        <p:nvSpPr>
          <p:cNvPr id="3" name="Content Placeholder 2">
            <a:extLst>
              <a:ext uri="{FF2B5EF4-FFF2-40B4-BE49-F238E27FC236}">
                <a16:creationId xmlns:a16="http://schemas.microsoft.com/office/drawing/2014/main" id="{16573123-6A65-43E8-9CE4-FCF566D23BC9}"/>
              </a:ext>
            </a:extLst>
          </p:cNvPr>
          <p:cNvSpPr>
            <a:spLocks noGrp="1"/>
          </p:cNvSpPr>
          <p:nvPr>
            <p:ph idx="1"/>
          </p:nvPr>
        </p:nvSpPr>
        <p:spPr>
          <a:xfrm>
            <a:off x="2063552" y="1412776"/>
            <a:ext cx="8424936" cy="4968552"/>
          </a:xfrm>
        </p:spPr>
        <p:txBody>
          <a:bodyPr/>
          <a:lstStyle/>
          <a:p>
            <a:r>
              <a:rPr lang="en-GB" sz="2400" b="0" dirty="0">
                <a:latin typeface="Arial" panose="020B0604020202020204" pitchFamily="34" charset="0"/>
                <a:ea typeface="Times New Roman" panose="02020603050405020304" pitchFamily="18" charset="0"/>
                <a:cs typeface="Times New Roman" panose="02020603050405020304" pitchFamily="18" charset="0"/>
              </a:rPr>
              <a:t>Support parents to express </a:t>
            </a:r>
            <a:r>
              <a:rPr lang="en-GB" sz="2400" dirty="0">
                <a:latin typeface="Arial" panose="020B0604020202020204" pitchFamily="34" charset="0"/>
                <a:ea typeface="Times New Roman" panose="02020603050405020304" pitchFamily="18" charset="0"/>
                <a:cs typeface="Times New Roman" panose="02020603050405020304" pitchFamily="18" charset="0"/>
              </a:rPr>
              <a:t>an informed preference </a:t>
            </a:r>
            <a:r>
              <a:rPr lang="en-GB" sz="2400" b="0" dirty="0">
                <a:latin typeface="Arial" panose="020B0604020202020204" pitchFamily="34" charset="0"/>
                <a:ea typeface="Times New Roman" panose="02020603050405020304" pitchFamily="18" charset="0"/>
                <a:cs typeface="Times New Roman" panose="02020603050405020304" pitchFamily="18" charset="0"/>
              </a:rPr>
              <a:t>for a suitable placement by providing a list of settings drawn from the local inclusion plan</a:t>
            </a:r>
          </a:p>
          <a:p>
            <a:endParaRPr lang="en-GB" sz="2400" b="0" dirty="0">
              <a:latin typeface="Arial" panose="020B0604020202020204" pitchFamily="34" charset="0"/>
              <a:ea typeface="Times New Roman" panose="02020603050405020304" pitchFamily="18" charset="0"/>
              <a:cs typeface="Times New Roman" panose="02020603050405020304" pitchFamily="18" charset="0"/>
            </a:endParaRPr>
          </a:p>
          <a:p>
            <a:endParaRPr lang="en-GB" sz="2400" b="0" dirty="0">
              <a:latin typeface="Arial" panose="020B0604020202020204" pitchFamily="34" charset="0"/>
              <a:ea typeface="Times New Roman" panose="02020603050405020304" pitchFamily="18" charset="0"/>
              <a:cs typeface="Times New Roman" panose="02020603050405020304" pitchFamily="18" charset="0"/>
            </a:endParaRPr>
          </a:p>
          <a:p>
            <a:endParaRPr lang="en-GB" sz="2400" b="0" dirty="0">
              <a:latin typeface="Arial" panose="020B0604020202020204" pitchFamily="34" charset="0"/>
              <a:ea typeface="Times New Roman" panose="02020603050405020304" pitchFamily="18" charset="0"/>
              <a:cs typeface="Times New Roman" panose="02020603050405020304" pitchFamily="18" charset="0"/>
            </a:endParaRPr>
          </a:p>
          <a:p>
            <a:r>
              <a:rPr lang="en-GB" sz="2400" b="0" dirty="0">
                <a:latin typeface="Arial" panose="020B0604020202020204" pitchFamily="34" charset="0"/>
                <a:ea typeface="Times New Roman" panose="02020603050405020304" pitchFamily="18" charset="0"/>
                <a:cs typeface="Times New Roman" panose="02020603050405020304" pitchFamily="18" charset="0"/>
              </a:rPr>
              <a:t>Streamline the redress process, aiming to resolve disputes earlier, including through </a:t>
            </a:r>
            <a:r>
              <a:rPr lang="en-GB" sz="2400" dirty="0">
                <a:latin typeface="Arial" panose="020B0604020202020204" pitchFamily="34" charset="0"/>
                <a:ea typeface="Times New Roman" panose="02020603050405020304" pitchFamily="18" charset="0"/>
                <a:cs typeface="Times New Roman" panose="02020603050405020304" pitchFamily="18" charset="0"/>
              </a:rPr>
              <a:t>mandatory mediation.</a:t>
            </a:r>
          </a:p>
          <a:p>
            <a:pPr marL="257175" indent="-257175">
              <a:spcAft>
                <a:spcPts val="900"/>
              </a:spcAft>
              <a:buFont typeface="Arial" panose="020B0604020202020204" pitchFamily="34" charset="0"/>
              <a:buChar char="-"/>
            </a:pPr>
            <a:endParaRPr lang="en-GB" sz="2400" b="0" dirty="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dirty="0"/>
          </a:p>
        </p:txBody>
      </p:sp>
      <p:pic>
        <p:nvPicPr>
          <p:cNvPr id="4" name="Content Placeholder 6">
            <a:extLst>
              <a:ext uri="{FF2B5EF4-FFF2-40B4-BE49-F238E27FC236}">
                <a16:creationId xmlns:a16="http://schemas.microsoft.com/office/drawing/2014/main" id="{99EE8900-8237-4E67-B69F-9E7EF706DF8A}"/>
              </a:ext>
            </a:extLst>
          </p:cNvPr>
          <p:cNvPicPr>
            <a:picLocks noChangeAspect="1"/>
          </p:cNvPicPr>
          <p:nvPr/>
        </p:nvPicPr>
        <p:blipFill>
          <a:blip r:embed="rId2"/>
          <a:stretch>
            <a:fillRect/>
          </a:stretch>
        </p:blipFill>
        <p:spPr>
          <a:xfrm>
            <a:off x="7392144" y="44625"/>
            <a:ext cx="2904524" cy="1406331"/>
          </a:xfrm>
          <a:prstGeom prst="rect">
            <a:avLst/>
          </a:prstGeom>
        </p:spPr>
      </p:pic>
      <p:sp>
        <p:nvSpPr>
          <p:cNvPr id="5" name="Rectangle 4">
            <a:extLst>
              <a:ext uri="{FF2B5EF4-FFF2-40B4-BE49-F238E27FC236}">
                <a16:creationId xmlns:a16="http://schemas.microsoft.com/office/drawing/2014/main" id="{A168C42B-B68B-4FFA-8DD8-0F717B2A96B6}"/>
              </a:ext>
            </a:extLst>
          </p:cNvPr>
          <p:cNvSpPr/>
          <p:nvPr/>
        </p:nvSpPr>
        <p:spPr>
          <a:xfrm>
            <a:off x="2675942" y="2852936"/>
            <a:ext cx="734481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How can parents and LAs most effectively work together to produce a tailored list of placements that is appropriate for their child, and gives parents confidence in the EHCP process?</a:t>
            </a:r>
          </a:p>
        </p:txBody>
      </p:sp>
      <p:sp>
        <p:nvSpPr>
          <p:cNvPr id="6" name="Slide Number Placeholder 5">
            <a:extLst>
              <a:ext uri="{FF2B5EF4-FFF2-40B4-BE49-F238E27FC236}">
                <a16:creationId xmlns:a16="http://schemas.microsoft.com/office/drawing/2014/main" id="{F1110AD6-A355-4A6C-945C-6AA445932E2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B98E5A-76C0-453E-B1E0-BC4AB04722D5}" type="slidenum">
              <a:rPr kumimoji="0" lang="en-GB" sz="1200" b="0" i="0" u="none" strike="noStrike" kern="1200" cap="none" spc="0" normalizeH="0" baseline="0" noProof="0">
                <a:ln>
                  <a:noFill/>
                </a:ln>
                <a:solidFill>
                  <a:prstClr val="black">
                    <a:lumMod val="50000"/>
                    <a:lumOff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
        <p:nvSpPr>
          <p:cNvPr id="7" name="Rectangle 6">
            <a:extLst>
              <a:ext uri="{FF2B5EF4-FFF2-40B4-BE49-F238E27FC236}">
                <a16:creationId xmlns:a16="http://schemas.microsoft.com/office/drawing/2014/main" id="{9EA0E2CE-3753-F324-04ED-5C1E9CC69837}"/>
              </a:ext>
            </a:extLst>
          </p:cNvPr>
          <p:cNvSpPr/>
          <p:nvPr/>
        </p:nvSpPr>
        <p:spPr>
          <a:xfrm>
            <a:off x="3503712" y="5445224"/>
            <a:ext cx="698477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Arial"/>
                <a:ea typeface="+mn-ea"/>
                <a:cs typeface="+mn-cs"/>
              </a:rPr>
              <a:t>To what extent do you agree or disagree with our overall approach to strengthen redress, including through national standards and mandatory mediation?</a:t>
            </a:r>
            <a:endParaRPr kumimoji="0" lang="en-GB" sz="20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4386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6338-F213-40F3-92E7-85CF3A7E2B60}"/>
              </a:ext>
            </a:extLst>
          </p:cNvPr>
          <p:cNvSpPr>
            <a:spLocks noGrp="1"/>
          </p:cNvSpPr>
          <p:nvPr>
            <p:ph type="title"/>
          </p:nvPr>
        </p:nvSpPr>
        <p:spPr>
          <a:xfrm>
            <a:off x="2279577" y="260649"/>
            <a:ext cx="7992243" cy="647701"/>
          </a:xfrm>
        </p:spPr>
        <p:txBody>
          <a:bodyPr/>
          <a:lstStyle/>
          <a:p>
            <a:r>
              <a:rPr lang="en-GB" sz="2800" b="0" dirty="0">
                <a:latin typeface="Arial" panose="020B0604020202020204" pitchFamily="34" charset="0"/>
                <a:ea typeface="Times New Roman" panose="02020603050405020304" pitchFamily="18" charset="0"/>
                <a:cs typeface="Times New Roman" panose="02020603050405020304" pitchFamily="18" charset="0"/>
              </a:rPr>
              <a:t>Excellent provision from early years to adulthood</a:t>
            </a:r>
            <a:endParaRPr lang="en-GB" sz="2800" dirty="0"/>
          </a:p>
        </p:txBody>
      </p:sp>
      <p:sp>
        <p:nvSpPr>
          <p:cNvPr id="3" name="Content Placeholder 2">
            <a:extLst>
              <a:ext uri="{FF2B5EF4-FFF2-40B4-BE49-F238E27FC236}">
                <a16:creationId xmlns:a16="http://schemas.microsoft.com/office/drawing/2014/main" id="{57349259-2DC9-4E99-873F-2300096989C4}"/>
              </a:ext>
            </a:extLst>
          </p:cNvPr>
          <p:cNvSpPr>
            <a:spLocks noGrp="1"/>
          </p:cNvSpPr>
          <p:nvPr>
            <p:ph idx="1"/>
          </p:nvPr>
        </p:nvSpPr>
        <p:spPr>
          <a:xfrm>
            <a:off x="2152650" y="909787"/>
            <a:ext cx="8047806" cy="5184576"/>
          </a:xfrm>
        </p:spPr>
        <p:txBody>
          <a:bodyPr>
            <a:noAutofit/>
          </a:bodyPr>
          <a:lstStyle/>
          <a:p>
            <a:pPr marL="257175" indent="-257175">
              <a:spcAft>
                <a:spcPts val="900"/>
              </a:spcAft>
              <a:buFont typeface="Arial" panose="020B0604020202020204" pitchFamily="34" charset="0"/>
              <a:buChar char="-"/>
            </a:pPr>
            <a:r>
              <a:rPr lang="en-GB" sz="2300" b="0" dirty="0">
                <a:latin typeface="Arial" panose="020B0604020202020204" pitchFamily="34" charset="0"/>
                <a:ea typeface="Times New Roman" panose="02020603050405020304" pitchFamily="18" charset="0"/>
                <a:cs typeface="Times New Roman" panose="02020603050405020304" pitchFamily="18" charset="0"/>
              </a:rPr>
              <a:t>Increase the total investment in schools budgets by £7b by 2024-25, with an </a:t>
            </a:r>
            <a:r>
              <a:rPr lang="en-GB" sz="2300" dirty="0">
                <a:latin typeface="Arial" panose="020B0604020202020204" pitchFamily="34" charset="0"/>
                <a:ea typeface="Times New Roman" panose="02020603050405020304" pitchFamily="18" charset="0"/>
                <a:cs typeface="Times New Roman" panose="02020603050405020304" pitchFamily="18" charset="0"/>
              </a:rPr>
              <a:t>additional £1b </a:t>
            </a:r>
            <a:r>
              <a:rPr lang="en-GB" sz="2300" b="0" dirty="0">
                <a:latin typeface="Arial" panose="020B0604020202020204" pitchFamily="34" charset="0"/>
                <a:ea typeface="Times New Roman" panose="02020603050405020304" pitchFamily="18" charset="0"/>
                <a:cs typeface="Times New Roman" panose="02020603050405020304" pitchFamily="18" charset="0"/>
              </a:rPr>
              <a:t>in 2022-23 for high needs  </a:t>
            </a:r>
          </a:p>
          <a:p>
            <a:pPr marL="257175" indent="-257175">
              <a:spcAft>
                <a:spcPts val="900"/>
              </a:spcAft>
              <a:buFont typeface="Arial" panose="020B0604020202020204" pitchFamily="34" charset="0"/>
              <a:buChar char="-"/>
            </a:pPr>
            <a:r>
              <a:rPr lang="en-GB" sz="2300" b="0" dirty="0">
                <a:latin typeface="Arial" panose="020B0604020202020204" pitchFamily="34" charset="0"/>
                <a:ea typeface="Arial" panose="020B0604020202020204" pitchFamily="34" charset="0"/>
                <a:cs typeface="Times New Roman" panose="02020603050405020304" pitchFamily="18" charset="0"/>
              </a:rPr>
              <a:t>Consult on introducing a new </a:t>
            </a:r>
            <a:r>
              <a:rPr lang="en-GB" sz="2300" dirty="0">
                <a:latin typeface="Arial" panose="020B0604020202020204" pitchFamily="34" charset="0"/>
                <a:ea typeface="Arial" panose="020B0604020202020204" pitchFamily="34" charset="0"/>
                <a:cs typeface="Times New Roman" panose="02020603050405020304" pitchFamily="18" charset="0"/>
              </a:rPr>
              <a:t>SENCo National Professional Qualification </a:t>
            </a:r>
            <a:r>
              <a:rPr lang="en-GB" sz="2300" b="0" dirty="0">
                <a:latin typeface="Arial" panose="020B0604020202020204" pitchFamily="34" charset="0"/>
                <a:ea typeface="Arial" panose="020B0604020202020204" pitchFamily="34" charset="0"/>
                <a:cs typeface="Times New Roman" panose="02020603050405020304" pitchFamily="18" charset="0"/>
              </a:rPr>
              <a:t>(NPQ) for school SENCos </a:t>
            </a:r>
          </a:p>
          <a:p>
            <a:pPr marL="0" indent="0">
              <a:spcAft>
                <a:spcPts val="900"/>
              </a:spcAft>
              <a:buNone/>
            </a:pPr>
            <a:endParaRPr lang="en-GB" sz="2300" b="0" dirty="0">
              <a:latin typeface="Arial" panose="020B0604020202020204" pitchFamily="34" charset="0"/>
              <a:ea typeface="Arial" panose="020B0604020202020204" pitchFamily="34" charset="0"/>
              <a:cs typeface="Times New Roman" panose="02020603050405020304" pitchFamily="18" charset="0"/>
            </a:endParaRPr>
          </a:p>
          <a:p>
            <a:pPr marL="257175" indent="-257175">
              <a:spcAft>
                <a:spcPts val="900"/>
              </a:spcAft>
              <a:buFont typeface="Arial" panose="020B0604020202020204" pitchFamily="34" charset="0"/>
              <a:buChar char="-"/>
            </a:pPr>
            <a:endParaRPr lang="en-GB" sz="2300" b="0" dirty="0">
              <a:latin typeface="Arial" panose="020B0604020202020204" pitchFamily="34" charset="0"/>
              <a:ea typeface="Arial" panose="020B0604020202020204" pitchFamily="34" charset="0"/>
              <a:cs typeface="Times New Roman" panose="02020603050405020304" pitchFamily="18" charset="0"/>
            </a:endParaRPr>
          </a:p>
          <a:p>
            <a:pPr marL="257175" indent="-257175">
              <a:spcAft>
                <a:spcPts val="900"/>
              </a:spcAft>
              <a:buFont typeface="Arial" panose="020B0604020202020204" pitchFamily="34" charset="0"/>
              <a:buChar char="-"/>
            </a:pPr>
            <a:endParaRPr lang="en-GB" sz="2300" b="0" dirty="0">
              <a:latin typeface="Arial" panose="020B0604020202020204" pitchFamily="34" charset="0"/>
              <a:ea typeface="Arial" panose="020B0604020202020204" pitchFamily="34" charset="0"/>
              <a:cs typeface="Times New Roman" panose="02020603050405020304" pitchFamily="18" charset="0"/>
            </a:endParaRPr>
          </a:p>
          <a:p>
            <a:pPr marL="257175" indent="-257175">
              <a:spcAft>
                <a:spcPts val="900"/>
              </a:spcAft>
              <a:buFont typeface="Arial" panose="020B0604020202020204" pitchFamily="34" charset="0"/>
              <a:buChar char="-"/>
            </a:pPr>
            <a:r>
              <a:rPr lang="en-GB" sz="2300" b="0" dirty="0">
                <a:latin typeface="Arial" panose="020B0604020202020204" pitchFamily="34" charset="0"/>
                <a:ea typeface="Arial" panose="020B0604020202020204" pitchFamily="34" charset="0"/>
                <a:cs typeface="Times New Roman" panose="02020603050405020304" pitchFamily="18" charset="0"/>
              </a:rPr>
              <a:t>Increase the number of staff </a:t>
            </a:r>
            <a:r>
              <a:rPr lang="en-GB" sz="2300" b="0" dirty="0">
                <a:latin typeface="Arial" panose="020B0604020202020204" pitchFamily="34" charset="0"/>
                <a:ea typeface="Times New Roman" panose="02020603050405020304" pitchFamily="18" charset="0"/>
                <a:cs typeface="Times New Roman" panose="02020603050405020304" pitchFamily="18" charset="0"/>
              </a:rPr>
              <a:t>with an </a:t>
            </a:r>
            <a:r>
              <a:rPr lang="en-GB" sz="2300" dirty="0">
                <a:latin typeface="Arial" panose="020B0604020202020204" pitchFamily="34" charset="0"/>
                <a:ea typeface="Times New Roman" panose="02020603050405020304" pitchFamily="18" charset="0"/>
                <a:cs typeface="Times New Roman" panose="02020603050405020304" pitchFamily="18" charset="0"/>
              </a:rPr>
              <a:t>accredited Level 3 SENCo qualification </a:t>
            </a:r>
            <a:r>
              <a:rPr lang="en-GB" sz="2300" b="0" dirty="0">
                <a:latin typeface="Arial" panose="020B0604020202020204" pitchFamily="34" charset="0"/>
                <a:ea typeface="Times New Roman" panose="02020603050405020304" pitchFamily="18" charset="0"/>
                <a:cs typeface="Times New Roman" panose="02020603050405020304" pitchFamily="18" charset="0"/>
              </a:rPr>
              <a:t>in early years settings</a:t>
            </a:r>
          </a:p>
          <a:p>
            <a:pPr marL="257175" indent="-257175">
              <a:spcAft>
                <a:spcPts val="900"/>
              </a:spcAft>
              <a:buFont typeface="Arial" panose="020B0604020202020204" pitchFamily="34" charset="0"/>
              <a:buChar char="-"/>
            </a:pPr>
            <a:r>
              <a:rPr lang="en-GB" sz="2300" b="0" dirty="0">
                <a:latin typeface="Arial" panose="020B0604020202020204" pitchFamily="34" charset="0"/>
                <a:ea typeface="Arial" panose="020B0604020202020204" pitchFamily="34" charset="0"/>
                <a:cs typeface="Times New Roman" panose="02020603050405020304" pitchFamily="18" charset="0"/>
              </a:rPr>
              <a:t>Commission analysis to better understand the support that CYP with SEND need from the </a:t>
            </a:r>
            <a:r>
              <a:rPr lang="en-GB" sz="2300" dirty="0">
                <a:latin typeface="Arial" panose="020B0604020202020204" pitchFamily="34" charset="0"/>
                <a:ea typeface="Arial" panose="020B0604020202020204" pitchFamily="34" charset="0"/>
                <a:cs typeface="Times New Roman" panose="02020603050405020304" pitchFamily="18" charset="0"/>
              </a:rPr>
              <a:t>health workforce</a:t>
            </a:r>
            <a:endParaRPr lang="en-GB" sz="23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1F53D24-DE2E-4420-9AC1-CB7B73F6072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B98E5A-76C0-453E-B1E0-BC4AB04722D5}" type="slidenum">
              <a:rPr kumimoji="0" lang="en-GB" sz="1200" b="0" i="0" u="none" strike="noStrike" kern="1200" cap="none" spc="0" normalizeH="0" baseline="0" noProof="0">
                <a:ln>
                  <a:noFill/>
                </a:ln>
                <a:solidFill>
                  <a:prstClr val="black">
                    <a:lumMod val="50000"/>
                    <a:lumOff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
        <p:nvSpPr>
          <p:cNvPr id="5" name="Rectangle 4">
            <a:extLst>
              <a:ext uri="{FF2B5EF4-FFF2-40B4-BE49-F238E27FC236}">
                <a16:creationId xmlns:a16="http://schemas.microsoft.com/office/drawing/2014/main" id="{C404892E-AFAC-2C7D-37B9-65EDE0E6576F}"/>
              </a:ext>
            </a:extLst>
          </p:cNvPr>
          <p:cNvSpPr/>
          <p:nvPr/>
        </p:nvSpPr>
        <p:spPr>
          <a:xfrm>
            <a:off x="2423592" y="2817999"/>
            <a:ext cx="7344816"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To what extent do you agree or disagree that we should introduce a new mandatory SENCo NPQ to replace the </a:t>
            </a:r>
            <a:r>
              <a:rPr kumimoji="0" lang="en-GB" sz="1800" b="0" i="0" u="none" strike="noStrike" kern="1200" cap="none" spc="0" normalizeH="0" baseline="0" noProof="0" dirty="0" err="1">
                <a:ln>
                  <a:noFill/>
                </a:ln>
                <a:solidFill>
                  <a:prstClr val="white"/>
                </a:solidFill>
                <a:effectLst/>
                <a:uLnTx/>
                <a:uFillTx/>
                <a:latin typeface="Arial"/>
                <a:ea typeface="+mn-ea"/>
                <a:cs typeface="+mn-cs"/>
              </a:rPr>
              <a:t>NASENCo</a:t>
            </a:r>
            <a:r>
              <a:rPr kumimoji="0" lang="en-GB" sz="1800" b="0" i="0" u="none" strike="noStrike" kern="1200" cap="none" spc="0" normalizeH="0" baseline="0" noProof="0" dirty="0">
                <a:ln>
                  <a:noFill/>
                </a:ln>
                <a:solidFill>
                  <a:prstClr val="white"/>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white"/>
                </a:solidFill>
                <a:effectLst/>
                <a:uLnTx/>
                <a:uFillTx/>
                <a:latin typeface="Arial"/>
                <a:ea typeface="+mn-ea"/>
                <a:cs typeface="+mn-cs"/>
              </a:rPr>
              <a:t>Strongly Agree, Agree, Neither Agree or Disagree, Disagree, Strongly Disagree </a:t>
            </a:r>
            <a:r>
              <a:rPr kumimoji="0" lang="en-GB" sz="1800" b="0" i="0" u="none" strike="noStrike" kern="1200" cap="none" spc="0" normalizeH="0" baseline="0" noProof="0" dirty="0">
                <a:ln>
                  <a:noFill/>
                </a:ln>
                <a:solidFill>
                  <a:prstClr val="white"/>
                </a:solidFill>
                <a:effectLst/>
                <a:uLnTx/>
                <a:uFillTx/>
                <a:latin typeface="Arial"/>
                <a:ea typeface="+mn-ea"/>
                <a:cs typeface="+mn-cs"/>
              </a:rPr>
              <a:t>− If you selected Disagree or Strongly Disagree, please tell us why. </a:t>
            </a:r>
            <a:endParaRPr kumimoji="0" lang="en-GB" sz="20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516493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04B1-C144-4C3D-8CF0-74B9F45A7FEC}"/>
              </a:ext>
            </a:extLst>
          </p:cNvPr>
          <p:cNvSpPr>
            <a:spLocks noGrp="1"/>
          </p:cNvSpPr>
          <p:nvPr>
            <p:ph type="title"/>
          </p:nvPr>
        </p:nvSpPr>
        <p:spPr/>
        <p:txBody>
          <a:bodyPr/>
          <a:lstStyle/>
          <a:p>
            <a:r>
              <a:rPr lang="en-GB" sz="3000" b="0" dirty="0">
                <a:latin typeface="Arial" panose="020B0604020202020204" pitchFamily="34" charset="0"/>
                <a:ea typeface="Arial" panose="020B0604020202020204" pitchFamily="34" charset="0"/>
                <a:cs typeface="Times New Roman" panose="02020603050405020304" pitchFamily="18" charset="0"/>
              </a:rPr>
              <a:t>Improve mainstream provision through excellent teacher training and development</a:t>
            </a:r>
            <a:endParaRPr lang="en-GB" sz="3000" dirty="0"/>
          </a:p>
        </p:txBody>
      </p:sp>
      <p:sp>
        <p:nvSpPr>
          <p:cNvPr id="3" name="Content Placeholder 2">
            <a:extLst>
              <a:ext uri="{FF2B5EF4-FFF2-40B4-BE49-F238E27FC236}">
                <a16:creationId xmlns:a16="http://schemas.microsoft.com/office/drawing/2014/main" id="{96B2A562-9BB5-4851-AF93-E79455DE7766}"/>
              </a:ext>
            </a:extLst>
          </p:cNvPr>
          <p:cNvSpPr>
            <a:spLocks noGrp="1"/>
          </p:cNvSpPr>
          <p:nvPr>
            <p:ph idx="1"/>
          </p:nvPr>
        </p:nvSpPr>
        <p:spPr>
          <a:xfrm>
            <a:off x="2135560" y="1196753"/>
            <a:ext cx="8064896" cy="4679949"/>
          </a:xfrm>
        </p:spPr>
        <p:txBody>
          <a:bodyPr/>
          <a:lstStyle/>
          <a:p>
            <a:r>
              <a:rPr lang="en-GB" sz="2200" dirty="0"/>
              <a:t>Initial Teacher Training (ITT) - </a:t>
            </a:r>
            <a:r>
              <a:rPr lang="en-GB" sz="2200" b="0" dirty="0"/>
              <a:t>framework sets out a minimum mandatory entitlement for all trainee teachers with mentoring in supporting pupils with additional needs </a:t>
            </a:r>
          </a:p>
          <a:p>
            <a:r>
              <a:rPr lang="en-GB" sz="2200" b="0" dirty="0"/>
              <a:t>The </a:t>
            </a:r>
            <a:r>
              <a:rPr lang="en-GB" sz="2200" dirty="0"/>
              <a:t>Early Career Framework </a:t>
            </a:r>
            <a:r>
              <a:rPr lang="en-GB" sz="2200" b="0" dirty="0"/>
              <a:t>includes training on identifying pupils who need new content further broken down </a:t>
            </a:r>
          </a:p>
          <a:p>
            <a:r>
              <a:rPr lang="en-GB" sz="2200" b="0" dirty="0"/>
              <a:t>A reformed suite of </a:t>
            </a:r>
            <a:r>
              <a:rPr lang="en-GB" sz="2200" dirty="0"/>
              <a:t>National Professional Qualifications </a:t>
            </a:r>
            <a:r>
              <a:rPr lang="en-GB" sz="2200" b="0" dirty="0"/>
              <a:t>(NPQs) for teachers and leaders, designed to help the teaching profession ensure they support all pupils to succeed in both mainstream and specialist settings  </a:t>
            </a:r>
          </a:p>
          <a:p>
            <a:r>
              <a:rPr lang="en-GB" sz="2200" b="0" dirty="0"/>
              <a:t>Establish an </a:t>
            </a:r>
            <a:r>
              <a:rPr lang="en-GB" sz="2200" dirty="0"/>
              <a:t>Institute of Teaching </a:t>
            </a:r>
            <a:r>
              <a:rPr lang="en-GB" sz="2200" b="0" dirty="0"/>
              <a:t>which will become England’s flagship teacher development</a:t>
            </a:r>
          </a:p>
        </p:txBody>
      </p:sp>
      <p:sp>
        <p:nvSpPr>
          <p:cNvPr id="4" name="Slide Number Placeholder 3">
            <a:extLst>
              <a:ext uri="{FF2B5EF4-FFF2-40B4-BE49-F238E27FC236}">
                <a16:creationId xmlns:a16="http://schemas.microsoft.com/office/drawing/2014/main" id="{2ACF8D58-4755-485E-9AF6-E0432EFF49D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B98E5A-76C0-453E-B1E0-BC4AB04722D5}" type="slidenum">
              <a:rPr kumimoji="0" lang="en-GB" sz="1200" b="0" i="0" u="none" strike="noStrike" kern="1200" cap="none" spc="0" normalizeH="0" baseline="0" noProof="0">
                <a:ln>
                  <a:noFill/>
                </a:ln>
                <a:solidFill>
                  <a:prstClr val="black">
                    <a:lumMod val="50000"/>
                    <a:lumOff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390367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6338-F213-40F3-92E7-85CF3A7E2B60}"/>
              </a:ext>
            </a:extLst>
          </p:cNvPr>
          <p:cNvSpPr>
            <a:spLocks noGrp="1"/>
          </p:cNvSpPr>
          <p:nvPr>
            <p:ph type="title"/>
          </p:nvPr>
        </p:nvSpPr>
        <p:spPr>
          <a:xfrm>
            <a:off x="2207569" y="477044"/>
            <a:ext cx="7992243" cy="647701"/>
          </a:xfrm>
        </p:spPr>
        <p:txBody>
          <a:bodyPr/>
          <a:lstStyle/>
          <a:p>
            <a:r>
              <a:rPr lang="en-GB" sz="2800" b="0" dirty="0">
                <a:latin typeface="Arial" panose="020B0604020202020204" pitchFamily="34" charset="0"/>
                <a:ea typeface="Times New Roman" panose="02020603050405020304" pitchFamily="18" charset="0"/>
                <a:cs typeface="Times New Roman" panose="02020603050405020304" pitchFamily="18" charset="0"/>
              </a:rPr>
              <a:t>Excellent provision from early years to adulthood</a:t>
            </a:r>
            <a:endParaRPr lang="en-GB" sz="2800" dirty="0"/>
          </a:p>
        </p:txBody>
      </p:sp>
      <p:sp>
        <p:nvSpPr>
          <p:cNvPr id="3" name="Content Placeholder 2">
            <a:extLst>
              <a:ext uri="{FF2B5EF4-FFF2-40B4-BE49-F238E27FC236}">
                <a16:creationId xmlns:a16="http://schemas.microsoft.com/office/drawing/2014/main" id="{57349259-2DC9-4E99-873F-2300096989C4}"/>
              </a:ext>
            </a:extLst>
          </p:cNvPr>
          <p:cNvSpPr>
            <a:spLocks noGrp="1"/>
          </p:cNvSpPr>
          <p:nvPr>
            <p:ph idx="1"/>
          </p:nvPr>
        </p:nvSpPr>
        <p:spPr>
          <a:xfrm>
            <a:off x="2152650" y="1124744"/>
            <a:ext cx="7886700" cy="5184576"/>
          </a:xfrm>
        </p:spPr>
        <p:txBody>
          <a:bodyPr>
            <a:normAutofit/>
          </a:bodyPr>
          <a:lstStyle/>
          <a:p>
            <a:pPr marL="257175" indent="-257175">
              <a:spcAft>
                <a:spcPts val="900"/>
              </a:spcAft>
              <a:buFont typeface="Arial" panose="020B0604020202020204" pitchFamily="34" charset="0"/>
              <a:buChar char="-"/>
            </a:pPr>
            <a:r>
              <a:rPr lang="en-GB" sz="2300" b="0" dirty="0">
                <a:latin typeface="Arial" panose="020B0604020202020204" pitchFamily="34" charset="0"/>
                <a:ea typeface="Arial" panose="020B0604020202020204" pitchFamily="34" charset="0"/>
                <a:cs typeface="Times New Roman" panose="02020603050405020304" pitchFamily="18" charset="0"/>
              </a:rPr>
              <a:t>Fund up to than 10,000 </a:t>
            </a:r>
            <a:r>
              <a:rPr lang="en-GB" sz="2300" dirty="0">
                <a:latin typeface="Arial" panose="020B0604020202020204" pitchFamily="34" charset="0"/>
                <a:ea typeface="Arial" panose="020B0604020202020204" pitchFamily="34" charset="0"/>
                <a:cs typeface="Times New Roman" panose="02020603050405020304" pitchFamily="18" charset="0"/>
              </a:rPr>
              <a:t>additional respite placements </a:t>
            </a:r>
            <a:r>
              <a:rPr lang="en-GB" sz="2300" b="0" dirty="0">
                <a:latin typeface="Arial" panose="020B0604020202020204" pitchFamily="34" charset="0"/>
                <a:ea typeface="Arial" panose="020B0604020202020204" pitchFamily="34" charset="0"/>
                <a:cs typeface="Times New Roman" panose="02020603050405020304" pitchFamily="18" charset="0"/>
              </a:rPr>
              <a:t>through an investment of £30m </a:t>
            </a:r>
          </a:p>
          <a:p>
            <a:pPr marL="257175" indent="-257175">
              <a:spcAft>
                <a:spcPts val="900"/>
              </a:spcAft>
              <a:buFont typeface="Arial" panose="020B0604020202020204" pitchFamily="34" charset="0"/>
              <a:buChar char="-"/>
            </a:pPr>
            <a:r>
              <a:rPr lang="en-GB" sz="2300" b="0" dirty="0">
                <a:latin typeface="Arial" panose="020B0604020202020204" pitchFamily="34" charset="0"/>
                <a:ea typeface="Arial" panose="020B0604020202020204" pitchFamily="34" charset="0"/>
                <a:cs typeface="Times New Roman" panose="02020603050405020304" pitchFamily="18" charset="0"/>
              </a:rPr>
              <a:t>£82m to create a network of </a:t>
            </a:r>
            <a:r>
              <a:rPr lang="en-GB" sz="2300" dirty="0">
                <a:latin typeface="Arial" panose="020B0604020202020204" pitchFamily="34" charset="0"/>
                <a:ea typeface="Arial" panose="020B0604020202020204" pitchFamily="34" charset="0"/>
                <a:cs typeface="Times New Roman" panose="02020603050405020304" pitchFamily="18" charset="0"/>
              </a:rPr>
              <a:t>Family Hubs </a:t>
            </a:r>
            <a:endParaRPr lang="en-GB" sz="2300" dirty="0">
              <a:latin typeface="Arial" panose="020B0604020202020204" pitchFamily="34" charset="0"/>
              <a:ea typeface="Times New Roman" panose="02020603050405020304" pitchFamily="18" charset="0"/>
              <a:cs typeface="Times New Roman" panose="02020603050405020304" pitchFamily="18" charset="0"/>
            </a:endParaRPr>
          </a:p>
          <a:p>
            <a:pPr marL="257175" indent="-257175">
              <a:spcAft>
                <a:spcPts val="900"/>
              </a:spcAft>
              <a:buFont typeface="Arial" panose="020B0604020202020204" pitchFamily="34" charset="0"/>
              <a:buChar char="-"/>
            </a:pPr>
            <a:r>
              <a:rPr lang="en-GB" sz="2300" b="0" dirty="0">
                <a:latin typeface="Arial" panose="020B0604020202020204" pitchFamily="34" charset="0"/>
                <a:ea typeface="Arial" panose="020B0604020202020204" pitchFamily="34" charset="0"/>
                <a:cs typeface="Times New Roman" panose="02020603050405020304" pitchFamily="18" charset="0"/>
              </a:rPr>
              <a:t>Invest </a:t>
            </a:r>
            <a:r>
              <a:rPr lang="en-GB" sz="2300" dirty="0">
                <a:latin typeface="Arial" panose="020B0604020202020204" pitchFamily="34" charset="0"/>
                <a:ea typeface="Arial" panose="020B0604020202020204" pitchFamily="34" charset="0"/>
                <a:cs typeface="Times New Roman" panose="02020603050405020304" pitchFamily="18" charset="0"/>
              </a:rPr>
              <a:t>£2.6 billon to deliver new places </a:t>
            </a:r>
            <a:r>
              <a:rPr lang="en-GB" sz="2300" b="0" dirty="0">
                <a:latin typeface="Arial" panose="020B0604020202020204" pitchFamily="34" charset="0"/>
                <a:ea typeface="Arial" panose="020B0604020202020204" pitchFamily="34" charset="0"/>
                <a:cs typeface="Times New Roman" panose="02020603050405020304" pitchFamily="18" charset="0"/>
              </a:rPr>
              <a:t>and improve existing provision for CYP with SEND or who need AP</a:t>
            </a:r>
            <a:endParaRPr lang="en-GB" sz="2300" b="0" dirty="0">
              <a:latin typeface="Arial" panose="020B0604020202020204" pitchFamily="34" charset="0"/>
              <a:ea typeface="Times New Roman" panose="02020603050405020304" pitchFamily="18" charset="0"/>
              <a:cs typeface="Times New Roman" panose="02020603050405020304" pitchFamily="18" charset="0"/>
            </a:endParaRPr>
          </a:p>
          <a:p>
            <a:pPr marL="257175" indent="-257175">
              <a:spcAft>
                <a:spcPts val="900"/>
              </a:spcAft>
              <a:buFont typeface="Arial" panose="020B0604020202020204" pitchFamily="34" charset="0"/>
              <a:buChar char="-"/>
            </a:pPr>
            <a:r>
              <a:rPr lang="en-GB" sz="2300" b="0" dirty="0">
                <a:latin typeface="Arial" panose="020B0604020202020204" pitchFamily="34" charset="0"/>
                <a:ea typeface="Arial" panose="020B0604020202020204" pitchFamily="34" charset="0"/>
                <a:cs typeface="Times New Roman" panose="02020603050405020304" pitchFamily="18" charset="0"/>
              </a:rPr>
              <a:t>Invest £18m over the next 3 years to build capacity in the </a:t>
            </a:r>
            <a:r>
              <a:rPr lang="en-GB" sz="2300" dirty="0">
                <a:latin typeface="Arial" panose="020B0604020202020204" pitchFamily="34" charset="0"/>
                <a:ea typeface="Arial" panose="020B0604020202020204" pitchFamily="34" charset="0"/>
                <a:cs typeface="Times New Roman" panose="02020603050405020304" pitchFamily="18" charset="0"/>
              </a:rPr>
              <a:t>Supported Internships</a:t>
            </a:r>
            <a:r>
              <a:rPr lang="en-GB" sz="2300" b="0" dirty="0">
                <a:latin typeface="Arial" panose="020B0604020202020204" pitchFamily="34" charset="0"/>
                <a:ea typeface="Arial" panose="020B0604020202020204" pitchFamily="34" charset="0"/>
                <a:cs typeface="Times New Roman" panose="02020603050405020304" pitchFamily="18" charset="0"/>
              </a:rPr>
              <a:t> Programme</a:t>
            </a:r>
          </a:p>
          <a:p>
            <a:pPr marL="257175" indent="-257175">
              <a:spcAft>
                <a:spcPts val="900"/>
              </a:spcAft>
              <a:buFont typeface="Arial" panose="020B0604020202020204" pitchFamily="34" charset="0"/>
              <a:buChar char="-"/>
            </a:pPr>
            <a:r>
              <a:rPr lang="en-GB" sz="2300" b="0" dirty="0">
                <a:latin typeface="Arial" panose="020B0604020202020204" pitchFamily="34" charset="0"/>
                <a:ea typeface="Arial" panose="020B0604020202020204" pitchFamily="34" charset="0"/>
                <a:cs typeface="Times New Roman" panose="02020603050405020304" pitchFamily="18" charset="0"/>
              </a:rPr>
              <a:t>Improve transitions at FE by introducing </a:t>
            </a:r>
            <a:r>
              <a:rPr lang="en-GB" sz="2300" dirty="0">
                <a:latin typeface="Arial" panose="020B0604020202020204" pitchFamily="34" charset="0"/>
                <a:ea typeface="Arial" panose="020B0604020202020204" pitchFamily="34" charset="0"/>
                <a:cs typeface="Times New Roman" panose="02020603050405020304" pitchFamily="18" charset="0"/>
              </a:rPr>
              <a:t>Common Transfer Files</a:t>
            </a:r>
            <a:r>
              <a:rPr lang="en-GB" sz="2300" b="0" dirty="0">
                <a:latin typeface="Arial" panose="020B0604020202020204" pitchFamily="34" charset="0"/>
                <a:ea typeface="Arial" panose="020B0604020202020204" pitchFamily="34" charset="0"/>
                <a:cs typeface="Times New Roman" panose="02020603050405020304" pitchFamily="18" charset="0"/>
              </a:rPr>
              <a:t> alongside piloting the roll out of </a:t>
            </a:r>
            <a:r>
              <a:rPr lang="en-GB" sz="2300" dirty="0">
                <a:latin typeface="Arial" panose="020B0604020202020204" pitchFamily="34" charset="0"/>
                <a:ea typeface="Arial" panose="020B0604020202020204" pitchFamily="34" charset="0"/>
                <a:cs typeface="Times New Roman" panose="02020603050405020304" pitchFamily="18" charset="0"/>
              </a:rPr>
              <a:t>adjustment passports </a:t>
            </a:r>
          </a:p>
          <a:p>
            <a:pPr marL="0" indent="0">
              <a:buNone/>
            </a:pPr>
            <a:endParaRPr lang="en-GB" dirty="0"/>
          </a:p>
        </p:txBody>
      </p:sp>
      <p:sp>
        <p:nvSpPr>
          <p:cNvPr id="4" name="Slide Number Placeholder 3">
            <a:extLst>
              <a:ext uri="{FF2B5EF4-FFF2-40B4-BE49-F238E27FC236}">
                <a16:creationId xmlns:a16="http://schemas.microsoft.com/office/drawing/2014/main" id="{573D4B75-0BBB-43D5-82F2-3450394CDE1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B98E5A-76C0-453E-B1E0-BC4AB04722D5}" type="slidenum">
              <a:rPr kumimoji="0" lang="en-GB" sz="1200" b="0" i="0" u="none" strike="noStrike" kern="1200" cap="none" spc="0" normalizeH="0" baseline="0" noProof="0">
                <a:ln>
                  <a:noFill/>
                </a:ln>
                <a:solidFill>
                  <a:prstClr val="black">
                    <a:lumMod val="50000"/>
                    <a:lumOff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2379121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474E-A338-4566-B2F6-5A3003FDA771}"/>
              </a:ext>
            </a:extLst>
          </p:cNvPr>
          <p:cNvSpPr>
            <a:spLocks noGrp="1"/>
          </p:cNvSpPr>
          <p:nvPr>
            <p:ph type="title"/>
          </p:nvPr>
        </p:nvSpPr>
        <p:spPr/>
        <p:txBody>
          <a:bodyPr/>
          <a:lstStyle/>
          <a:p>
            <a:r>
              <a:rPr lang="en-GB" sz="2800" b="0" dirty="0">
                <a:latin typeface="Arial" panose="020B0604020202020204" pitchFamily="34" charset="0"/>
                <a:ea typeface="Times New Roman" panose="02020603050405020304" pitchFamily="18" charset="0"/>
                <a:cs typeface="Times New Roman" panose="02020603050405020304" pitchFamily="18" charset="0"/>
              </a:rPr>
              <a:t>A reformed and integrated role </a:t>
            </a:r>
            <a:br>
              <a:rPr lang="en-GB" sz="2800" b="0" dirty="0">
                <a:latin typeface="Arial" panose="020B0604020202020204" pitchFamily="34" charset="0"/>
                <a:ea typeface="Times New Roman" panose="02020603050405020304" pitchFamily="18" charset="0"/>
                <a:cs typeface="Times New Roman" panose="02020603050405020304" pitchFamily="18" charset="0"/>
              </a:rPr>
            </a:br>
            <a:r>
              <a:rPr lang="en-GB" sz="2800" b="0" dirty="0">
                <a:latin typeface="Arial" panose="020B0604020202020204" pitchFamily="34" charset="0"/>
                <a:ea typeface="Times New Roman" panose="02020603050405020304" pitchFamily="18" charset="0"/>
                <a:cs typeface="Times New Roman" panose="02020603050405020304" pitchFamily="18" charset="0"/>
              </a:rPr>
              <a:t>for alternative provision (AP)</a:t>
            </a:r>
            <a:endParaRPr lang="en-GB" sz="2800" b="0" dirty="0"/>
          </a:p>
        </p:txBody>
      </p:sp>
      <p:sp>
        <p:nvSpPr>
          <p:cNvPr id="3" name="Content Placeholder 2">
            <a:extLst>
              <a:ext uri="{FF2B5EF4-FFF2-40B4-BE49-F238E27FC236}">
                <a16:creationId xmlns:a16="http://schemas.microsoft.com/office/drawing/2014/main" id="{D754831C-9C45-4E08-A880-ECC7BF9A5340}"/>
              </a:ext>
            </a:extLst>
          </p:cNvPr>
          <p:cNvSpPr>
            <a:spLocks noGrp="1"/>
          </p:cNvSpPr>
          <p:nvPr>
            <p:ph idx="1"/>
          </p:nvPr>
        </p:nvSpPr>
        <p:spPr>
          <a:xfrm>
            <a:off x="2208212" y="1220476"/>
            <a:ext cx="7920236" cy="5328592"/>
          </a:xfrm>
        </p:spPr>
        <p:txBody>
          <a:bodyPr>
            <a:normAutofit/>
          </a:bodyPr>
          <a:lstStyle/>
          <a:p>
            <a:pPr marL="257175" indent="-257175">
              <a:buFont typeface="Arial" panose="020B0604020202020204" pitchFamily="34" charset="0"/>
              <a:buChar char="-"/>
            </a:pPr>
            <a:r>
              <a:rPr lang="en-GB" sz="2200" b="0" dirty="0">
                <a:latin typeface="Arial" panose="020B0604020202020204" pitchFamily="34" charset="0"/>
                <a:ea typeface="Times New Roman" panose="02020603050405020304" pitchFamily="18" charset="0"/>
                <a:cs typeface="Times New Roman" panose="02020603050405020304" pitchFamily="18" charset="0"/>
              </a:rPr>
              <a:t>Local SEND partnerships to deliver an AP service </a:t>
            </a:r>
          </a:p>
          <a:p>
            <a:pPr marL="257175" indent="-257175">
              <a:buFont typeface="Arial" panose="020B0604020202020204" pitchFamily="34" charset="0"/>
              <a:buChar char="-"/>
            </a:pPr>
            <a:r>
              <a:rPr lang="en-GB" sz="2200" b="0" dirty="0">
                <a:latin typeface="Arial" panose="020B0604020202020204" pitchFamily="34" charset="0"/>
                <a:ea typeface="Times New Roman" panose="02020603050405020304" pitchFamily="18" charset="0"/>
                <a:cs typeface="Times New Roman" panose="02020603050405020304" pitchFamily="18" charset="0"/>
              </a:rPr>
              <a:t>Focus on early intervention </a:t>
            </a:r>
          </a:p>
          <a:p>
            <a:pPr marL="257175" indent="-257175">
              <a:spcAft>
                <a:spcPts val="900"/>
              </a:spcAft>
              <a:buFont typeface="Arial" panose="020B0604020202020204" pitchFamily="34" charset="0"/>
              <a:buChar char="-"/>
            </a:pPr>
            <a:r>
              <a:rPr lang="en-GB" sz="2200" b="0" dirty="0"/>
              <a:t>A clear, tiered package of support from AP</a:t>
            </a:r>
            <a:endParaRPr lang="en-GB" sz="2200" b="0" dirty="0">
              <a:solidFill>
                <a:srgbClr val="242424"/>
              </a:solidFill>
              <a:latin typeface="Arial" panose="020B0604020202020204" pitchFamily="34" charset="0"/>
              <a:ea typeface="Times New Roman" panose="02020603050405020304" pitchFamily="18" charset="0"/>
              <a:cs typeface="Arial" panose="020B0604020202020204" pitchFamily="34" charset="0"/>
            </a:endParaRPr>
          </a:p>
          <a:p>
            <a:pPr marL="457200" indent="-188913">
              <a:buFont typeface="+mj-lt"/>
              <a:buAutoNum type="arabicPeriod"/>
            </a:pPr>
            <a:r>
              <a:rPr lang="en-GB" sz="2200" dirty="0"/>
              <a:t>Targeted support </a:t>
            </a:r>
            <a:r>
              <a:rPr lang="en-GB" sz="2200" b="0" dirty="0"/>
              <a:t>for children in mainstream; </a:t>
            </a:r>
          </a:p>
          <a:p>
            <a:pPr marL="457200" indent="-188913">
              <a:buFont typeface="+mj-lt"/>
              <a:buAutoNum type="arabicPeriod"/>
            </a:pPr>
            <a:r>
              <a:rPr lang="en-GB" sz="2200" dirty="0"/>
              <a:t>Time-limited placements </a:t>
            </a:r>
            <a:r>
              <a:rPr lang="en-GB" sz="2200" b="0" dirty="0"/>
              <a:t>in AP with a return to original school;</a:t>
            </a:r>
          </a:p>
          <a:p>
            <a:pPr marL="457200" indent="-188913">
              <a:buFont typeface="+mj-lt"/>
              <a:buAutoNum type="arabicPeriod"/>
            </a:pPr>
            <a:r>
              <a:rPr lang="en-GB" sz="2200" dirty="0"/>
              <a:t>Transitional placements </a:t>
            </a:r>
            <a:r>
              <a:rPr lang="en-GB" sz="2200" b="0" dirty="0"/>
              <a:t>for children to transition to a different school or to a suitable post-16 destination.</a:t>
            </a:r>
            <a:endParaRPr lang="en-GB" sz="2200" dirty="0"/>
          </a:p>
          <a:p>
            <a:pPr marL="257175" indent="-257175">
              <a:buFont typeface="Arial" panose="020B0604020202020204" pitchFamily="34" charset="0"/>
              <a:buChar char="-"/>
            </a:pPr>
            <a:r>
              <a:rPr lang="en-GB" sz="2200" b="0" dirty="0">
                <a:solidFill>
                  <a:srgbClr val="242424"/>
                </a:solidFill>
                <a:latin typeface="Arial" panose="020B0604020202020204" pitchFamily="34" charset="0"/>
                <a:ea typeface="Times New Roman" panose="02020603050405020304" pitchFamily="18" charset="0"/>
                <a:cs typeface="Arial" panose="020B0604020202020204" pitchFamily="34" charset="0"/>
              </a:rPr>
              <a:t>LAs to cre</a:t>
            </a:r>
            <a:r>
              <a:rPr lang="en-GB" sz="2200" b="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ate an alternative-provision-specific budget</a:t>
            </a:r>
            <a:endParaRPr lang="en-GB" sz="2200" b="0" dirty="0">
              <a:latin typeface="Arial" panose="020B0604020202020204" pitchFamily="34" charset="0"/>
              <a:ea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GB" sz="2200" b="0" dirty="0">
                <a:solidFill>
                  <a:srgbClr val="242424"/>
                </a:solidFill>
                <a:latin typeface="Arial" panose="020B0604020202020204" pitchFamily="34" charset="0"/>
                <a:ea typeface="Times New Roman" panose="02020603050405020304" pitchFamily="18" charset="0"/>
                <a:cs typeface="Arial" panose="020B0604020202020204" pitchFamily="34" charset="0"/>
              </a:rPr>
              <a:t>AP performance framework - progress and re-integration</a:t>
            </a:r>
            <a:endParaRPr lang="en-GB" sz="2200" b="0" dirty="0">
              <a:latin typeface="Arial" panose="020B0604020202020204" pitchFamily="34" charset="0"/>
              <a:ea typeface="Times New Roman" panose="02020603050405020304" pitchFamily="18" charset="0"/>
              <a:cs typeface="Times New Roman" panose="02020603050405020304" pitchFamily="18" charset="0"/>
            </a:endParaRPr>
          </a:p>
          <a:p>
            <a:pPr marL="257175" indent="-257175">
              <a:spcAft>
                <a:spcPts val="900"/>
              </a:spcAft>
              <a:buFont typeface="Arial" panose="020B0604020202020204" pitchFamily="34" charset="0"/>
              <a:buChar char="-"/>
            </a:pPr>
            <a:r>
              <a:rPr lang="en-GB" sz="2200" b="0" dirty="0">
                <a:solidFill>
                  <a:srgbClr val="242424"/>
                </a:solidFill>
                <a:latin typeface="Arial" panose="020B0604020202020204" pitchFamily="34" charset="0"/>
                <a:ea typeface="Times New Roman" panose="02020603050405020304" pitchFamily="18" charset="0"/>
                <a:cs typeface="Arial" panose="020B0604020202020204" pitchFamily="34" charset="0"/>
              </a:rPr>
              <a:t>A call for evidence on the use of unregistered provision</a:t>
            </a:r>
          </a:p>
          <a:p>
            <a:pPr marL="257175" indent="-257175">
              <a:spcAft>
                <a:spcPts val="900"/>
              </a:spcAft>
              <a:buFont typeface="Arial" panose="020B0604020202020204" pitchFamily="34" charset="0"/>
              <a:buChar char="-"/>
            </a:pPr>
            <a:endParaRPr lang="en-GB" dirty="0"/>
          </a:p>
        </p:txBody>
      </p:sp>
      <p:pic>
        <p:nvPicPr>
          <p:cNvPr id="4" name="Content Placeholder 4">
            <a:extLst>
              <a:ext uri="{FF2B5EF4-FFF2-40B4-BE49-F238E27FC236}">
                <a16:creationId xmlns:a16="http://schemas.microsoft.com/office/drawing/2014/main" id="{396DD344-D06C-46E5-89BA-504441C6EBC7}"/>
              </a:ext>
            </a:extLst>
          </p:cNvPr>
          <p:cNvPicPr>
            <a:picLocks noChangeAspect="1"/>
          </p:cNvPicPr>
          <p:nvPr/>
        </p:nvPicPr>
        <p:blipFill>
          <a:blip r:embed="rId2"/>
          <a:stretch>
            <a:fillRect/>
          </a:stretch>
        </p:blipFill>
        <p:spPr>
          <a:xfrm>
            <a:off x="8605011" y="152266"/>
            <a:ext cx="1896039" cy="1068211"/>
          </a:xfrm>
          <a:prstGeom prst="rect">
            <a:avLst/>
          </a:prstGeom>
        </p:spPr>
      </p:pic>
      <p:sp>
        <p:nvSpPr>
          <p:cNvPr id="5" name="Slide Number Placeholder 4">
            <a:extLst>
              <a:ext uri="{FF2B5EF4-FFF2-40B4-BE49-F238E27FC236}">
                <a16:creationId xmlns:a16="http://schemas.microsoft.com/office/drawing/2014/main" id="{0068169E-FB96-4872-AFB1-E54343448D6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B98E5A-76C0-453E-B1E0-BC4AB04722D5}" type="slidenum">
              <a:rPr kumimoji="0" lang="en-GB" sz="1200" b="0" i="0" u="none" strike="noStrike" kern="1200" cap="none" spc="0" normalizeH="0" baseline="0" noProof="0">
                <a:ln>
                  <a:noFill/>
                </a:ln>
                <a:solidFill>
                  <a:prstClr val="black">
                    <a:lumMod val="50000"/>
                    <a:lumOff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2328498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8DA1-B992-45C8-A766-8D2D265F6B88}"/>
              </a:ext>
            </a:extLst>
          </p:cNvPr>
          <p:cNvSpPr>
            <a:spLocks noGrp="1"/>
          </p:cNvSpPr>
          <p:nvPr>
            <p:ph type="title"/>
          </p:nvPr>
        </p:nvSpPr>
        <p:spPr/>
        <p:txBody>
          <a:bodyPr/>
          <a:lstStyle/>
          <a:p>
            <a:r>
              <a:rPr lang="en-GB" sz="2800" b="0" dirty="0">
                <a:latin typeface="Arial" panose="020B0604020202020204" pitchFamily="34" charset="0"/>
                <a:ea typeface="Arial" panose="020B0604020202020204" pitchFamily="34" charset="0"/>
                <a:cs typeface="Times New Roman" panose="02020603050405020304" pitchFamily="18" charset="0"/>
              </a:rPr>
              <a:t>Accountability, system roles, funding reform</a:t>
            </a:r>
            <a:endParaRPr lang="en-GB" sz="2800" b="0" dirty="0"/>
          </a:p>
        </p:txBody>
      </p:sp>
      <p:sp>
        <p:nvSpPr>
          <p:cNvPr id="3" name="Content Placeholder 2">
            <a:extLst>
              <a:ext uri="{FF2B5EF4-FFF2-40B4-BE49-F238E27FC236}">
                <a16:creationId xmlns:a16="http://schemas.microsoft.com/office/drawing/2014/main" id="{B0F2985B-742F-47EC-A047-7B5DA79A09D9}"/>
              </a:ext>
            </a:extLst>
          </p:cNvPr>
          <p:cNvSpPr>
            <a:spLocks noGrp="1"/>
          </p:cNvSpPr>
          <p:nvPr>
            <p:ph idx="1"/>
          </p:nvPr>
        </p:nvSpPr>
        <p:spPr>
          <a:xfrm>
            <a:off x="2152650" y="981076"/>
            <a:ext cx="8191822" cy="5256236"/>
          </a:xfrm>
        </p:spPr>
        <p:txBody>
          <a:bodyPr>
            <a:noAutofit/>
          </a:bodyPr>
          <a:lstStyle/>
          <a:p>
            <a:pPr>
              <a:spcAft>
                <a:spcPts val="900"/>
              </a:spcAft>
            </a:pPr>
            <a:r>
              <a:rPr lang="en-GB" b="0" dirty="0">
                <a:latin typeface="Arial" panose="020B0604020202020204" pitchFamily="34" charset="0"/>
                <a:ea typeface="Arial" panose="020B0604020202020204" pitchFamily="34" charset="0"/>
                <a:cs typeface="Arial" panose="020B0604020202020204" pitchFamily="34" charset="0"/>
              </a:rPr>
              <a:t>Deliver </a:t>
            </a:r>
            <a:r>
              <a:rPr lang="en-GB" dirty="0">
                <a:latin typeface="Arial" panose="020B0604020202020204" pitchFamily="34" charset="0"/>
                <a:ea typeface="Arial" panose="020B0604020202020204" pitchFamily="34" charset="0"/>
                <a:cs typeface="Arial" panose="020B0604020202020204" pitchFamily="34" charset="0"/>
              </a:rPr>
              <a:t>clarity in roles and responsibilities </a:t>
            </a:r>
            <a:r>
              <a:rPr lang="en-GB" b="0" dirty="0">
                <a:latin typeface="Arial" panose="020B0604020202020204" pitchFamily="34" charset="0"/>
                <a:ea typeface="Arial" panose="020B0604020202020204" pitchFamily="34" charset="0"/>
                <a:cs typeface="Arial" panose="020B0604020202020204" pitchFamily="34" charset="0"/>
              </a:rPr>
              <a:t>with every partner having a clear role and the levers to fulfil their responsibilities</a:t>
            </a:r>
            <a:endParaRPr lang="en-GB" b="0" dirty="0">
              <a:latin typeface="Arial" panose="020B0604020202020204" pitchFamily="34" charset="0"/>
              <a:ea typeface="Times New Roman" panose="02020603050405020304" pitchFamily="18" charset="0"/>
              <a:cs typeface="Times New Roman" panose="02020603050405020304" pitchFamily="18" charset="0"/>
            </a:endParaRPr>
          </a:p>
          <a:p>
            <a:pPr>
              <a:spcAft>
                <a:spcPts val="900"/>
              </a:spcAft>
            </a:pPr>
            <a:r>
              <a:rPr lang="en-GB" dirty="0">
                <a:latin typeface="Arial" panose="020B0604020202020204" pitchFamily="34" charset="0"/>
                <a:ea typeface="Times New Roman" panose="02020603050405020304" pitchFamily="18" charset="0"/>
                <a:cs typeface="Times New Roman" panose="02020603050405020304" pitchFamily="18" charset="0"/>
              </a:rPr>
              <a:t>DfE’s new Regions Group </a:t>
            </a:r>
            <a:r>
              <a:rPr lang="en-GB" b="0" dirty="0">
                <a:latin typeface="Arial" panose="020B0604020202020204" pitchFamily="34" charset="0"/>
                <a:ea typeface="Times New Roman" panose="02020603050405020304" pitchFamily="18" charset="0"/>
                <a:cs typeface="Times New Roman" panose="02020603050405020304" pitchFamily="18" charset="0"/>
              </a:rPr>
              <a:t>to take responsibility for holding LAs and MATs to account for delivering for SEND</a:t>
            </a:r>
          </a:p>
          <a:p>
            <a:pPr>
              <a:spcAft>
                <a:spcPts val="900"/>
              </a:spcAft>
            </a:pPr>
            <a:r>
              <a:rPr lang="en-GB" b="0" dirty="0">
                <a:latin typeface="Arial" panose="020B0604020202020204" pitchFamily="34" charset="0"/>
                <a:ea typeface="Times New Roman" panose="02020603050405020304" pitchFamily="18" charset="0"/>
                <a:cs typeface="Times New Roman" panose="02020603050405020304" pitchFamily="18" charset="0"/>
              </a:rPr>
              <a:t>Provide </a:t>
            </a:r>
            <a:r>
              <a:rPr lang="en-GB" dirty="0">
                <a:latin typeface="Arial" panose="020B0604020202020204" pitchFamily="34" charset="0"/>
                <a:ea typeface="Times New Roman" panose="02020603050405020304" pitchFamily="18" charset="0"/>
                <a:cs typeface="Times New Roman" panose="02020603050405020304" pitchFamily="18" charset="0"/>
              </a:rPr>
              <a:t>statutory guidance to Integrated Care Boards </a:t>
            </a:r>
            <a:r>
              <a:rPr lang="en-GB" b="0" dirty="0">
                <a:latin typeface="Arial" panose="020B0604020202020204" pitchFamily="34" charset="0"/>
                <a:ea typeface="Times New Roman" panose="02020603050405020304" pitchFamily="18" charset="0"/>
                <a:cs typeface="Times New Roman" panose="02020603050405020304" pitchFamily="18" charset="0"/>
              </a:rPr>
              <a:t>(ICBs) to set out clearly how to discharge their SEND statutory responsibilities</a:t>
            </a:r>
          </a:p>
          <a:p>
            <a:pPr>
              <a:spcAft>
                <a:spcPts val="900"/>
              </a:spcAft>
            </a:pPr>
            <a:r>
              <a:rPr lang="en-GB" b="0" dirty="0">
                <a:latin typeface="Arial" panose="020B0604020202020204" pitchFamily="34" charset="0"/>
                <a:ea typeface="Times New Roman" panose="02020603050405020304" pitchFamily="18" charset="0"/>
                <a:cs typeface="Times New Roman" panose="02020603050405020304" pitchFamily="18" charset="0"/>
              </a:rPr>
              <a:t>Ofsted/CQC - an </a:t>
            </a:r>
            <a:r>
              <a:rPr lang="en-GB" dirty="0">
                <a:latin typeface="Arial" panose="020B0604020202020204" pitchFamily="34" charset="0"/>
                <a:ea typeface="Times New Roman" panose="02020603050405020304" pitchFamily="18" charset="0"/>
                <a:cs typeface="Times New Roman" panose="02020603050405020304" pitchFamily="18" charset="0"/>
              </a:rPr>
              <a:t>updated local area SEND inspection</a:t>
            </a:r>
            <a:r>
              <a:rPr lang="en-GB" b="0" dirty="0">
                <a:latin typeface="Arial" panose="020B0604020202020204" pitchFamily="34" charset="0"/>
                <a:ea typeface="Times New Roman" panose="02020603050405020304" pitchFamily="18" charset="0"/>
                <a:cs typeface="Times New Roman" panose="02020603050405020304" pitchFamily="18" charset="0"/>
              </a:rPr>
              <a:t> framework</a:t>
            </a:r>
          </a:p>
          <a:p>
            <a:pPr>
              <a:spcAft>
                <a:spcPts val="900"/>
              </a:spcAft>
            </a:pPr>
            <a:r>
              <a:rPr lang="en-GB" b="0" dirty="0">
                <a:latin typeface="Arial" panose="020B0604020202020204" pitchFamily="34" charset="0"/>
                <a:ea typeface="Times New Roman" panose="02020603050405020304" pitchFamily="18" charset="0"/>
                <a:cs typeface="Times New Roman" panose="02020603050405020304" pitchFamily="18" charset="0"/>
              </a:rPr>
              <a:t>I</a:t>
            </a:r>
            <a:r>
              <a:rPr lang="en-GB" dirty="0">
                <a:latin typeface="Arial" panose="020B0604020202020204" pitchFamily="34" charset="0"/>
                <a:ea typeface="Times New Roman" panose="02020603050405020304" pitchFamily="18" charset="0"/>
                <a:cs typeface="Times New Roman" panose="02020603050405020304" pitchFamily="18" charset="0"/>
              </a:rPr>
              <a:t>nclusion dashboards </a:t>
            </a:r>
            <a:r>
              <a:rPr lang="en-GB" b="0" dirty="0">
                <a:latin typeface="Arial" panose="020B0604020202020204" pitchFamily="34" charset="0"/>
                <a:ea typeface="Times New Roman" panose="02020603050405020304" pitchFamily="18" charset="0"/>
                <a:cs typeface="Times New Roman" panose="02020603050405020304" pitchFamily="18" charset="0"/>
              </a:rPr>
              <a:t>for 0-25 provision, providing a timely, local and national, picture of how the system is performing</a:t>
            </a:r>
          </a:p>
          <a:p>
            <a:pPr>
              <a:spcAft>
                <a:spcPts val="900"/>
              </a:spcAft>
            </a:pPr>
            <a:r>
              <a:rPr lang="en-GB" dirty="0">
                <a:latin typeface="Arial" panose="020B0604020202020204" pitchFamily="34" charset="0"/>
                <a:ea typeface="Times New Roman" panose="02020603050405020304" pitchFamily="18" charset="0"/>
                <a:cs typeface="Times New Roman" panose="02020603050405020304" pitchFamily="18" charset="0"/>
              </a:rPr>
              <a:t>national framework of banding and price tariffs</a:t>
            </a:r>
            <a:r>
              <a:rPr lang="en-GB" b="0" dirty="0">
                <a:latin typeface="Arial" panose="020B0604020202020204" pitchFamily="34" charset="0"/>
                <a:ea typeface="Times New Roman" panose="02020603050405020304" pitchFamily="18" charset="0"/>
                <a:cs typeface="Times New Roman" panose="02020603050405020304" pitchFamily="18" charset="0"/>
              </a:rPr>
              <a:t>, matched to levels of need and types of education provision set out in the national standards</a:t>
            </a:r>
          </a:p>
          <a:p>
            <a:pPr marL="257175" indent="-257175">
              <a:spcAft>
                <a:spcPts val="900"/>
              </a:spcAft>
              <a:buFont typeface="Arial" panose="020B0604020202020204" pitchFamily="34" charset="0"/>
              <a:buChar char="-"/>
            </a:pPr>
            <a:endParaRPr lang="en-GB" sz="2400" dirty="0"/>
          </a:p>
        </p:txBody>
      </p:sp>
      <p:sp>
        <p:nvSpPr>
          <p:cNvPr id="4" name="Slide Number Placeholder 3">
            <a:extLst>
              <a:ext uri="{FF2B5EF4-FFF2-40B4-BE49-F238E27FC236}">
                <a16:creationId xmlns:a16="http://schemas.microsoft.com/office/drawing/2014/main" id="{FE00E1B5-8282-4024-A77C-1744F10483B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B98E5A-76C0-453E-B1E0-BC4AB04722D5}" type="slidenum">
              <a:rPr kumimoji="0" lang="en-GB" sz="1200" b="0" i="0" u="none" strike="noStrike" kern="1200" cap="none" spc="0" normalizeH="0" baseline="0" noProof="0">
                <a:ln>
                  <a:noFill/>
                </a:ln>
                <a:solidFill>
                  <a:prstClr val="black">
                    <a:lumMod val="50000"/>
                    <a:lumOff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216043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C4C66-F0DA-4944-92AD-B57A0EB74624}"/>
              </a:ext>
            </a:extLst>
          </p:cNvPr>
          <p:cNvSpPr>
            <a:spLocks noGrp="1"/>
          </p:cNvSpPr>
          <p:nvPr>
            <p:ph type="title"/>
          </p:nvPr>
        </p:nvSpPr>
        <p:spPr/>
        <p:txBody>
          <a:bodyPr/>
          <a:lstStyle/>
          <a:p>
            <a:r>
              <a:rPr lang="en-GB" sz="2800" b="0" dirty="0">
                <a:latin typeface="Arial" panose="020B0604020202020204" pitchFamily="34" charset="0"/>
                <a:ea typeface="Times New Roman" panose="02020603050405020304" pitchFamily="18" charset="0"/>
                <a:cs typeface="Times New Roman" panose="02020603050405020304" pitchFamily="18" charset="0"/>
              </a:rPr>
              <a:t>Delivering change for children and families</a:t>
            </a:r>
            <a:endParaRPr lang="en-GB" sz="2800" b="0" dirty="0"/>
          </a:p>
        </p:txBody>
      </p:sp>
      <p:sp>
        <p:nvSpPr>
          <p:cNvPr id="3" name="Content Placeholder 2">
            <a:extLst>
              <a:ext uri="{FF2B5EF4-FFF2-40B4-BE49-F238E27FC236}">
                <a16:creationId xmlns:a16="http://schemas.microsoft.com/office/drawing/2014/main" id="{FDB9B73C-F59E-4265-861C-568E2D3D4301}"/>
              </a:ext>
            </a:extLst>
          </p:cNvPr>
          <p:cNvSpPr>
            <a:spLocks noGrp="1"/>
          </p:cNvSpPr>
          <p:nvPr>
            <p:ph idx="1"/>
          </p:nvPr>
        </p:nvSpPr>
        <p:spPr>
          <a:xfrm>
            <a:off x="2063552" y="1130955"/>
            <a:ext cx="8352928" cy="5112221"/>
          </a:xfrm>
        </p:spPr>
        <p:txBody>
          <a:bodyPr>
            <a:noAutofit/>
          </a:bodyPr>
          <a:lstStyle/>
          <a:p>
            <a:pPr>
              <a:spcAft>
                <a:spcPts val="900"/>
              </a:spcAft>
              <a:buFont typeface="Arial" panose="020B0604020202020204" pitchFamily="34" charset="0"/>
              <a:buChar char="•"/>
            </a:pPr>
            <a:r>
              <a:rPr lang="en-GB" b="0" dirty="0">
                <a:latin typeface="Arial" panose="020B0604020202020204" pitchFamily="34" charset="0"/>
                <a:ea typeface="Times New Roman" panose="02020603050405020304" pitchFamily="18" charset="0"/>
                <a:cs typeface="Times New Roman" panose="02020603050405020304" pitchFamily="18" charset="0"/>
              </a:rPr>
              <a:t>Stabilise local SEND systems by investing an additional £300m in the Safety Valve Programme and £85m in the Delivering Better Value (DBV) programmes. </a:t>
            </a:r>
          </a:p>
          <a:p>
            <a:pPr>
              <a:spcAft>
                <a:spcPts val="900"/>
              </a:spcAft>
              <a:buFont typeface="Arial" panose="020B0604020202020204" pitchFamily="34" charset="0"/>
              <a:buChar char="•"/>
            </a:pPr>
            <a:r>
              <a:rPr lang="en-GB" b="0" dirty="0">
                <a:latin typeface="Arial" panose="020B0604020202020204" pitchFamily="34" charset="0"/>
                <a:ea typeface="Times New Roman" panose="02020603050405020304" pitchFamily="18" charset="0"/>
                <a:cs typeface="Times New Roman" panose="02020603050405020304" pitchFamily="18" charset="0"/>
              </a:rPr>
              <a:t>DfE to work with system leaders from  education, health and care and DHSC to develop the national SEND standards </a:t>
            </a:r>
          </a:p>
          <a:p>
            <a:pPr>
              <a:spcAft>
                <a:spcPts val="900"/>
              </a:spcAft>
              <a:buFont typeface="Arial" panose="020B0604020202020204" pitchFamily="34" charset="0"/>
              <a:buChar char="•"/>
            </a:pPr>
            <a:r>
              <a:rPr lang="en-GB" b="0" dirty="0">
                <a:latin typeface="Arial" panose="020B0604020202020204" pitchFamily="34" charset="0"/>
                <a:ea typeface="Times New Roman" panose="02020603050405020304" pitchFamily="18" charset="0"/>
                <a:cs typeface="Times New Roman" panose="02020603050405020304" pitchFamily="18" charset="0"/>
              </a:rPr>
              <a:t>Support delivery through a £70m SEND and AP Reform change programme to refine key proposals and support local SEND systems.</a:t>
            </a:r>
          </a:p>
          <a:p>
            <a:pPr>
              <a:spcAft>
                <a:spcPts val="900"/>
              </a:spcAft>
              <a:buFont typeface="Arial" panose="020B0604020202020204" pitchFamily="34" charset="0"/>
              <a:buChar char="•"/>
            </a:pPr>
            <a:r>
              <a:rPr lang="en-GB" b="0" dirty="0">
                <a:latin typeface="Arial" panose="020B0604020202020204" pitchFamily="34" charset="0"/>
                <a:ea typeface="Times New Roman" panose="02020603050405020304" pitchFamily="18" charset="0"/>
                <a:cs typeface="Times New Roman" panose="02020603050405020304" pitchFamily="18" charset="0"/>
              </a:rPr>
              <a:t>Publish a national SEND and AP delivery plan – setting out our response to this Green Paper and how reforms will be implemented</a:t>
            </a:r>
          </a:p>
          <a:p>
            <a:pPr>
              <a:spcAft>
                <a:spcPts val="900"/>
              </a:spcAft>
              <a:buFont typeface="Arial" panose="020B0604020202020204" pitchFamily="34" charset="0"/>
              <a:buChar char="•"/>
            </a:pPr>
            <a:r>
              <a:rPr lang="en-GB" b="0" dirty="0">
                <a:latin typeface="Arial" panose="020B0604020202020204" pitchFamily="34" charset="0"/>
                <a:ea typeface="Times New Roman" panose="02020603050405020304" pitchFamily="18" charset="0"/>
                <a:cs typeface="Times New Roman" panose="02020603050405020304" pitchFamily="18" charset="0"/>
              </a:rPr>
              <a:t>Establish a new National SEND Delivery Board to bring together national delivery partners across education, </a:t>
            </a:r>
            <a:r>
              <a:rPr lang="en-GB" b="0" dirty="0">
                <a:latin typeface="Arial" panose="020B0604020202020204" pitchFamily="34" charset="0"/>
                <a:ea typeface="Arial" panose="020B0604020202020204" pitchFamily="34" charset="0"/>
                <a:cs typeface="Times New Roman" panose="02020603050405020304" pitchFamily="18" charset="0"/>
              </a:rPr>
              <a:t>health and care and hold them to account</a:t>
            </a:r>
          </a:p>
          <a:p>
            <a:pPr>
              <a:spcAft>
                <a:spcPts val="900"/>
              </a:spcAft>
              <a:buFont typeface="Arial" panose="020B0604020202020204" pitchFamily="34" charset="0"/>
              <a:buChar char="•"/>
            </a:pPr>
            <a:endParaRPr lang="en-GB" sz="2400" b="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A32856A-49BB-4509-BF2B-AA08A108D42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B98E5A-76C0-453E-B1E0-BC4AB04722D5}" type="slidenum">
              <a:rPr kumimoji="0" lang="en-GB" sz="1200" b="0" i="0" u="none" strike="noStrike" kern="1200" cap="none" spc="0" normalizeH="0" baseline="0" noProof="0">
                <a:ln>
                  <a:noFill/>
                </a:ln>
                <a:solidFill>
                  <a:prstClr val="black">
                    <a:lumMod val="50000"/>
                    <a:lumOff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3434116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CC2EF-3C49-498A-AF17-72875D979696}"/>
              </a:ext>
            </a:extLst>
          </p:cNvPr>
          <p:cNvSpPr>
            <a:spLocks noGrp="1"/>
          </p:cNvSpPr>
          <p:nvPr>
            <p:ph type="title"/>
          </p:nvPr>
        </p:nvSpPr>
        <p:spPr>
          <a:xfrm>
            <a:off x="2279577" y="536550"/>
            <a:ext cx="7775575" cy="647701"/>
          </a:xfrm>
        </p:spPr>
        <p:txBody>
          <a:bodyPr/>
          <a:lstStyle/>
          <a:p>
            <a:r>
              <a:rPr lang="en-GB" b="0" dirty="0">
                <a:solidFill>
                  <a:schemeClr val="tx2"/>
                </a:solidFill>
                <a:latin typeface="Arial" panose="020B0604020202020204" pitchFamily="34" charset="0"/>
                <a:ea typeface="Arial" panose="020B0604020202020204" pitchFamily="34" charset="0"/>
              </a:rPr>
              <a:t>Summary - An inclusive education system: The Green Paper</a:t>
            </a:r>
            <a:endParaRPr lang="en-GB" b="0" dirty="0">
              <a:solidFill>
                <a:schemeClr val="tx2"/>
              </a:solidFill>
            </a:endParaRPr>
          </a:p>
        </p:txBody>
      </p:sp>
      <p:sp>
        <p:nvSpPr>
          <p:cNvPr id="3" name="Content Placeholder 2">
            <a:extLst>
              <a:ext uri="{FF2B5EF4-FFF2-40B4-BE49-F238E27FC236}">
                <a16:creationId xmlns:a16="http://schemas.microsoft.com/office/drawing/2014/main" id="{892D4421-A543-43F3-9F3E-E0CD193C75C1}"/>
              </a:ext>
            </a:extLst>
          </p:cNvPr>
          <p:cNvSpPr>
            <a:spLocks noGrp="1"/>
          </p:cNvSpPr>
          <p:nvPr>
            <p:ph idx="1"/>
          </p:nvPr>
        </p:nvSpPr>
        <p:spPr>
          <a:xfrm>
            <a:off x="2279576" y="1556793"/>
            <a:ext cx="7920880" cy="4679949"/>
          </a:xfrm>
        </p:spPr>
        <p:txBody>
          <a:bodyPr/>
          <a:lstStyle/>
          <a:p>
            <a:r>
              <a:rPr lang="en-GB" sz="2400" b="0" dirty="0">
                <a:latin typeface="Arial" panose="020B0604020202020204" pitchFamily="34" charset="0"/>
                <a:ea typeface="Times New Roman" panose="02020603050405020304" pitchFamily="18" charset="0"/>
                <a:cs typeface="Times New Roman" panose="02020603050405020304" pitchFamily="18" charset="0"/>
              </a:rPr>
              <a:t>The Review has heard that we need a more inclusive system in order to ensure that CYP with SEND are set up to thrive and are prepared for adulthood. </a:t>
            </a:r>
          </a:p>
          <a:p>
            <a:r>
              <a:rPr lang="en-US" sz="2400" b="0" dirty="0">
                <a:latin typeface="Arial" panose="020B0604020202020204" pitchFamily="34" charset="0"/>
                <a:ea typeface="Times New Roman" panose="02020603050405020304" pitchFamily="18" charset="0"/>
                <a:cs typeface="Times New Roman" panose="02020603050405020304" pitchFamily="18" charset="0"/>
              </a:rPr>
              <a:t>We will set out a well-designed delivery </a:t>
            </a:r>
            <a:r>
              <a:rPr lang="en-GB" sz="2400" b="0" dirty="0">
                <a:latin typeface="Arial" panose="020B0604020202020204" pitchFamily="34" charset="0"/>
                <a:ea typeface="Times New Roman" panose="02020603050405020304" pitchFamily="18" charset="0"/>
                <a:cs typeface="Times New Roman" panose="02020603050405020304" pitchFamily="18" charset="0"/>
              </a:rPr>
              <a:t>programme</a:t>
            </a:r>
            <a:r>
              <a:rPr lang="en-US" sz="2400" b="0" dirty="0">
                <a:latin typeface="Arial" panose="020B0604020202020204" pitchFamily="34" charset="0"/>
                <a:ea typeface="Times New Roman" panose="02020603050405020304" pitchFamily="18" charset="0"/>
                <a:cs typeface="Times New Roman" panose="02020603050405020304" pitchFamily="18" charset="0"/>
              </a:rPr>
              <a:t> with a clear roadmap for improvement . </a:t>
            </a:r>
            <a:endParaRPr lang="en-GB" sz="2400" b="0" dirty="0">
              <a:latin typeface="Arial" panose="020B0604020202020204" pitchFamily="34" charset="0"/>
              <a:ea typeface="Times New Roman" panose="02020603050405020304" pitchFamily="18" charset="0"/>
              <a:cs typeface="Times New Roman" panose="02020603050405020304" pitchFamily="18" charset="0"/>
            </a:endParaRPr>
          </a:p>
          <a:p>
            <a:r>
              <a:rPr lang="en-GB" sz="2400" b="0">
                <a:solidFill>
                  <a:srgbClr val="000000"/>
                </a:solidFill>
                <a:latin typeface="Arial" panose="020B0604020202020204" pitchFamily="34" charset="0"/>
                <a:ea typeface="Arial" panose="020B0604020202020204" pitchFamily="34" charset="0"/>
              </a:rPr>
              <a:t>These </a:t>
            </a:r>
            <a:r>
              <a:rPr lang="en-GB" sz="2400" b="0" dirty="0">
                <a:solidFill>
                  <a:srgbClr val="000000"/>
                </a:solidFill>
                <a:latin typeface="Arial" panose="020B0604020202020204" pitchFamily="34" charset="0"/>
                <a:ea typeface="Arial" panose="020B0604020202020204" pitchFamily="34" charset="0"/>
              </a:rPr>
              <a:t>proposals respond to the need to restore families’ trust and confidence in an inclusive education system with excellent mainstream provision.</a:t>
            </a:r>
          </a:p>
          <a:p>
            <a:pPr marL="0" indent="0">
              <a:buNone/>
            </a:pPr>
            <a:endParaRPr lang="en-GB" dirty="0"/>
          </a:p>
        </p:txBody>
      </p:sp>
      <p:sp>
        <p:nvSpPr>
          <p:cNvPr id="4" name="Slide Number Placeholder 3">
            <a:extLst>
              <a:ext uri="{FF2B5EF4-FFF2-40B4-BE49-F238E27FC236}">
                <a16:creationId xmlns:a16="http://schemas.microsoft.com/office/drawing/2014/main" id="{67486722-D4DF-4941-AFE2-04B54069EB3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B98E5A-76C0-453E-B1E0-BC4AB04722D5}" type="slidenum">
              <a:rPr kumimoji="0" lang="en-GB" sz="1200" b="0" i="0" u="none" strike="noStrike" kern="1200" cap="none" spc="0" normalizeH="0" baseline="0" noProof="0">
                <a:ln>
                  <a:noFill/>
                </a:ln>
                <a:solidFill>
                  <a:prstClr val="black">
                    <a:lumMod val="50000"/>
                    <a:lumOff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1343163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C0F2E8-8C1B-4E08-BA8C-8D1569D57D38}"/>
              </a:ext>
            </a:extLst>
          </p:cNvPr>
          <p:cNvSpPr>
            <a:spLocks noGrp="1"/>
          </p:cNvSpPr>
          <p:nvPr>
            <p:ph idx="1"/>
          </p:nvPr>
        </p:nvSpPr>
        <p:spPr>
          <a:xfrm>
            <a:off x="1847528" y="476672"/>
            <a:ext cx="8568952" cy="5688632"/>
          </a:xfrm>
        </p:spPr>
        <p:txBody>
          <a:bodyPr/>
          <a:lstStyle/>
          <a:p>
            <a:pPr marL="0" indent="0">
              <a:buNone/>
            </a:pPr>
            <a:r>
              <a:rPr lang="en-GB" sz="2800" b="0" dirty="0"/>
              <a:t>22 Consultation questions </a:t>
            </a:r>
            <a:r>
              <a:rPr lang="en-GB" sz="2800" dirty="0">
                <a:latin typeface="+mj-lt"/>
                <a:hlinkClick r:id="rId2"/>
              </a:rPr>
              <a:t>Here</a:t>
            </a:r>
            <a:endParaRPr lang="en-GB" sz="2800" dirty="0">
              <a:latin typeface="+mj-lt"/>
            </a:endParaRPr>
          </a:p>
          <a:p>
            <a:pPr marL="0" indent="0" algn="ctr">
              <a:buNone/>
            </a:pPr>
            <a:endParaRPr lang="en-GB" sz="3200" dirty="0">
              <a:latin typeface="+mj-lt"/>
            </a:endParaRPr>
          </a:p>
          <a:p>
            <a:pPr marL="0" indent="0" fontAlgn="base">
              <a:buNone/>
            </a:pPr>
            <a:r>
              <a:rPr lang="en-GB" sz="2100" b="0" u="sng" dirty="0">
                <a:solidFill>
                  <a:srgbClr val="0563C1"/>
                </a:solidFill>
                <a:latin typeface="Arial" panose="020B0604020202020204" pitchFamily="34" charset="0"/>
                <a:ea typeface="Calibri" panose="020F0502020204030204" pitchFamily="34" charset="0"/>
                <a:hlinkClick r:id="rId2"/>
              </a:rPr>
              <a:t>All resources are available on GOV.UK</a:t>
            </a:r>
            <a:r>
              <a:rPr lang="en-GB" sz="2100" b="0" dirty="0">
                <a:latin typeface="Arial" panose="020B0604020202020204" pitchFamily="34" charset="0"/>
                <a:ea typeface="Calibri" panose="020F0502020204030204" pitchFamily="34" charset="0"/>
              </a:rPr>
              <a:t> and include:   </a:t>
            </a:r>
            <a:endParaRPr lang="en-GB" sz="2100" b="0" dirty="0">
              <a:latin typeface="Calibri" panose="020F0502020204030204" pitchFamily="34" charset="0"/>
              <a:ea typeface="Calibri" panose="020F0502020204030204" pitchFamily="34" charset="0"/>
            </a:endParaRPr>
          </a:p>
          <a:p>
            <a:pPr fontAlgn="base">
              <a:buSzPts val="1000"/>
              <a:buFont typeface="Symbol" panose="05050102010706020507" pitchFamily="18" charset="2"/>
              <a:buChar char=""/>
              <a:tabLst>
                <a:tab pos="457200" algn="l"/>
              </a:tabLst>
            </a:pPr>
            <a:r>
              <a:rPr lang="en-GB" sz="2100" b="0" dirty="0">
                <a:latin typeface="Arial" panose="020B0604020202020204" pitchFamily="34" charset="0"/>
                <a:ea typeface="Calibri" panose="020F0502020204030204" pitchFamily="34" charset="0"/>
              </a:rPr>
              <a:t>a full British Sign Language (BSL) version</a:t>
            </a:r>
            <a:endParaRPr lang="en-GB" sz="2100" b="0" dirty="0">
              <a:latin typeface="Calibri" panose="020F0502020204030204" pitchFamily="34" charset="0"/>
              <a:ea typeface="Calibri" panose="020F0502020204030204" pitchFamily="34" charset="0"/>
            </a:endParaRPr>
          </a:p>
          <a:p>
            <a:pPr fontAlgn="base">
              <a:buSzPts val="1000"/>
              <a:buFont typeface="Symbol" panose="05050102010706020507" pitchFamily="18" charset="2"/>
              <a:buChar char=""/>
              <a:tabLst>
                <a:tab pos="457200" algn="l"/>
              </a:tabLst>
            </a:pPr>
            <a:r>
              <a:rPr lang="en-GB" sz="2100" b="0" dirty="0">
                <a:latin typeface="Arial" panose="020B0604020202020204" pitchFamily="34" charset="0"/>
                <a:ea typeface="Calibri" panose="020F0502020204030204" pitchFamily="34" charset="0"/>
              </a:rPr>
              <a:t>an easy-read version to support those with learning disabilities </a:t>
            </a:r>
            <a:endParaRPr lang="en-GB" sz="2100" b="0" dirty="0">
              <a:latin typeface="Calibri" panose="020F0502020204030204" pitchFamily="34" charset="0"/>
              <a:ea typeface="Calibri" panose="020F0502020204030204" pitchFamily="34" charset="0"/>
            </a:endParaRPr>
          </a:p>
          <a:p>
            <a:pPr fontAlgn="base">
              <a:buSzPts val="1000"/>
              <a:buFont typeface="Symbol" panose="05050102010706020507" pitchFamily="18" charset="2"/>
              <a:buChar char=""/>
              <a:tabLst>
                <a:tab pos="457200" algn="l"/>
              </a:tabLst>
            </a:pPr>
            <a:r>
              <a:rPr lang="en-GB" sz="2100" b="0" dirty="0">
                <a:latin typeface="Arial" panose="020B0604020202020204" pitchFamily="34" charset="0"/>
                <a:ea typeface="Calibri" panose="020F0502020204030204" pitchFamily="34" charset="0"/>
              </a:rPr>
              <a:t>a guide for children and young people with SEND or those in AP </a:t>
            </a:r>
            <a:endParaRPr lang="en-GB" sz="2100" b="0" dirty="0">
              <a:latin typeface="Calibri" panose="020F0502020204030204" pitchFamily="34" charset="0"/>
              <a:ea typeface="Calibri" panose="020F0502020204030204" pitchFamily="34" charset="0"/>
            </a:endParaRPr>
          </a:p>
          <a:p>
            <a:pPr marL="0" indent="0" algn="ctr">
              <a:buNone/>
            </a:pPr>
            <a:endParaRPr lang="en-GB" sz="3200" b="0" dirty="0">
              <a:latin typeface="+mj-lt"/>
            </a:endParaRPr>
          </a:p>
          <a:p>
            <a:pPr marL="0" indent="0" algn="ctr">
              <a:buNone/>
            </a:pPr>
            <a:r>
              <a:rPr lang="en-GB" sz="3200" b="0" dirty="0">
                <a:latin typeface="+mj-lt"/>
              </a:rPr>
              <a:t>Closes at</a:t>
            </a:r>
          </a:p>
          <a:p>
            <a:pPr marL="0" indent="0" algn="ctr">
              <a:buNone/>
            </a:pPr>
            <a:r>
              <a:rPr lang="en-GB" sz="3200" dirty="0">
                <a:latin typeface="+mj-lt"/>
              </a:rPr>
              <a:t>                11:45pm on </a:t>
            </a:r>
            <a:r>
              <a:rPr lang="en-GB" sz="3200" dirty="0">
                <a:latin typeface="Arial" panose="020B0604020202020204" pitchFamily="34" charset="0"/>
                <a:ea typeface="Calibri" panose="020F0502020204030204" pitchFamily="34" charset="0"/>
              </a:rPr>
              <a:t>Friday 22 July 2022</a:t>
            </a:r>
            <a:endParaRPr lang="en-GB" sz="3200" dirty="0">
              <a:latin typeface="+mj-lt"/>
            </a:endParaRPr>
          </a:p>
          <a:p>
            <a:pPr marL="0" indent="0" algn="ctr">
              <a:buNone/>
            </a:pPr>
            <a:endParaRPr lang="en-GB" sz="3200" b="0" dirty="0">
              <a:latin typeface="+mj-lt"/>
            </a:endParaRPr>
          </a:p>
          <a:p>
            <a:pPr marL="0" indent="0" algn="ctr">
              <a:buNone/>
            </a:pPr>
            <a:r>
              <a:rPr lang="en-GB" sz="3200" b="0" dirty="0">
                <a:latin typeface="+mj-lt"/>
              </a:rPr>
              <a:t>Please respond!</a:t>
            </a:r>
          </a:p>
        </p:txBody>
      </p:sp>
      <p:pic>
        <p:nvPicPr>
          <p:cNvPr id="4" name="Picture 3">
            <a:extLst>
              <a:ext uri="{FF2B5EF4-FFF2-40B4-BE49-F238E27FC236}">
                <a16:creationId xmlns:a16="http://schemas.microsoft.com/office/drawing/2014/main" id="{8FB6D9E9-24FC-4C59-A64B-B9EDF2324791}"/>
              </a:ext>
            </a:extLst>
          </p:cNvPr>
          <p:cNvPicPr>
            <a:picLocks noChangeAspect="1"/>
          </p:cNvPicPr>
          <p:nvPr/>
        </p:nvPicPr>
        <p:blipFill>
          <a:blip r:embed="rId3"/>
          <a:stretch>
            <a:fillRect/>
          </a:stretch>
        </p:blipFill>
        <p:spPr>
          <a:xfrm>
            <a:off x="8616281" y="158750"/>
            <a:ext cx="1800200" cy="2437192"/>
          </a:xfrm>
          <a:prstGeom prst="rect">
            <a:avLst/>
          </a:prstGeom>
        </p:spPr>
      </p:pic>
      <p:pic>
        <p:nvPicPr>
          <p:cNvPr id="5" name="Picture 4">
            <a:extLst>
              <a:ext uri="{FF2B5EF4-FFF2-40B4-BE49-F238E27FC236}">
                <a16:creationId xmlns:a16="http://schemas.microsoft.com/office/drawing/2014/main" id="{0681D249-4720-4B93-8F57-FC705968B415}"/>
              </a:ext>
            </a:extLst>
          </p:cNvPr>
          <p:cNvPicPr>
            <a:picLocks noChangeAspect="1"/>
          </p:cNvPicPr>
          <p:nvPr/>
        </p:nvPicPr>
        <p:blipFill>
          <a:blip r:embed="rId3"/>
          <a:stretch>
            <a:fillRect/>
          </a:stretch>
        </p:blipFill>
        <p:spPr>
          <a:xfrm>
            <a:off x="1919537" y="4149080"/>
            <a:ext cx="1924579" cy="2605582"/>
          </a:xfrm>
          <a:prstGeom prst="rect">
            <a:avLst/>
          </a:prstGeom>
        </p:spPr>
      </p:pic>
      <p:sp>
        <p:nvSpPr>
          <p:cNvPr id="2" name="Slide Number Placeholder 1">
            <a:extLst>
              <a:ext uri="{FF2B5EF4-FFF2-40B4-BE49-F238E27FC236}">
                <a16:creationId xmlns:a16="http://schemas.microsoft.com/office/drawing/2014/main" id="{6DD8923E-C392-4E7F-AE0B-1092C483107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B98E5A-76C0-453E-B1E0-BC4AB04722D5}" type="slidenum">
              <a:rPr kumimoji="0" lang="en-GB" sz="1200" b="0" i="0" u="none" strike="noStrike" kern="1200" cap="none" spc="0" normalizeH="0" baseline="0" noProof="0">
                <a:ln>
                  <a:noFill/>
                </a:ln>
                <a:solidFill>
                  <a:prstClr val="black">
                    <a:lumMod val="50000"/>
                    <a:lumOff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318368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4"/>
          <p:cNvSpPr>
            <a:spLocks noGrp="1"/>
          </p:cNvSpPr>
          <p:nvPr>
            <p:ph type="subTitle" idx="1"/>
          </p:nvPr>
        </p:nvSpPr>
        <p:spPr>
          <a:xfrm>
            <a:off x="4799856" y="5596016"/>
            <a:ext cx="5688632" cy="507893"/>
          </a:xfrm>
        </p:spPr>
        <p:txBody>
          <a:bodyPr/>
          <a:lstStyle/>
          <a:p>
            <a:pPr algn="r"/>
            <a:r>
              <a:rPr lang="en-GB" sz="1800" b="0" dirty="0">
                <a:ea typeface="Calibri" panose="020F0502020204030204" pitchFamily="34" charset="0"/>
              </a:rPr>
              <a:t> Friday 10 June 2022</a:t>
            </a:r>
            <a:br>
              <a:rPr lang="en-GB" altLang="en-US" sz="2400" b="0" dirty="0">
                <a:latin typeface="Arial" charset="0"/>
                <a:cs typeface="Arial" charset="0"/>
              </a:rPr>
            </a:br>
            <a:endParaRPr lang="en-GB" altLang="en-US" sz="2400" b="0" dirty="0">
              <a:latin typeface="Arial" charset="0"/>
              <a:cs typeface="Arial" charset="0"/>
            </a:endParaRPr>
          </a:p>
        </p:txBody>
      </p:sp>
      <p:sp>
        <p:nvSpPr>
          <p:cNvPr id="3" name="Rectangle 1"/>
          <p:cNvSpPr>
            <a:spLocks noChangeArrowheads="1"/>
          </p:cNvSpPr>
          <p:nvPr/>
        </p:nvSpPr>
        <p:spPr bwMode="auto">
          <a:xfrm>
            <a:off x="2208214" y="271848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en-GB"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endParaRPr kumimoji="0" lang="en-GB"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6" name="Content Placeholder 4" descr="A group of people dancing&#10;&#10;Description automatically generated with medium confidence">
            <a:extLst>
              <a:ext uri="{FF2B5EF4-FFF2-40B4-BE49-F238E27FC236}">
                <a16:creationId xmlns:a16="http://schemas.microsoft.com/office/drawing/2014/main" id="{33A3EAD7-9B6E-40A3-82BA-9F979BD8E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529" y="1584186"/>
            <a:ext cx="8409189" cy="3404841"/>
          </a:xfrm>
          <a:prstGeom prst="rect">
            <a:avLst/>
          </a:prstGeom>
        </p:spPr>
      </p:pic>
      <p:sp>
        <p:nvSpPr>
          <p:cNvPr id="7" name="Rectangle 1">
            <a:extLst>
              <a:ext uri="{FF2B5EF4-FFF2-40B4-BE49-F238E27FC236}">
                <a16:creationId xmlns:a16="http://schemas.microsoft.com/office/drawing/2014/main" id="{F6537F98-8326-41BE-9B37-A61E1DF7E2C3}"/>
              </a:ext>
            </a:extLst>
          </p:cNvPr>
          <p:cNvSpPr>
            <a:spLocks noChangeArrowheads="1"/>
          </p:cNvSpPr>
          <p:nvPr/>
        </p:nvSpPr>
        <p:spPr bwMode="auto">
          <a:xfrm>
            <a:off x="5447928" y="6329869"/>
            <a:ext cx="5430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0000"/>
              </a:lnSpc>
              <a:spcAft>
                <a:spcPts val="600"/>
              </a:spcAft>
              <a:buClr>
                <a:schemeClr val="tx2"/>
              </a:buClr>
              <a:buFont typeface="Wingdings" pitchFamily="2" charset="2"/>
              <a:buChar char="§"/>
              <a:defRPr sz="2000" b="1">
                <a:solidFill>
                  <a:schemeClr val="tx1"/>
                </a:solidFill>
                <a:latin typeface="Arial" charset="0"/>
              </a:defRPr>
            </a:lvl1pPr>
            <a:lvl2pPr marL="742950" indent="-285750" eaLnBrk="0" hangingPunct="0">
              <a:lnSpc>
                <a:spcPct val="120000"/>
              </a:lnSpc>
              <a:spcAft>
                <a:spcPts val="600"/>
              </a:spcAft>
              <a:buClr>
                <a:schemeClr val="tx2"/>
              </a:buClr>
              <a:buFont typeface="Wingdings" pitchFamily="2" charset="2"/>
              <a:buChar char="§"/>
              <a:defRPr sz="2000">
                <a:solidFill>
                  <a:schemeClr val="tx1"/>
                </a:solidFill>
                <a:latin typeface="Arial" charset="0"/>
              </a:defRPr>
            </a:lvl2pPr>
            <a:lvl3pPr marL="1143000" indent="-228600" eaLnBrk="0" hangingPunct="0">
              <a:lnSpc>
                <a:spcPct val="120000"/>
              </a:lnSpc>
              <a:spcAft>
                <a:spcPts val="600"/>
              </a:spcAft>
              <a:buClr>
                <a:schemeClr val="tx2"/>
              </a:buClr>
              <a:buFont typeface="Wingdings" pitchFamily="2" charset="2"/>
              <a:buChar char="§"/>
              <a:defRPr sz="2000">
                <a:solidFill>
                  <a:schemeClr val="tx1"/>
                </a:solidFill>
                <a:latin typeface="Arial" charset="0"/>
              </a:defRPr>
            </a:lvl3pPr>
            <a:lvl4pPr marL="1600200" indent="-228600" eaLnBrk="0" hangingPunct="0">
              <a:lnSpc>
                <a:spcPct val="120000"/>
              </a:lnSpc>
              <a:spcAft>
                <a:spcPts val="600"/>
              </a:spcAft>
              <a:buClr>
                <a:schemeClr val="tx2"/>
              </a:buClr>
              <a:buFont typeface="Wingdings" pitchFamily="2" charset="2"/>
              <a:buChar char="§"/>
              <a:defRPr sz="1600">
                <a:solidFill>
                  <a:schemeClr val="tx1"/>
                </a:solidFill>
                <a:latin typeface="Arial" charset="0"/>
              </a:defRPr>
            </a:lvl4pPr>
            <a:lvl5pPr marL="2057400" indent="-228600" eaLnBrk="0" hangingPunct="0">
              <a:lnSpc>
                <a:spcPct val="120000"/>
              </a:lnSpc>
              <a:spcAft>
                <a:spcPts val="600"/>
              </a:spcAft>
              <a:buClr>
                <a:schemeClr val="tx2"/>
              </a:buClr>
              <a:buFont typeface="Wingdings" pitchFamily="2" charset="2"/>
              <a:buChar char="§"/>
              <a:defRPr sz="1600">
                <a:solidFill>
                  <a:schemeClr val="tx1"/>
                </a:solidFill>
                <a:latin typeface="Arial" charset="0"/>
              </a:defRPr>
            </a:lvl5pPr>
            <a:lvl6pPr marL="2514600" indent="-228600" eaLnBrk="0" fontAlgn="base" hangingPunct="0">
              <a:lnSpc>
                <a:spcPct val="120000"/>
              </a:lnSpc>
              <a:spcBef>
                <a:spcPct val="0"/>
              </a:spcBef>
              <a:spcAft>
                <a:spcPts val="600"/>
              </a:spcAft>
              <a:buClr>
                <a:schemeClr val="tx2"/>
              </a:buClr>
              <a:buFont typeface="Wingdings" pitchFamily="2" charset="2"/>
              <a:buChar char="§"/>
              <a:defRPr sz="1600">
                <a:solidFill>
                  <a:schemeClr val="tx1"/>
                </a:solidFill>
                <a:latin typeface="Arial" charset="0"/>
              </a:defRPr>
            </a:lvl6pPr>
            <a:lvl7pPr marL="2971800" indent="-228600" eaLnBrk="0" fontAlgn="base" hangingPunct="0">
              <a:lnSpc>
                <a:spcPct val="120000"/>
              </a:lnSpc>
              <a:spcBef>
                <a:spcPct val="0"/>
              </a:spcBef>
              <a:spcAft>
                <a:spcPts val="600"/>
              </a:spcAft>
              <a:buClr>
                <a:schemeClr val="tx2"/>
              </a:buClr>
              <a:buFont typeface="Wingdings" pitchFamily="2" charset="2"/>
              <a:buChar char="§"/>
              <a:defRPr sz="1600">
                <a:solidFill>
                  <a:schemeClr val="tx1"/>
                </a:solidFill>
                <a:latin typeface="Arial" charset="0"/>
              </a:defRPr>
            </a:lvl7pPr>
            <a:lvl8pPr marL="3429000" indent="-228600" eaLnBrk="0" fontAlgn="base" hangingPunct="0">
              <a:lnSpc>
                <a:spcPct val="120000"/>
              </a:lnSpc>
              <a:spcBef>
                <a:spcPct val="0"/>
              </a:spcBef>
              <a:spcAft>
                <a:spcPts val="600"/>
              </a:spcAft>
              <a:buClr>
                <a:schemeClr val="tx2"/>
              </a:buClr>
              <a:buFont typeface="Wingdings" pitchFamily="2" charset="2"/>
              <a:buChar char="§"/>
              <a:defRPr sz="1600">
                <a:solidFill>
                  <a:schemeClr val="tx1"/>
                </a:solidFill>
                <a:latin typeface="Arial" charset="0"/>
              </a:defRPr>
            </a:lvl8pPr>
            <a:lvl9pPr marL="3886200" indent="-228600" eaLnBrk="0" fontAlgn="base" hangingPunct="0">
              <a:lnSpc>
                <a:spcPct val="120000"/>
              </a:lnSpc>
              <a:spcBef>
                <a:spcPct val="0"/>
              </a:spcBef>
              <a:spcAft>
                <a:spcPts val="600"/>
              </a:spcAft>
              <a:buClr>
                <a:schemeClr val="tx2"/>
              </a:buClr>
              <a:buFont typeface="Wingdings" pitchFamily="2" charset="2"/>
              <a:buChar char="§"/>
              <a:defRPr sz="1600">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 typeface="Wingdings" pitchFamily="2" charset="2"/>
              <a:buNone/>
              <a:tabLst/>
              <a:defRPr/>
            </a:pPr>
            <a:r>
              <a:rPr kumimoji="0" lang="en-GB" altLang="en-US" sz="1400" b="0" i="0" u="none" strike="noStrike" kern="1200" cap="none" spc="0" normalizeH="0" baseline="0" noProof="0" dirty="0">
                <a:ln>
                  <a:noFill/>
                </a:ln>
                <a:solidFill>
                  <a:prstClr val="black"/>
                </a:solidFill>
                <a:effectLst/>
                <a:uLnTx/>
                <a:uFillTx/>
                <a:latin typeface="Arial" charset="0"/>
                <a:ea typeface="+mn-ea"/>
                <a:cs typeface="+mn-cs"/>
              </a:rPr>
              <a:t>André Imich, SEN and Disability Professional Adviser, DfE</a:t>
            </a:r>
          </a:p>
        </p:txBody>
      </p:sp>
      <p:sp>
        <p:nvSpPr>
          <p:cNvPr id="12" name="TextBox 11">
            <a:extLst>
              <a:ext uri="{FF2B5EF4-FFF2-40B4-BE49-F238E27FC236}">
                <a16:creationId xmlns:a16="http://schemas.microsoft.com/office/drawing/2014/main" id="{3FDEA1ED-75A9-4CE6-AFAB-5568FBCC69E0}"/>
              </a:ext>
            </a:extLst>
          </p:cNvPr>
          <p:cNvSpPr txBox="1"/>
          <p:nvPr/>
        </p:nvSpPr>
        <p:spPr>
          <a:xfrm>
            <a:off x="1891406" y="538697"/>
            <a:ext cx="840918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Regional Briefing: London</a:t>
            </a:r>
          </a:p>
        </p:txBody>
      </p:sp>
    </p:spTree>
    <p:extLst>
      <p:ext uri="{BB962C8B-B14F-4D97-AF65-F5344CB8AC3E}">
        <p14:creationId xmlns:p14="http://schemas.microsoft.com/office/powerpoint/2010/main" val="3237150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2208213" y="476251"/>
            <a:ext cx="8075612" cy="5256213"/>
          </a:xfrm>
        </p:spPr>
        <p:txBody>
          <a:bodyPr/>
          <a:lstStyle/>
          <a:p>
            <a:pPr algn="ctr">
              <a:lnSpc>
                <a:spcPct val="90000"/>
              </a:lnSpc>
              <a:buFont typeface="Wingdings" pitchFamily="2" charset="2"/>
              <a:buNone/>
            </a:pPr>
            <a:endParaRPr lang="en-GB" altLang="en-US" sz="4000" b="0" dirty="0">
              <a:ea typeface="ＭＳ Ｐゴシック" pitchFamily="34" charset="-128"/>
            </a:endParaRPr>
          </a:p>
          <a:p>
            <a:pPr algn="ctr">
              <a:lnSpc>
                <a:spcPct val="90000"/>
              </a:lnSpc>
              <a:buFont typeface="Wingdings" pitchFamily="2" charset="2"/>
              <a:buNone/>
            </a:pPr>
            <a:endParaRPr lang="en-GB" altLang="en-US" sz="4000" b="0" dirty="0">
              <a:ea typeface="ＭＳ Ｐゴシック" pitchFamily="34"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1035174"/>
            <a:ext cx="7704856" cy="4554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2CBF636F-2E09-4E2E-B6B2-3EEEB8AD83F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B98E5A-76C0-453E-B1E0-BC4AB04722D5}" type="slidenum">
              <a:rPr kumimoji="0" lang="en-GB" sz="1200" b="0" i="0" u="none" strike="noStrike" kern="1200" cap="none" spc="0" normalizeH="0" baseline="0" noProof="0">
                <a:ln>
                  <a:noFill/>
                </a:ln>
                <a:solidFill>
                  <a:prstClr val="black">
                    <a:lumMod val="50000"/>
                    <a:lumOff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1965506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3185-8B0B-4713-9147-1DDC2C7BD210}"/>
              </a:ext>
            </a:extLst>
          </p:cNvPr>
          <p:cNvSpPr>
            <a:spLocks noGrp="1"/>
          </p:cNvSpPr>
          <p:nvPr>
            <p:ph type="title"/>
          </p:nvPr>
        </p:nvSpPr>
        <p:spPr/>
        <p:txBody>
          <a:bodyPr/>
          <a:lstStyle/>
          <a:p>
            <a:r>
              <a:rPr lang="en-GB" b="0" dirty="0"/>
              <a:t>Objectives</a:t>
            </a:r>
          </a:p>
        </p:txBody>
      </p:sp>
      <p:sp>
        <p:nvSpPr>
          <p:cNvPr id="3" name="Content Placeholder 2">
            <a:extLst>
              <a:ext uri="{FF2B5EF4-FFF2-40B4-BE49-F238E27FC236}">
                <a16:creationId xmlns:a16="http://schemas.microsoft.com/office/drawing/2014/main" id="{AA1B16DC-F94B-42A4-B7A0-77E7C3B4B29A}"/>
              </a:ext>
            </a:extLst>
          </p:cNvPr>
          <p:cNvSpPr>
            <a:spLocks noGrp="1"/>
          </p:cNvSpPr>
          <p:nvPr>
            <p:ph idx="1"/>
          </p:nvPr>
        </p:nvSpPr>
        <p:spPr/>
        <p:txBody>
          <a:bodyPr/>
          <a:lstStyle/>
          <a:p>
            <a:r>
              <a:rPr lang="en-GB" sz="2400" b="0" dirty="0"/>
              <a:t>To highlight key SEND facts and challenges </a:t>
            </a:r>
          </a:p>
          <a:p>
            <a:r>
              <a:rPr lang="en-GB" sz="2400" b="0" dirty="0"/>
              <a:t>To provide information on the aims of the Green Paper</a:t>
            </a:r>
          </a:p>
          <a:p>
            <a:r>
              <a:rPr lang="en-GB" sz="2400" b="0" dirty="0">
                <a:latin typeface="Arial" panose="020B0604020202020204" pitchFamily="34" charset="0"/>
                <a:cs typeface="Arial" panose="020B0604020202020204" pitchFamily="34" charset="0"/>
              </a:rPr>
              <a:t>To highlight connections with the Schools White Paper (</a:t>
            </a:r>
            <a:r>
              <a:rPr lang="en-GB" sz="2400" b="0" i="1" dirty="0">
                <a:solidFill>
                  <a:srgbClr val="0B0C0C"/>
                </a:solidFill>
                <a:latin typeface="Arial" panose="020B0604020202020204" pitchFamily="34" charset="0"/>
                <a:cs typeface="Arial" panose="020B0604020202020204" pitchFamily="34" charset="0"/>
              </a:rPr>
              <a:t>Opportunity for all: strong schools with great teachers for your child</a:t>
            </a:r>
            <a:r>
              <a:rPr lang="en-GB" sz="2400" b="0" dirty="0">
                <a:solidFill>
                  <a:srgbClr val="0B0C0C"/>
                </a:solidFill>
                <a:latin typeface="Arial" panose="020B0604020202020204" pitchFamily="34" charset="0"/>
                <a:cs typeface="Arial" panose="020B0604020202020204" pitchFamily="34" charset="0"/>
              </a:rPr>
              <a:t>)</a:t>
            </a:r>
            <a:endParaRPr lang="en-GB" sz="2400" b="0" dirty="0">
              <a:latin typeface="Arial" panose="020B0604020202020204" pitchFamily="34" charset="0"/>
              <a:cs typeface="Arial" panose="020B0604020202020204" pitchFamily="34" charset="0"/>
            </a:endParaRPr>
          </a:p>
          <a:p>
            <a:r>
              <a:rPr lang="en-GB" sz="2400" b="0" dirty="0"/>
              <a:t>To focus on some of the Green Paper proposals</a:t>
            </a:r>
          </a:p>
          <a:p>
            <a:r>
              <a:rPr lang="en-GB" sz="2400" b="0" dirty="0"/>
              <a:t>To encourage your response(s) to the consultation questions</a:t>
            </a:r>
          </a:p>
        </p:txBody>
      </p:sp>
      <p:sp>
        <p:nvSpPr>
          <p:cNvPr id="4" name="Slide Number Placeholder 3">
            <a:extLst>
              <a:ext uri="{FF2B5EF4-FFF2-40B4-BE49-F238E27FC236}">
                <a16:creationId xmlns:a16="http://schemas.microsoft.com/office/drawing/2014/main" id="{D2885873-C3CD-4A76-8FC6-620FAC6C3B4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B98E5A-76C0-453E-B1E0-BC4AB04722D5}" type="slidenum">
              <a:rPr kumimoji="0" lang="en-GB" sz="1200" b="0" i="0" u="none" strike="noStrike" kern="1200" cap="none" spc="0" normalizeH="0" baseline="0" noProof="0">
                <a:ln>
                  <a:noFill/>
                </a:ln>
                <a:solidFill>
                  <a:prstClr val="black">
                    <a:lumMod val="50000"/>
                    <a:lumOff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822880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8C20-56D3-470E-8A42-25DC89324130}"/>
              </a:ext>
            </a:extLst>
          </p:cNvPr>
          <p:cNvSpPr>
            <a:spLocks noGrp="1"/>
          </p:cNvSpPr>
          <p:nvPr>
            <p:ph type="title"/>
          </p:nvPr>
        </p:nvSpPr>
        <p:spPr>
          <a:xfrm>
            <a:off x="2208214" y="333375"/>
            <a:ext cx="7775575" cy="647701"/>
          </a:xfrm>
        </p:spPr>
        <p:txBody>
          <a:bodyPr anchor="ctr">
            <a:normAutofit/>
          </a:bodyPr>
          <a:lstStyle/>
          <a:p>
            <a:r>
              <a:rPr lang="en-GB" b="0" dirty="0"/>
              <a:t>Key Facts</a:t>
            </a:r>
          </a:p>
        </p:txBody>
      </p:sp>
      <p:graphicFrame>
        <p:nvGraphicFramePr>
          <p:cNvPr id="13" name="Content Placeholder 2">
            <a:extLst>
              <a:ext uri="{FF2B5EF4-FFF2-40B4-BE49-F238E27FC236}">
                <a16:creationId xmlns:a16="http://schemas.microsoft.com/office/drawing/2014/main" id="{37E3AA1F-A7DC-C01A-088D-F8E0075FBDA9}"/>
              </a:ext>
            </a:extLst>
          </p:cNvPr>
          <p:cNvGraphicFramePr>
            <a:graphicFrameLocks noGrp="1"/>
          </p:cNvGraphicFramePr>
          <p:nvPr>
            <p:ph idx="1"/>
          </p:nvPr>
        </p:nvGraphicFramePr>
        <p:xfrm>
          <a:off x="2208213" y="1196977"/>
          <a:ext cx="7775575" cy="4679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42935584-4E0B-4CA8-B348-2058C5D2FF3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B98E5A-76C0-453E-B1E0-BC4AB04722D5}" type="slidenum">
              <a:rPr kumimoji="0" lang="en-GB" sz="1200" b="0" i="0" u="none" strike="noStrike" kern="1200" cap="none" spc="0" normalizeH="0" baseline="0" noProof="0">
                <a:ln>
                  <a:noFill/>
                </a:ln>
                <a:solidFill>
                  <a:prstClr val="black">
                    <a:lumMod val="50000"/>
                    <a:lumOff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310439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E365-A67F-4B44-B0B2-B51CEC757C18}"/>
              </a:ext>
            </a:extLst>
          </p:cNvPr>
          <p:cNvSpPr>
            <a:spLocks noGrp="1"/>
          </p:cNvSpPr>
          <p:nvPr>
            <p:ph type="title"/>
          </p:nvPr>
        </p:nvSpPr>
        <p:spPr>
          <a:xfrm>
            <a:off x="2208214" y="333375"/>
            <a:ext cx="7775575" cy="647701"/>
          </a:xfrm>
        </p:spPr>
        <p:txBody>
          <a:bodyPr anchor="ctr">
            <a:normAutofit/>
          </a:bodyPr>
          <a:lstStyle/>
          <a:p>
            <a:r>
              <a:rPr lang="en-GB" b="0" dirty="0"/>
              <a:t>Three challenges</a:t>
            </a:r>
          </a:p>
        </p:txBody>
      </p:sp>
      <p:graphicFrame>
        <p:nvGraphicFramePr>
          <p:cNvPr id="5" name="Content Placeholder 2">
            <a:extLst>
              <a:ext uri="{FF2B5EF4-FFF2-40B4-BE49-F238E27FC236}">
                <a16:creationId xmlns:a16="http://schemas.microsoft.com/office/drawing/2014/main" id="{37EAA07F-30A5-C385-397B-62C362AD7846}"/>
              </a:ext>
            </a:extLst>
          </p:cNvPr>
          <p:cNvGraphicFramePr>
            <a:graphicFrameLocks noGrp="1"/>
          </p:cNvGraphicFramePr>
          <p:nvPr>
            <p:ph idx="1"/>
          </p:nvPr>
        </p:nvGraphicFramePr>
        <p:xfrm>
          <a:off x="2279576" y="1196752"/>
          <a:ext cx="7920880" cy="5327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9E94416A-29DB-4ECC-B69D-5024B8FD1AA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B98E5A-76C0-453E-B1E0-BC4AB04722D5}" type="slidenum">
              <a:rPr kumimoji="0" lang="en-GB" sz="1200" b="0" i="0" u="none" strike="noStrike" kern="1200" cap="none" spc="0" normalizeH="0" baseline="0" noProof="0">
                <a:ln>
                  <a:noFill/>
                </a:ln>
                <a:solidFill>
                  <a:prstClr val="black">
                    <a:lumMod val="50000"/>
                    <a:lumOff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1132565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re is a vicious cycle of late intervention, low confidence across the system and inefficient resource allocation. This starts with a lack of common understanding, incentives and shared priorities to support children and young people with SEND. Misaligned accountabilities, inefficient use of funding, perverse incentives and delays in accessing support drive poor provision and escalate costs. Needs escalate, and families and schools seek EHCPs and top-up funding to ensure needs can be met. A lack of confidence, low inclusivity and poor experiences in mainstream fills capacity for specialist placements. Decision making can result in costly placements. Resources are directed from mainstream to fund increasing numbers of individualised placements with tailored provision, and so the cycle continues. ">
            <a:extLst>
              <a:ext uri="{FF2B5EF4-FFF2-40B4-BE49-F238E27FC236}">
                <a16:creationId xmlns:a16="http://schemas.microsoft.com/office/drawing/2014/main" id="{9658DA87-FD12-4E5C-A673-866DF11D8269}"/>
              </a:ext>
              <a:ext uri="{C183D7F6-B498-43B3-948B-1728B52AA6E4}">
                <adec:decorative xmlns:adec="http://schemas.microsoft.com/office/drawing/2017/decorative" val="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528" y="44624"/>
            <a:ext cx="8640960" cy="6624736"/>
          </a:xfrm>
          <a:prstGeom prst="rect">
            <a:avLst/>
          </a:prstGeom>
          <a:noFill/>
        </p:spPr>
      </p:pic>
      <p:sp>
        <p:nvSpPr>
          <p:cNvPr id="2" name="Slide Number Placeholder 1">
            <a:extLst>
              <a:ext uri="{FF2B5EF4-FFF2-40B4-BE49-F238E27FC236}">
                <a16:creationId xmlns:a16="http://schemas.microsoft.com/office/drawing/2014/main" id="{49B5F32E-256A-442A-BD30-CB6B55920AC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B98E5A-76C0-453E-B1E0-BC4AB04722D5}" type="slidenum">
              <a:rPr kumimoji="0" lang="en-GB" sz="1200" b="0" i="0" u="none" strike="noStrike" kern="1200" cap="none" spc="0" normalizeH="0" baseline="0" noProof="0">
                <a:ln>
                  <a:noFill/>
                </a:ln>
                <a:solidFill>
                  <a:prstClr val="black">
                    <a:lumMod val="50000"/>
                    <a:lumOff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387722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2B12-F97E-4126-AA20-CC03413500DF}"/>
              </a:ext>
            </a:extLst>
          </p:cNvPr>
          <p:cNvSpPr>
            <a:spLocks noGrp="1"/>
          </p:cNvSpPr>
          <p:nvPr>
            <p:ph type="title"/>
          </p:nvPr>
        </p:nvSpPr>
        <p:spPr/>
        <p:txBody>
          <a:bodyPr/>
          <a:lstStyle/>
          <a:p>
            <a:r>
              <a:rPr lang="en-GB" b="0" dirty="0">
                <a:latin typeface="Arial" panose="020B0604020202020204" pitchFamily="34" charset="0"/>
                <a:ea typeface="Times New Roman" panose="02020603050405020304" pitchFamily="18" charset="0"/>
                <a:cs typeface="Times New Roman" panose="02020603050405020304" pitchFamily="18" charset="0"/>
              </a:rPr>
              <a:t>The Schools White Paper – SEND related </a:t>
            </a:r>
            <a:endParaRPr lang="en-GB" b="0" dirty="0"/>
          </a:p>
        </p:txBody>
      </p:sp>
      <p:sp>
        <p:nvSpPr>
          <p:cNvPr id="3" name="Content Placeholder 2">
            <a:extLst>
              <a:ext uri="{FF2B5EF4-FFF2-40B4-BE49-F238E27FC236}">
                <a16:creationId xmlns:a16="http://schemas.microsoft.com/office/drawing/2014/main" id="{AF4AD2FC-02A7-453D-9966-3362D19CD02E}"/>
              </a:ext>
            </a:extLst>
          </p:cNvPr>
          <p:cNvSpPr>
            <a:spLocks noGrp="1"/>
          </p:cNvSpPr>
          <p:nvPr>
            <p:ph idx="1"/>
          </p:nvPr>
        </p:nvSpPr>
        <p:spPr>
          <a:xfrm>
            <a:off x="2186267" y="1089026"/>
            <a:ext cx="7992244" cy="4679949"/>
          </a:xfrm>
        </p:spPr>
        <p:txBody>
          <a:bodyPr/>
          <a:lstStyle/>
          <a:p>
            <a:r>
              <a:rPr lang="en-GB" sz="2200" dirty="0">
                <a:highlight>
                  <a:srgbClr val="FFFF00"/>
                </a:highlight>
                <a:ea typeface="Times New Roman" panose="02020603050405020304" pitchFamily="18" charset="0"/>
                <a:cs typeface="Arial" panose="020B0604020202020204" pitchFamily="34" charset="0"/>
              </a:rPr>
              <a:t>An inclusive education system </a:t>
            </a:r>
            <a:r>
              <a:rPr lang="en-GB" sz="2200" b="0" dirty="0">
                <a:ea typeface="Times New Roman" panose="02020603050405020304" pitchFamily="18" charset="0"/>
                <a:cs typeface="Arial" panose="020B0604020202020204" pitchFamily="34" charset="0"/>
              </a:rPr>
              <a:t>–”with excellent teaching and improved identification of need in inclusive educational settings, fewer CYP will need additional interventions as they will be getting the support they need as part of high-quality teaching within the classroom.”</a:t>
            </a:r>
          </a:p>
          <a:p>
            <a:r>
              <a:rPr lang="en-GB" sz="2200" b="0" dirty="0">
                <a:ea typeface="Times New Roman" panose="02020603050405020304" pitchFamily="18" charset="0"/>
                <a:cs typeface="Arial" panose="020B0604020202020204" pitchFamily="34" charset="0"/>
              </a:rPr>
              <a:t>The </a:t>
            </a:r>
            <a:r>
              <a:rPr lang="en-GB" sz="2200" b="0" dirty="0">
                <a:highlight>
                  <a:srgbClr val="FFFF00"/>
                </a:highlight>
                <a:ea typeface="Times New Roman" panose="02020603050405020304" pitchFamily="18" charset="0"/>
                <a:cs typeface="Arial" panose="020B0604020202020204" pitchFamily="34" charset="0"/>
              </a:rPr>
              <a:t>target </a:t>
            </a:r>
            <a:r>
              <a:rPr lang="en-GB" sz="2200" b="0" dirty="0">
                <a:ea typeface="Times New Roman" panose="02020603050405020304" pitchFamily="18" charset="0"/>
                <a:cs typeface="Arial" panose="020B0604020202020204" pitchFamily="34" charset="0"/>
              </a:rPr>
              <a:t>– 9</a:t>
            </a:r>
            <a:r>
              <a:rPr lang="en-GB" sz="2200" b="0" dirty="0"/>
              <a:t>0% of pupils to achieve the expected standard in reading, writing and maths at the end of KS2 by 2030.</a:t>
            </a:r>
            <a:endParaRPr lang="en-GB" sz="2200" b="0" dirty="0">
              <a:ea typeface="Times New Roman" panose="02020603050405020304" pitchFamily="18" charset="0"/>
              <a:cs typeface="Times New Roman" panose="02020603050405020304" pitchFamily="18" charset="0"/>
            </a:endParaRPr>
          </a:p>
          <a:p>
            <a:r>
              <a:rPr lang="en-GB" sz="2200" b="0" dirty="0">
                <a:ea typeface="Times New Roman" panose="02020603050405020304" pitchFamily="18" charset="0"/>
                <a:cs typeface="Arial" panose="020B0604020202020204" pitchFamily="34" charset="0"/>
              </a:rPr>
              <a:t>The </a:t>
            </a:r>
            <a:r>
              <a:rPr lang="en-GB" sz="2200" b="0" dirty="0">
                <a:highlight>
                  <a:srgbClr val="FFFF00"/>
                </a:highlight>
                <a:ea typeface="Times New Roman" panose="02020603050405020304" pitchFamily="18" charset="0"/>
                <a:cs typeface="Arial" panose="020B0604020202020204" pitchFamily="34" charset="0"/>
              </a:rPr>
              <a:t>Parent Pledge </a:t>
            </a:r>
            <a:r>
              <a:rPr lang="en-GB" sz="2200" b="0" dirty="0">
                <a:ea typeface="Times New Roman" panose="02020603050405020304" pitchFamily="18" charset="0"/>
                <a:cs typeface="Arial" panose="020B0604020202020204" pitchFamily="34" charset="0"/>
              </a:rPr>
              <a:t>– “If a child falls behind in the reading or maths, they will get the right support to get back on track.”</a:t>
            </a:r>
          </a:p>
          <a:p>
            <a:r>
              <a:rPr lang="en-GB" sz="2200" b="0" dirty="0">
                <a:highlight>
                  <a:srgbClr val="FFFF00"/>
                </a:highlight>
                <a:cs typeface="Arial" panose="020B0604020202020204" pitchFamily="34" charset="0"/>
              </a:rPr>
              <a:t>Role of LA</a:t>
            </a:r>
            <a:r>
              <a:rPr lang="en-GB" sz="2200" b="0" dirty="0">
                <a:cs typeface="Arial" panose="020B0604020202020204" pitchFamily="34" charset="0"/>
              </a:rPr>
              <a:t>: at heart of the education system, championing all children in their area – especially most vulnerable. </a:t>
            </a:r>
          </a:p>
          <a:p>
            <a:endParaRPr lang="en-GB" b="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9E1E06EB-0B6D-4EAB-B230-B50A240215D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B98E5A-76C0-453E-B1E0-BC4AB04722D5}" type="slidenum">
              <a:rPr kumimoji="0" lang="en-GB" sz="1200" b="0" i="0" u="none" strike="noStrike" kern="1200" cap="none" spc="0" normalizeH="0" baseline="0" noProof="0">
                <a:ln>
                  <a:noFill/>
                </a:ln>
                <a:solidFill>
                  <a:prstClr val="black">
                    <a:lumMod val="50000"/>
                    <a:lumOff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1284823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FA23-0ECA-4FCE-BBE5-3B6ED5A063AE}"/>
              </a:ext>
            </a:extLst>
          </p:cNvPr>
          <p:cNvSpPr>
            <a:spLocks noGrp="1"/>
          </p:cNvSpPr>
          <p:nvPr>
            <p:ph type="title"/>
          </p:nvPr>
        </p:nvSpPr>
        <p:spPr>
          <a:xfrm>
            <a:off x="2208212" y="404752"/>
            <a:ext cx="7992245" cy="647701"/>
          </a:xfrm>
        </p:spPr>
        <p:txBody>
          <a:bodyPr>
            <a:normAutofit fontScale="90000"/>
          </a:bodyPr>
          <a:lstStyle/>
          <a:p>
            <a:r>
              <a:rPr lang="en-GB" sz="3300" b="0" dirty="0">
                <a:latin typeface="Arial" panose="020B0604020202020204" pitchFamily="34" charset="0"/>
                <a:ea typeface="Times New Roman" panose="02020603050405020304" pitchFamily="18" charset="0"/>
                <a:cs typeface="Times New Roman" panose="02020603050405020304" pitchFamily="18" charset="0"/>
              </a:rPr>
              <a:t>Key proposals (I) – SEN and AP Green Paper</a:t>
            </a:r>
            <a:br>
              <a:rPr lang="en-GB" sz="3300" dirty="0">
                <a:latin typeface="Arial" panose="020B0604020202020204" pitchFamily="34" charset="0"/>
                <a:ea typeface="Times New Roman"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45E11E85-CD8A-4C1E-92C0-71F7430DF92D}"/>
              </a:ext>
            </a:extLst>
          </p:cNvPr>
          <p:cNvSpPr>
            <a:spLocks noGrp="1"/>
          </p:cNvSpPr>
          <p:nvPr>
            <p:ph idx="1"/>
          </p:nvPr>
        </p:nvSpPr>
        <p:spPr>
          <a:xfrm>
            <a:off x="1951014" y="862235"/>
            <a:ext cx="7775575" cy="5471890"/>
          </a:xfrm>
        </p:spPr>
        <p:txBody>
          <a:bodyPr>
            <a:normAutofit/>
          </a:bodyPr>
          <a:lstStyle/>
          <a:p>
            <a:pPr marL="0" indent="0">
              <a:spcAft>
                <a:spcPts val="900"/>
              </a:spcAft>
              <a:buNone/>
            </a:pPr>
            <a:r>
              <a:rPr lang="en-GB" sz="2200" b="0" dirty="0"/>
              <a:t>To introduce </a:t>
            </a:r>
            <a:r>
              <a:rPr lang="en-GB" sz="2200" dirty="0"/>
              <a:t>consistent national standards </a:t>
            </a:r>
            <a:r>
              <a:rPr lang="en-GB" sz="2200" b="0" dirty="0"/>
              <a:t>that</a:t>
            </a:r>
            <a:r>
              <a:rPr lang="en-GB" sz="2200" dirty="0"/>
              <a:t> </a:t>
            </a:r>
            <a:r>
              <a:rPr lang="en-GB" sz="2200" b="0" dirty="0"/>
              <a:t>will facilitate a more inclusive system, with more CYP able to have their needs met in high-quality mainstream provision with high aspirations, a confident and expert workforce and access to high-quality targeted support as needed.</a:t>
            </a:r>
          </a:p>
          <a:p>
            <a:pPr marL="538163" indent="-269875"/>
            <a:r>
              <a:rPr lang="en-GB" sz="2200" b="0" dirty="0"/>
              <a:t>How needs should be identified and assessed</a:t>
            </a:r>
          </a:p>
          <a:p>
            <a:pPr marL="538163" indent="-269875"/>
            <a:r>
              <a:rPr lang="en-GB" sz="2200" b="0" dirty="0"/>
              <a:t>Appropriate provision to be made available for different types of need</a:t>
            </a:r>
          </a:p>
          <a:p>
            <a:pPr marL="538163" indent="-269875"/>
            <a:r>
              <a:rPr lang="en-GB" sz="2200" b="0" dirty="0"/>
              <a:t>Standards for transition</a:t>
            </a:r>
          </a:p>
          <a:p>
            <a:pPr marL="538163" indent="-269875"/>
            <a:endParaRPr lang="en-GB" sz="2200" b="0" dirty="0"/>
          </a:p>
          <a:p>
            <a:pPr marL="257175" indent="-257175">
              <a:spcAft>
                <a:spcPts val="900"/>
              </a:spcAft>
              <a:buFont typeface="Arial" panose="020B0604020202020204" pitchFamily="34" charset="0"/>
              <a:buChar char="-"/>
            </a:pPr>
            <a:endParaRPr lang="en-GB" sz="1800" b="0" dirty="0">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Rectangle 3">
            <a:extLst>
              <a:ext uri="{FF2B5EF4-FFF2-40B4-BE49-F238E27FC236}">
                <a16:creationId xmlns:a16="http://schemas.microsoft.com/office/drawing/2014/main" id="{60F546F6-AB11-4524-B14A-E5B869CE5E1A}"/>
              </a:ext>
            </a:extLst>
          </p:cNvPr>
          <p:cNvSpPr/>
          <p:nvPr/>
        </p:nvSpPr>
        <p:spPr>
          <a:xfrm>
            <a:off x="3551381" y="4821957"/>
            <a:ext cx="6689606"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What key factors should be considered when developing national standards to ensure they deliver improved outcomes and experiences for children and young people with SEND and their families? This includes how the standards apply across education, health and care in a 0-25 system</a:t>
            </a: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B2F1D71-BFF3-41C2-A8A2-121E0DB03B0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B98E5A-76C0-453E-B1E0-BC4AB04722D5}" type="slidenum">
              <a:rPr kumimoji="0" lang="en-GB" sz="1200" b="0" i="0" u="none" strike="noStrike" kern="1200" cap="none" spc="0" normalizeH="0" baseline="0" noProof="0">
                <a:ln>
                  <a:noFill/>
                </a:ln>
                <a:solidFill>
                  <a:prstClr val="black">
                    <a:lumMod val="50000"/>
                    <a:lumOff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1440503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FA23-0ECA-4FCE-BBE5-3B6ED5A063AE}"/>
              </a:ext>
            </a:extLst>
          </p:cNvPr>
          <p:cNvSpPr>
            <a:spLocks noGrp="1"/>
          </p:cNvSpPr>
          <p:nvPr>
            <p:ph type="title"/>
          </p:nvPr>
        </p:nvSpPr>
        <p:spPr>
          <a:xfrm>
            <a:off x="2208212" y="404752"/>
            <a:ext cx="7992245" cy="647701"/>
          </a:xfrm>
        </p:spPr>
        <p:txBody>
          <a:bodyPr>
            <a:normAutofit fontScale="90000"/>
          </a:bodyPr>
          <a:lstStyle/>
          <a:p>
            <a:r>
              <a:rPr lang="en-GB" sz="3300" b="0" dirty="0">
                <a:latin typeface="Arial" panose="020B0604020202020204" pitchFamily="34" charset="0"/>
                <a:ea typeface="Times New Roman" panose="02020603050405020304" pitchFamily="18" charset="0"/>
                <a:cs typeface="Times New Roman" panose="02020603050405020304" pitchFamily="18" charset="0"/>
              </a:rPr>
              <a:t>Key proposals (II) – SEN and AP Green Paper</a:t>
            </a:r>
            <a:br>
              <a:rPr lang="en-GB" sz="3300" dirty="0">
                <a:latin typeface="Arial" panose="020B0604020202020204" pitchFamily="34" charset="0"/>
                <a:ea typeface="Times New Roman"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45E11E85-CD8A-4C1E-92C0-71F7430DF92D}"/>
              </a:ext>
            </a:extLst>
          </p:cNvPr>
          <p:cNvSpPr>
            <a:spLocks noGrp="1"/>
          </p:cNvSpPr>
          <p:nvPr>
            <p:ph idx="1"/>
          </p:nvPr>
        </p:nvSpPr>
        <p:spPr>
          <a:xfrm>
            <a:off x="2208213" y="1052736"/>
            <a:ext cx="7775575" cy="5471890"/>
          </a:xfrm>
        </p:spPr>
        <p:txBody>
          <a:bodyPr>
            <a:normAutofit/>
          </a:bodyPr>
          <a:lstStyle/>
          <a:p>
            <a:pPr marL="257175" indent="-257175">
              <a:spcAft>
                <a:spcPts val="900"/>
              </a:spcAft>
              <a:buFont typeface="Arial" panose="020B0604020202020204" pitchFamily="34" charset="0"/>
              <a:buChar char="-"/>
            </a:pPr>
            <a:r>
              <a:rPr lang="en-GB" sz="2400" b="0" dirty="0">
                <a:latin typeface="Arial" panose="020B0604020202020204" pitchFamily="34" charset="0"/>
                <a:ea typeface="Times New Roman" panose="02020603050405020304" pitchFamily="18" charset="0"/>
                <a:cs typeface="Times New Roman" panose="02020603050405020304" pitchFamily="18" charset="0"/>
              </a:rPr>
              <a:t>Establish new </a:t>
            </a:r>
            <a:r>
              <a:rPr lang="en-GB" sz="2400" dirty="0">
                <a:latin typeface="Arial" panose="020B0604020202020204" pitchFamily="34" charset="0"/>
                <a:ea typeface="Times New Roman" panose="02020603050405020304" pitchFamily="18" charset="0"/>
                <a:cs typeface="Times New Roman" panose="02020603050405020304" pitchFamily="18" charset="0"/>
              </a:rPr>
              <a:t>local SEND partnerships</a:t>
            </a:r>
            <a:r>
              <a:rPr lang="en-GB" sz="2400" b="0" dirty="0">
                <a:latin typeface="Arial" panose="020B0604020202020204" pitchFamily="34" charset="0"/>
                <a:ea typeface="Times New Roman" panose="02020603050405020304" pitchFamily="18" charset="0"/>
                <a:cs typeface="Times New Roman" panose="02020603050405020304" pitchFamily="18" charset="0"/>
              </a:rPr>
              <a:t>, bringing together education, health and care partners with local government</a:t>
            </a:r>
          </a:p>
          <a:p>
            <a:pPr marL="257175" indent="-257175">
              <a:spcAft>
                <a:spcPts val="900"/>
              </a:spcAft>
              <a:buFont typeface="Arial" panose="020B0604020202020204" pitchFamily="34" charset="0"/>
              <a:buChar char="-"/>
            </a:pPr>
            <a:r>
              <a:rPr lang="en-GB" sz="2400" b="0" dirty="0">
                <a:latin typeface="Arial" panose="020B0604020202020204" pitchFamily="34" charset="0"/>
                <a:ea typeface="Times New Roman" panose="02020603050405020304" pitchFamily="18" charset="0"/>
                <a:cs typeface="Times New Roman" panose="02020603050405020304" pitchFamily="18" charset="0"/>
              </a:rPr>
              <a:t>Partnerships to produce </a:t>
            </a:r>
            <a:r>
              <a:rPr lang="en-GB" sz="2400" dirty="0">
                <a:latin typeface="Arial" panose="020B0604020202020204" pitchFamily="34" charset="0"/>
                <a:ea typeface="Times New Roman" panose="02020603050405020304" pitchFamily="18" charset="0"/>
                <a:cs typeface="Times New Roman" panose="02020603050405020304" pitchFamily="18" charset="0"/>
              </a:rPr>
              <a:t>a local inclusion plan </a:t>
            </a:r>
            <a:r>
              <a:rPr lang="en-GB" sz="2400" b="0" dirty="0">
                <a:latin typeface="Arial" panose="020B0604020202020204" pitchFamily="34" charset="0"/>
                <a:ea typeface="Times New Roman" panose="02020603050405020304" pitchFamily="18" charset="0"/>
                <a:cs typeface="Times New Roman" panose="02020603050405020304" pitchFamily="18" charset="0"/>
              </a:rPr>
              <a:t>setting out how each local area will meet the national standards for provision, processes and systems</a:t>
            </a:r>
          </a:p>
          <a:p>
            <a:pPr marL="0" indent="0">
              <a:spcAft>
                <a:spcPts val="900"/>
              </a:spcAft>
              <a:buNone/>
            </a:pPr>
            <a:endParaRPr lang="en-GB" sz="1800" b="0" dirty="0">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900"/>
              </a:spcAft>
              <a:buNone/>
            </a:pPr>
            <a:endParaRPr lang="en-GB" sz="1800" b="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2ED7CB1-61E2-468B-947B-D986F86F09C9}"/>
              </a:ext>
            </a:extLst>
          </p:cNvPr>
          <p:cNvSpPr/>
          <p:nvPr/>
        </p:nvSpPr>
        <p:spPr>
          <a:xfrm>
            <a:off x="2927648" y="4077072"/>
            <a:ext cx="6906708" cy="1631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How should we develop the proposal for new local SEND partnerships to oversee the effective development of local inclusion plans whilst avoiding placing unnecessary burdens or duplicating current partnerships</a:t>
            </a:r>
          </a:p>
        </p:txBody>
      </p:sp>
      <p:sp>
        <p:nvSpPr>
          <p:cNvPr id="5" name="Slide Number Placeholder 4">
            <a:extLst>
              <a:ext uri="{FF2B5EF4-FFF2-40B4-BE49-F238E27FC236}">
                <a16:creationId xmlns:a16="http://schemas.microsoft.com/office/drawing/2014/main" id="{4BFB806F-6CEF-4161-9A18-B5A9E6FDE4E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B98E5A-76C0-453E-B1E0-BC4AB04722D5}" type="slidenum">
              <a:rPr kumimoji="0" lang="en-GB" sz="1200" b="0" i="0" u="none" strike="noStrike" kern="1200" cap="none" spc="0" normalizeH="0" baseline="0" noProof="0">
                <a:ln>
                  <a:noFill/>
                </a:ln>
                <a:solidFill>
                  <a:prstClr val="black">
                    <a:lumMod val="50000"/>
                    <a:lumOff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1590701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1512</Words>
  <Application>Microsoft Office PowerPoint</Application>
  <PresentationFormat>Widescreen</PresentationFormat>
  <Paragraphs>132</Paragraphs>
  <Slides>20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Symbol</vt:lpstr>
      <vt:lpstr>Wingdings</vt:lpstr>
      <vt:lpstr>Office Theme</vt:lpstr>
      <vt:lpstr>1_Office Theme</vt:lpstr>
      <vt:lpstr>PowerPoint Presentation</vt:lpstr>
      <vt:lpstr>PowerPoint Presentation</vt:lpstr>
      <vt:lpstr>Objectives</vt:lpstr>
      <vt:lpstr>Key Facts</vt:lpstr>
      <vt:lpstr>Three challenges</vt:lpstr>
      <vt:lpstr>PowerPoint Presentation</vt:lpstr>
      <vt:lpstr>The Schools White Paper – SEND related </vt:lpstr>
      <vt:lpstr>Key proposals (I) – SEN and AP Green Paper </vt:lpstr>
      <vt:lpstr>Key proposals (II) – SEN and AP Green Paper </vt:lpstr>
      <vt:lpstr>Key proposals (III)</vt:lpstr>
      <vt:lpstr>Key proposals (IV)</vt:lpstr>
      <vt:lpstr>Excellent provision from early years to adulthood</vt:lpstr>
      <vt:lpstr>Improve mainstream provision through excellent teacher training and development</vt:lpstr>
      <vt:lpstr>Excellent provision from early years to adulthood</vt:lpstr>
      <vt:lpstr>A reformed and integrated role  for alternative provision (AP)</vt:lpstr>
      <vt:lpstr>Accountability, system roles, funding reform</vt:lpstr>
      <vt:lpstr>Delivering change for children and families</vt:lpstr>
      <vt:lpstr>Summary - An inclusive education system: The Green Paper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Bax</dc:creator>
  <cp:lastModifiedBy>Vita Bax</cp:lastModifiedBy>
  <cp:revision>1</cp:revision>
  <dcterms:created xsi:type="dcterms:W3CDTF">2022-06-21T15:05:56Z</dcterms:created>
  <dcterms:modified xsi:type="dcterms:W3CDTF">2022-06-21T15:06:47Z</dcterms:modified>
</cp:coreProperties>
</file>