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2B1E"/>
    <a:srgbClr val="CE1921"/>
    <a:srgbClr val="CF1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3601E0-7A71-45A9-947C-799B110E4783}" v="36" dt="2022-05-30T10:55:31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451" autoAdjust="0"/>
  </p:normalViewPr>
  <p:slideViewPr>
    <p:cSldViewPr>
      <p:cViewPr varScale="1">
        <p:scale>
          <a:sx n="69" d="100"/>
          <a:sy n="69" d="100"/>
        </p:scale>
        <p:origin x="142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Nathan" userId="f04ad150-9693-47d6-8a0f-cf4fdace0032" providerId="ADAL" clId="{963601E0-7A71-45A9-947C-799B110E4783}"/>
    <pc:docChg chg="custSel addSld modSld">
      <pc:chgData name="Peter Nathan" userId="f04ad150-9693-47d6-8a0f-cf4fdace0032" providerId="ADAL" clId="{963601E0-7A71-45A9-947C-799B110E4783}" dt="2022-05-30T10:56:20.586" v="3187" actId="20577"/>
      <pc:docMkLst>
        <pc:docMk/>
      </pc:docMkLst>
      <pc:sldChg chg="modSp">
        <pc:chgData name="Peter Nathan" userId="f04ad150-9693-47d6-8a0f-cf4fdace0032" providerId="ADAL" clId="{963601E0-7A71-45A9-947C-799B110E4783}" dt="2022-05-30T09:44:54.107" v="78" actId="20577"/>
        <pc:sldMkLst>
          <pc:docMk/>
          <pc:sldMk cId="0" sldId="256"/>
        </pc:sldMkLst>
        <pc:spChg chg="mod">
          <ac:chgData name="Peter Nathan" userId="f04ad150-9693-47d6-8a0f-cf4fdace0032" providerId="ADAL" clId="{963601E0-7A71-45A9-947C-799B110E4783}" dt="2022-05-30T09:44:37.486" v="33" actId="20577"/>
          <ac:spMkLst>
            <pc:docMk/>
            <pc:sldMk cId="0" sldId="256"/>
            <ac:spMk id="2086" creationId="{00000000-0000-0000-0000-000000000000}"/>
          </ac:spMkLst>
        </pc:spChg>
        <pc:spChg chg="mod">
          <ac:chgData name="Peter Nathan" userId="f04ad150-9693-47d6-8a0f-cf4fdace0032" providerId="ADAL" clId="{963601E0-7A71-45A9-947C-799B110E4783}" dt="2022-05-30T09:44:54.107" v="78" actId="20577"/>
          <ac:spMkLst>
            <pc:docMk/>
            <pc:sldMk cId="0" sldId="256"/>
            <ac:spMk id="2087" creationId="{00000000-0000-0000-0000-000000000000}"/>
          </ac:spMkLst>
        </pc:spChg>
      </pc:sldChg>
      <pc:sldChg chg="modSp">
        <pc:chgData name="Peter Nathan" userId="f04ad150-9693-47d6-8a0f-cf4fdace0032" providerId="ADAL" clId="{963601E0-7A71-45A9-947C-799B110E4783}" dt="2022-05-30T10:02:34.823" v="672" actId="20577"/>
        <pc:sldMkLst>
          <pc:docMk/>
          <pc:sldMk cId="0" sldId="258"/>
        </pc:sldMkLst>
        <pc:spChg chg="mod">
          <ac:chgData name="Peter Nathan" userId="f04ad150-9693-47d6-8a0f-cf4fdace0032" providerId="ADAL" clId="{963601E0-7A71-45A9-947C-799B110E4783}" dt="2022-05-30T09:45:51.188" v="130" actId="20577"/>
          <ac:spMkLst>
            <pc:docMk/>
            <pc:sldMk cId="0" sldId="258"/>
            <ac:spMk id="7170" creationId="{00000000-0000-0000-0000-000000000000}"/>
          </ac:spMkLst>
        </pc:spChg>
        <pc:spChg chg="mod">
          <ac:chgData name="Peter Nathan" userId="f04ad150-9693-47d6-8a0f-cf4fdace0032" providerId="ADAL" clId="{963601E0-7A71-45A9-947C-799B110E4783}" dt="2022-05-30T10:02:34.823" v="672" actId="20577"/>
          <ac:spMkLst>
            <pc:docMk/>
            <pc:sldMk cId="0" sldId="258"/>
            <ac:spMk id="7171" creationId="{00000000-0000-0000-0000-000000000000}"/>
          </ac:spMkLst>
        </pc:spChg>
      </pc:sldChg>
      <pc:sldChg chg="modSp add">
        <pc:chgData name="Peter Nathan" userId="f04ad150-9693-47d6-8a0f-cf4fdace0032" providerId="ADAL" clId="{963601E0-7A71-45A9-947C-799B110E4783}" dt="2022-05-30T10:08:40.977" v="1285" actId="20577"/>
        <pc:sldMkLst>
          <pc:docMk/>
          <pc:sldMk cId="1408801032" sldId="259"/>
        </pc:sldMkLst>
        <pc:spChg chg="mod">
          <ac:chgData name="Peter Nathan" userId="f04ad150-9693-47d6-8a0f-cf4fdace0032" providerId="ADAL" clId="{963601E0-7A71-45A9-947C-799B110E4783}" dt="2022-05-30T10:03:51.772" v="714" actId="20577"/>
          <ac:spMkLst>
            <pc:docMk/>
            <pc:sldMk cId="1408801032" sldId="259"/>
            <ac:spMk id="2" creationId="{6BA8AA22-8952-4E8C-BFFD-292B311168E9}"/>
          </ac:spMkLst>
        </pc:spChg>
        <pc:spChg chg="mod">
          <ac:chgData name="Peter Nathan" userId="f04ad150-9693-47d6-8a0f-cf4fdace0032" providerId="ADAL" clId="{963601E0-7A71-45A9-947C-799B110E4783}" dt="2022-05-30T10:08:40.977" v="1285" actId="20577"/>
          <ac:spMkLst>
            <pc:docMk/>
            <pc:sldMk cId="1408801032" sldId="259"/>
            <ac:spMk id="3" creationId="{A62BE1BF-EC72-4C5E-BFC8-98D0C9125EC8}"/>
          </ac:spMkLst>
        </pc:spChg>
      </pc:sldChg>
      <pc:sldChg chg="modSp add">
        <pc:chgData name="Peter Nathan" userId="f04ad150-9693-47d6-8a0f-cf4fdace0032" providerId="ADAL" clId="{963601E0-7A71-45A9-947C-799B110E4783}" dt="2022-05-30T10:15:13.617" v="1723" actId="20577"/>
        <pc:sldMkLst>
          <pc:docMk/>
          <pc:sldMk cId="2290494424" sldId="260"/>
        </pc:sldMkLst>
        <pc:spChg chg="mod">
          <ac:chgData name="Peter Nathan" userId="f04ad150-9693-47d6-8a0f-cf4fdace0032" providerId="ADAL" clId="{963601E0-7A71-45A9-947C-799B110E4783}" dt="2022-05-30T10:09:24.471" v="1334" actId="20577"/>
          <ac:spMkLst>
            <pc:docMk/>
            <pc:sldMk cId="2290494424" sldId="260"/>
            <ac:spMk id="2" creationId="{8C42CB02-EFFC-4AFC-88BC-5B9FEEB1CF46}"/>
          </ac:spMkLst>
        </pc:spChg>
        <pc:spChg chg="mod">
          <ac:chgData name="Peter Nathan" userId="f04ad150-9693-47d6-8a0f-cf4fdace0032" providerId="ADAL" clId="{963601E0-7A71-45A9-947C-799B110E4783}" dt="2022-05-30T10:15:13.617" v="1723" actId="20577"/>
          <ac:spMkLst>
            <pc:docMk/>
            <pc:sldMk cId="2290494424" sldId="260"/>
            <ac:spMk id="3" creationId="{D7AE0F89-9BEE-4CB7-9E30-57558F1AD14E}"/>
          </ac:spMkLst>
        </pc:spChg>
      </pc:sldChg>
      <pc:sldChg chg="modSp add">
        <pc:chgData name="Peter Nathan" userId="f04ad150-9693-47d6-8a0f-cf4fdace0032" providerId="ADAL" clId="{963601E0-7A71-45A9-947C-799B110E4783}" dt="2022-05-30T10:33:15.129" v="2119" actId="20577"/>
        <pc:sldMkLst>
          <pc:docMk/>
          <pc:sldMk cId="2981076793" sldId="261"/>
        </pc:sldMkLst>
        <pc:spChg chg="mod">
          <ac:chgData name="Peter Nathan" userId="f04ad150-9693-47d6-8a0f-cf4fdace0032" providerId="ADAL" clId="{963601E0-7A71-45A9-947C-799B110E4783}" dt="2022-05-30T10:15:38.371" v="1747" actId="14100"/>
          <ac:spMkLst>
            <pc:docMk/>
            <pc:sldMk cId="2981076793" sldId="261"/>
            <ac:spMk id="2" creationId="{2B1C018B-351A-4AC4-A6B0-77379C82090C}"/>
          </ac:spMkLst>
        </pc:spChg>
        <pc:spChg chg="mod">
          <ac:chgData name="Peter Nathan" userId="f04ad150-9693-47d6-8a0f-cf4fdace0032" providerId="ADAL" clId="{963601E0-7A71-45A9-947C-799B110E4783}" dt="2022-05-30T10:33:15.129" v="2119" actId="20577"/>
          <ac:spMkLst>
            <pc:docMk/>
            <pc:sldMk cId="2981076793" sldId="261"/>
            <ac:spMk id="3" creationId="{277D98C4-8E7F-45FD-B201-26E07B84D177}"/>
          </ac:spMkLst>
        </pc:spChg>
      </pc:sldChg>
      <pc:sldChg chg="modSp add">
        <pc:chgData name="Peter Nathan" userId="f04ad150-9693-47d6-8a0f-cf4fdace0032" providerId="ADAL" clId="{963601E0-7A71-45A9-947C-799B110E4783}" dt="2022-05-30T10:45:42.471" v="2718" actId="20577"/>
        <pc:sldMkLst>
          <pc:docMk/>
          <pc:sldMk cId="280919150" sldId="262"/>
        </pc:sldMkLst>
        <pc:spChg chg="mod">
          <ac:chgData name="Peter Nathan" userId="f04ad150-9693-47d6-8a0f-cf4fdace0032" providerId="ADAL" clId="{963601E0-7A71-45A9-947C-799B110E4783}" dt="2022-05-30T10:34:02.615" v="2149" actId="20577"/>
          <ac:spMkLst>
            <pc:docMk/>
            <pc:sldMk cId="280919150" sldId="262"/>
            <ac:spMk id="2" creationId="{0F600C61-02FD-4105-9318-EFA741432977}"/>
          </ac:spMkLst>
        </pc:spChg>
        <pc:spChg chg="mod">
          <ac:chgData name="Peter Nathan" userId="f04ad150-9693-47d6-8a0f-cf4fdace0032" providerId="ADAL" clId="{963601E0-7A71-45A9-947C-799B110E4783}" dt="2022-05-30T10:45:42.471" v="2718" actId="20577"/>
          <ac:spMkLst>
            <pc:docMk/>
            <pc:sldMk cId="280919150" sldId="262"/>
            <ac:spMk id="3" creationId="{DA96E49D-10BF-4541-8EBD-9427335E8FCE}"/>
          </ac:spMkLst>
        </pc:spChg>
      </pc:sldChg>
      <pc:sldChg chg="modSp add">
        <pc:chgData name="Peter Nathan" userId="f04ad150-9693-47d6-8a0f-cf4fdace0032" providerId="ADAL" clId="{963601E0-7A71-45A9-947C-799B110E4783}" dt="2022-05-30T10:56:20.586" v="3187" actId="20577"/>
        <pc:sldMkLst>
          <pc:docMk/>
          <pc:sldMk cId="2063404071" sldId="263"/>
        </pc:sldMkLst>
        <pc:spChg chg="mod">
          <ac:chgData name="Peter Nathan" userId="f04ad150-9693-47d6-8a0f-cf4fdace0032" providerId="ADAL" clId="{963601E0-7A71-45A9-947C-799B110E4783}" dt="2022-05-30T10:46:29.927" v="2740" actId="20577"/>
          <ac:spMkLst>
            <pc:docMk/>
            <pc:sldMk cId="2063404071" sldId="263"/>
            <ac:spMk id="2" creationId="{388B1AD2-6AAC-46C7-AE73-BFB5EC6BE766}"/>
          </ac:spMkLst>
        </pc:spChg>
        <pc:spChg chg="mod">
          <ac:chgData name="Peter Nathan" userId="f04ad150-9693-47d6-8a0f-cf4fdace0032" providerId="ADAL" clId="{963601E0-7A71-45A9-947C-799B110E4783}" dt="2022-05-30T10:56:20.586" v="3187" actId="20577"/>
          <ac:spMkLst>
            <pc:docMk/>
            <pc:sldMk cId="2063404071" sldId="263"/>
            <ac:spMk id="3" creationId="{988B2A45-D6BF-45E2-9CFA-FE36657B132E}"/>
          </ac:spMkLst>
        </pc:spChg>
      </pc:sldChg>
      <pc:sldChg chg="addSp delSp modSp add">
        <pc:chgData name="Peter Nathan" userId="f04ad150-9693-47d6-8a0f-cf4fdace0032" providerId="ADAL" clId="{963601E0-7A71-45A9-947C-799B110E4783}" dt="2022-05-30T10:55:45.628" v="3138" actId="20577"/>
        <pc:sldMkLst>
          <pc:docMk/>
          <pc:sldMk cId="939313307" sldId="264"/>
        </pc:sldMkLst>
        <pc:spChg chg="mod">
          <ac:chgData name="Peter Nathan" userId="f04ad150-9693-47d6-8a0f-cf4fdace0032" providerId="ADAL" clId="{963601E0-7A71-45A9-947C-799B110E4783}" dt="2022-05-30T10:55:45.628" v="3138" actId="20577"/>
          <ac:spMkLst>
            <pc:docMk/>
            <pc:sldMk cId="939313307" sldId="264"/>
            <ac:spMk id="2" creationId="{25CF5A87-6419-43A9-8847-A5ECF9EE066D}"/>
          </ac:spMkLst>
        </pc:spChg>
        <pc:spChg chg="del mod">
          <ac:chgData name="Peter Nathan" userId="f04ad150-9693-47d6-8a0f-cf4fdace0032" providerId="ADAL" clId="{963601E0-7A71-45A9-947C-799B110E4783}" dt="2022-05-30T10:55:20.233" v="3118"/>
          <ac:spMkLst>
            <pc:docMk/>
            <pc:sldMk cId="939313307" sldId="264"/>
            <ac:spMk id="3" creationId="{268F560B-239B-4723-ADB2-CDA5C39997BF}"/>
          </ac:spMkLst>
        </pc:spChg>
        <pc:picChg chg="add mod">
          <ac:chgData name="Peter Nathan" userId="f04ad150-9693-47d6-8a0f-cf4fdace0032" providerId="ADAL" clId="{963601E0-7A71-45A9-947C-799B110E4783}" dt="2022-05-30T10:55:31.597" v="3122" actId="14100"/>
          <ac:picMkLst>
            <pc:docMk/>
            <pc:sldMk cId="939313307" sldId="264"/>
            <ac:picMk id="1026" creationId="{EF8070B2-C107-4074-B092-C119636D524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5B6BA-74C3-4E64-B0FB-3DC3DB0F2F16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36CAF-CCAE-4AF9-A2AC-EB1FEE28B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94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BCB94-A30F-4C07-8FD5-5D3608F048A3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E8E8-1528-48FB-B845-BEC6BE7B3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18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5E8E8-1528-48FB-B845-BEC6BE7B33E1}" type="slidenum">
              <a:rPr lang="en-GB" smtClean="0"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66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5E8E8-1528-48FB-B845-BEC6BE7B33E1}" type="slidenum">
              <a:rPr lang="en-GB" smtClean="0"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34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433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1672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20383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9626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3837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9256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06162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00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524000"/>
            <a:ext cx="4000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36311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998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83447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43669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423656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14736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153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25" y="5638800"/>
            <a:ext cx="21336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8302625" y="58261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6" name="Rectangle 38"/>
          <p:cNvSpPr>
            <a:spLocks noGrp="1" noChangeArrowheads="1"/>
          </p:cNvSpPr>
          <p:nvPr/>
        </p:nvSpPr>
        <p:spPr bwMode="auto">
          <a:xfrm>
            <a:off x="685800" y="1676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600" b="1" dirty="0">
                <a:solidFill>
                  <a:srgbClr val="D52B1E"/>
                </a:solidFill>
                <a:latin typeface="Arial" charset="0"/>
              </a:rPr>
              <a:t>SEND Green Paper</a:t>
            </a:r>
            <a:endParaRPr lang="en-US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87" name="Rectangle 39"/>
          <p:cNvSpPr>
            <a:spLocks noGrp="1" noChangeArrowheads="1"/>
          </p:cNvSpPr>
          <p:nvPr/>
        </p:nvSpPr>
        <p:spPr bwMode="auto">
          <a:xfrm>
            <a:off x="1371600" y="3124200"/>
            <a:ext cx="6400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200" b="1" dirty="0">
                <a:latin typeface="Arial" charset="0"/>
              </a:rPr>
              <a:t>A Local Authority View</a:t>
            </a: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152400" y="6184900"/>
            <a:ext cx="2438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900" b="1">
                <a:solidFill>
                  <a:srgbClr val="D52B1E"/>
                </a:solidFill>
                <a:latin typeface="Arial" charset="0"/>
              </a:rPr>
              <a:t>www.enfield.gov.uk</a:t>
            </a: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3581400" y="5867400"/>
            <a:ext cx="1919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D52B1E"/>
                </a:solidFill>
                <a:latin typeface="Arial" charset="0"/>
              </a:rPr>
              <a:t>Striving for excellence</a:t>
            </a:r>
          </a:p>
        </p:txBody>
      </p:sp>
      <p:pic>
        <p:nvPicPr>
          <p:cNvPr id="2091" name="Picture 4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6172200"/>
            <a:ext cx="1535112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2" name="Picture 4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25" y="5638800"/>
            <a:ext cx="21336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6927"/>
            <a:ext cx="8153400" cy="915647"/>
          </a:xfrm>
        </p:spPr>
        <p:txBody>
          <a:bodyPr/>
          <a:lstStyle/>
          <a:p>
            <a:pPr algn="ctr"/>
            <a:r>
              <a:rPr lang="en-GB" dirty="0"/>
              <a:t>Some Local Authority SEND issues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08720"/>
            <a:ext cx="8153400" cy="5472608"/>
          </a:xfrm>
        </p:spPr>
        <p:txBody>
          <a:bodyPr/>
          <a:lstStyle/>
          <a:p>
            <a:r>
              <a:rPr lang="en-GB" dirty="0"/>
              <a:t>Increasing number of EHCPs has put high pressure on staffing numbers, places and provision available whilst meeting statutory expectations.</a:t>
            </a:r>
          </a:p>
          <a:p>
            <a:r>
              <a:rPr lang="en-GB" dirty="0"/>
              <a:t>50% of local areas receiving written notices of action highlights system problems</a:t>
            </a:r>
          </a:p>
          <a:p>
            <a:r>
              <a:rPr lang="en-GB" dirty="0"/>
              <a:t>As DfE acknowledge, adversarial nature of the system created by 2014 reforms causing huge tension/conflict within the system.</a:t>
            </a:r>
          </a:p>
          <a:p>
            <a:r>
              <a:rPr lang="en-GB" dirty="0"/>
              <a:t>Huge financial strain at LA level not helped by broader reductions in local authority funding generally.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8AA22-8952-4E8C-BFFD-292B31116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153400" cy="603920"/>
          </a:xfrm>
        </p:spPr>
        <p:txBody>
          <a:bodyPr/>
          <a:lstStyle/>
          <a:p>
            <a:pPr algn="ctr"/>
            <a:r>
              <a:rPr lang="en-GB" dirty="0"/>
              <a:t>Some Local Authority SEND issues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BE1BF-EC72-4C5E-BFC8-98D0C9125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08720"/>
            <a:ext cx="8153400" cy="5112568"/>
          </a:xfrm>
        </p:spPr>
        <p:txBody>
          <a:bodyPr/>
          <a:lstStyle/>
          <a:p>
            <a:r>
              <a:rPr lang="en-GB" dirty="0"/>
              <a:t>Lack of skilled SEND officers (for a very skilled role)</a:t>
            </a:r>
          </a:p>
          <a:p>
            <a:r>
              <a:rPr lang="en-GB" dirty="0"/>
              <a:t>Expectation from 2014 reforms that Social Care (where there are also considerable recruitment issues) and Health will easily work together</a:t>
            </a:r>
          </a:p>
          <a:p>
            <a:r>
              <a:rPr lang="en-GB" dirty="0"/>
              <a:t>Key SEND professions (EPs, SALT, Specialist Nurses, etc) are in short supply</a:t>
            </a:r>
          </a:p>
          <a:p>
            <a:r>
              <a:rPr lang="en-GB" dirty="0"/>
              <a:t>Mainstream schools not understanding the law as it applies to SEND and struggling to cope with increase in numbers and increasing complexity of need.</a:t>
            </a:r>
          </a:p>
        </p:txBody>
      </p:sp>
    </p:spTree>
    <p:extLst>
      <p:ext uri="{BB962C8B-B14F-4D97-AF65-F5344CB8AC3E}">
        <p14:creationId xmlns:p14="http://schemas.microsoft.com/office/powerpoint/2010/main" val="140880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2CB02-EFFC-4AFC-88BC-5B9FEEB1C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153400" cy="1035968"/>
          </a:xfrm>
        </p:spPr>
        <p:txBody>
          <a:bodyPr/>
          <a:lstStyle/>
          <a:p>
            <a:pPr algn="ctr"/>
            <a:r>
              <a:rPr lang="en-GB" dirty="0"/>
              <a:t>Some Local Authority SEND issues (3) AND YET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E0F89-9BEE-4CB7-9E30-57558F1AD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929336"/>
          </a:xfrm>
        </p:spPr>
        <p:txBody>
          <a:bodyPr/>
          <a:lstStyle/>
          <a:p>
            <a:r>
              <a:rPr lang="en-GB" dirty="0"/>
              <a:t>Some brilliant specialist provision and many many very satisfied parents and children.</a:t>
            </a:r>
          </a:p>
          <a:p>
            <a:r>
              <a:rPr lang="en-GB" dirty="0"/>
              <a:t>Very committed and hard working workforce for the most part (over and above)</a:t>
            </a:r>
          </a:p>
          <a:p>
            <a:r>
              <a:rPr lang="en-GB" dirty="0"/>
              <a:t>Senior officers and members committed to service improvement.</a:t>
            </a:r>
          </a:p>
          <a:p>
            <a:r>
              <a:rPr lang="en-GB" dirty="0"/>
              <a:t>Close working with Parent Voice groups whilst recognising the limits of co-production on unpaid volunteers time</a:t>
            </a:r>
          </a:p>
        </p:txBody>
      </p:sp>
    </p:spTree>
    <p:extLst>
      <p:ext uri="{BB962C8B-B14F-4D97-AF65-F5344CB8AC3E}">
        <p14:creationId xmlns:p14="http://schemas.microsoft.com/office/powerpoint/2010/main" val="2290494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C018B-351A-4AC4-A6B0-77379C820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153400" cy="838200"/>
          </a:xfrm>
        </p:spPr>
        <p:txBody>
          <a:bodyPr/>
          <a:lstStyle/>
          <a:p>
            <a:pPr algn="ctr"/>
            <a:r>
              <a:rPr lang="en-GB" dirty="0"/>
              <a:t>The Green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D98C4-8E7F-45FD-B201-26E07B84D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8760"/>
            <a:ext cx="8153400" cy="4896544"/>
          </a:xfrm>
        </p:spPr>
        <p:txBody>
          <a:bodyPr/>
          <a:lstStyle/>
          <a:p>
            <a:r>
              <a:rPr lang="en-GB" dirty="0"/>
              <a:t>Good analysis of the issues in a general sense although the current system was introduced by the present government.</a:t>
            </a:r>
          </a:p>
          <a:p>
            <a:r>
              <a:rPr lang="en-GB" dirty="0"/>
              <a:t>Much which is sensible in terms of improvement such as digitalised EHCP, funding models, local structures (although local SEND boards and area plans are in place in many areas)</a:t>
            </a:r>
          </a:p>
          <a:p>
            <a:r>
              <a:rPr lang="en-GB" dirty="0"/>
              <a:t>Welcome the high level ambition </a:t>
            </a:r>
          </a:p>
        </p:txBody>
      </p:sp>
    </p:spTree>
    <p:extLst>
      <p:ext uri="{BB962C8B-B14F-4D97-AF65-F5344CB8AC3E}">
        <p14:creationId xmlns:p14="http://schemas.microsoft.com/office/powerpoint/2010/main" val="2981076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00C61-02FD-4105-9318-EFA741432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153400" cy="838200"/>
          </a:xfrm>
        </p:spPr>
        <p:txBody>
          <a:bodyPr/>
          <a:lstStyle/>
          <a:p>
            <a:pPr algn="ctr"/>
            <a:r>
              <a:rPr lang="en-GB" dirty="0"/>
              <a:t>The Green Paper (2) - BUT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6E49D-10BF-4541-8EBD-9427335E8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8760"/>
            <a:ext cx="8153400" cy="5284440"/>
          </a:xfrm>
        </p:spPr>
        <p:txBody>
          <a:bodyPr/>
          <a:lstStyle/>
          <a:p>
            <a:r>
              <a:rPr lang="en-GB" dirty="0"/>
              <a:t>How long will it take for the proposed changes to take place? </a:t>
            </a:r>
          </a:p>
          <a:p>
            <a:r>
              <a:rPr lang="en-GB" dirty="0"/>
              <a:t>It is not clear how the adversarial nature of the present system will change? </a:t>
            </a:r>
          </a:p>
          <a:p>
            <a:r>
              <a:rPr lang="en-GB" dirty="0"/>
              <a:t>Although the additional funding is welcome, it is clearly not sufficient – that is in terms of the HNB and keeping pace with demand, capital funds and inequity in Health provision/funding.</a:t>
            </a:r>
          </a:p>
          <a:p>
            <a:r>
              <a:rPr lang="en-GB" dirty="0"/>
              <a:t>A national banding system may be welcome – how will this work and how will it ensure independent specials are part of this </a:t>
            </a:r>
          </a:p>
          <a:p>
            <a:pPr marL="0" indent="0">
              <a:buNone/>
            </a:pPr>
            <a:r>
              <a:rPr lang="en-GB" dirty="0"/>
              <a:t>   process.</a:t>
            </a:r>
          </a:p>
        </p:txBody>
      </p:sp>
    </p:spTree>
    <p:extLst>
      <p:ext uri="{BB962C8B-B14F-4D97-AF65-F5344CB8AC3E}">
        <p14:creationId xmlns:p14="http://schemas.microsoft.com/office/powerpoint/2010/main" val="280919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B1AD2-6AAC-46C7-AE73-BFB5EC6BE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153400" cy="603920"/>
          </a:xfrm>
        </p:spPr>
        <p:txBody>
          <a:bodyPr/>
          <a:lstStyle/>
          <a:p>
            <a:pPr algn="ctr"/>
            <a:r>
              <a:rPr lang="en-GB" dirty="0"/>
              <a:t>The Green Paper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B2A45-D6BF-45E2-9CFA-FE36657B1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752"/>
            <a:ext cx="8153400" cy="5112568"/>
          </a:xfrm>
        </p:spPr>
        <p:txBody>
          <a:bodyPr/>
          <a:lstStyle/>
          <a:p>
            <a:r>
              <a:rPr lang="en-GB" dirty="0"/>
              <a:t>There is little detail how the new regional boards which cover a vast area will work to hold all to account. Isn’t this a further level of bureaucracy?</a:t>
            </a:r>
          </a:p>
          <a:p>
            <a:r>
              <a:rPr lang="en-GB" dirty="0"/>
              <a:t>The current system of school performance tables does not encourage an inclusive culture</a:t>
            </a:r>
          </a:p>
          <a:p>
            <a:r>
              <a:rPr lang="en-GB" dirty="0"/>
              <a:t>The consultation questions have caused some consternation!! – (hasn’t this been done before: essay questions?)</a:t>
            </a:r>
          </a:p>
          <a:p>
            <a:r>
              <a:rPr lang="en-GB" dirty="0"/>
              <a:t>2030 is </a:t>
            </a:r>
            <a:r>
              <a:rPr lang="en-GB"/>
              <a:t>a long way off !!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404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5A87-6419-43A9-8847-A5ECF9EE0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Green Paper - ?</a:t>
            </a:r>
          </a:p>
        </p:txBody>
      </p:sp>
      <p:pic>
        <p:nvPicPr>
          <p:cNvPr id="1026" name="Picture 2" descr="pondering man question mark stick figure interrogate asking thinking person  red punctuation mark 3d rendering sign symbol icon isolated on white  background Stock Illustration | Adobe Stock">
            <a:extLst>
              <a:ext uri="{FF2B5EF4-FFF2-40B4-BE49-F238E27FC236}">
                <a16:creationId xmlns:a16="http://schemas.microsoft.com/office/drawing/2014/main" id="{EF8070B2-C107-4074-B092-C119636D524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984775" cy="439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313307"/>
      </p:ext>
    </p:extLst>
  </p:cSld>
  <p:clrMapOvr>
    <a:masterClrMapping/>
  </p:clrMapOvr>
</p:sld>
</file>

<file path=ppt/theme/theme1.xml><?xml version="1.0" encoding="utf-8"?>
<a:theme xmlns:a="http://schemas.openxmlformats.org/drawingml/2006/main" name="Enfield Template">
  <a:themeElements>
    <a:clrScheme name="Enfield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field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Enfiel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A2FE7AED4FED42A6326289E9FF5A1F" ma:contentTypeVersion="13" ma:contentTypeDescription="Create a new document." ma:contentTypeScope="" ma:versionID="3aed510a1593b8ffddf7f734dada20eb">
  <xsd:schema xmlns:xsd="http://www.w3.org/2001/XMLSchema" xmlns:xs="http://www.w3.org/2001/XMLSchema" xmlns:p="http://schemas.microsoft.com/office/2006/metadata/properties" xmlns:ns3="6649f600-f785-41e7-9ecb-f132ec9254ee" xmlns:ns4="7795bdcd-3134-4ec3-b0a1-16c782ffe0ac" targetNamespace="http://schemas.microsoft.com/office/2006/metadata/properties" ma:root="true" ma:fieldsID="256ca4043968925d52c098734427bb97" ns3:_="" ns4:_="">
    <xsd:import namespace="6649f600-f785-41e7-9ecb-f132ec9254ee"/>
    <xsd:import namespace="7795bdcd-3134-4ec3-b0a1-16c782ffe0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9f600-f785-41e7-9ecb-f132ec9254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95bdcd-3134-4ec3-b0a1-16c782ffe0a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361A84-22A6-47B4-A163-A0244A98EA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49f600-f785-41e7-9ecb-f132ec9254ee"/>
    <ds:schemaRef ds:uri="7795bdcd-3134-4ec3-b0a1-16c782ffe0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C63B75-71DA-457F-8978-28C5A609D2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C13751-1877-491B-BA3D-7537B84E329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72</TotalTime>
  <Words>482</Words>
  <Application>Microsoft Office PowerPoint</Application>
  <PresentationFormat>On-screen Show (4:3)</PresentationFormat>
  <Paragraphs>37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</vt:lpstr>
      <vt:lpstr>Enfield Template</vt:lpstr>
      <vt:lpstr>PowerPoint Presentation</vt:lpstr>
      <vt:lpstr>Some Local Authority SEND issues</vt:lpstr>
      <vt:lpstr>Some Local Authority SEND issues (2)</vt:lpstr>
      <vt:lpstr>Some Local Authority SEND issues (3) AND YET</vt:lpstr>
      <vt:lpstr>The Green Paper</vt:lpstr>
      <vt:lpstr>The Green Paper (2) - BUT</vt:lpstr>
      <vt:lpstr>The Green Paper (3)</vt:lpstr>
      <vt:lpstr>Green Paper - ?</vt:lpstr>
    </vt:vector>
  </TitlesOfParts>
  <Company>뿿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Nathan</dc:creator>
  <cp:lastModifiedBy>Peter Nathan</cp:lastModifiedBy>
  <cp:revision>1</cp:revision>
  <cp:lastPrinted>2011-01-25T15:11:23Z</cp:lastPrinted>
  <dcterms:created xsi:type="dcterms:W3CDTF">2022-05-30T09:43:44Z</dcterms:created>
  <dcterms:modified xsi:type="dcterms:W3CDTF">2022-05-30T10:56:25Z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SecurityClassification">
    <vt:lpwstr>UNCLASSIFIED</vt:lpwstr>
  </property>
  <property fmtid="{D5CDD505-2E9C-101B-9397-08002B2CF9AE}" pid="3" name="PM_Qualifier">
    <vt:lpwstr/>
  </property>
  <property fmtid="{D5CDD505-2E9C-101B-9397-08002B2CF9AE}" pid="4" name="PM_DisplayValueSecClassificationWithQualifier">
    <vt:lpwstr>UNCLASSIFIED</vt:lpwstr>
  </property>
  <property fmtid="{D5CDD505-2E9C-101B-9397-08002B2CF9AE}" pid="5" name="PM_InsertionValue">
    <vt:lpwstr>Classification: UNCLASSIFIED</vt:lpwstr>
  </property>
  <property fmtid="{D5CDD505-2E9C-101B-9397-08002B2CF9AE}" pid="6" name="PM_Originator_Hash_SHA1">
    <vt:lpwstr>CD5BE0D6C20E853F0684852AC34AF174B2D753ED</vt:lpwstr>
  </property>
  <property fmtid="{D5CDD505-2E9C-101B-9397-08002B2CF9AE}" pid="7" name="PM_Hash_Version">
    <vt:lpwstr>2012.2</vt:lpwstr>
  </property>
  <property fmtid="{D5CDD505-2E9C-101B-9397-08002B2CF9AE}" pid="8" name="PM_Hash_Salt">
    <vt:lpwstr>2117AE6AF45399BFE0F273B2BCA542F0</vt:lpwstr>
  </property>
  <property fmtid="{D5CDD505-2E9C-101B-9397-08002B2CF9AE}" pid="9" name="PM_Hash_SHA1">
    <vt:lpwstr>2D58336EAE1515FB91C562A2023C9E172553E4A3</vt:lpwstr>
  </property>
  <property fmtid="{D5CDD505-2E9C-101B-9397-08002B2CF9AE}" pid="10" name="PM_LastInsertion">
    <vt:lpwstr>UNCLASSIFIED</vt:lpwstr>
  </property>
  <property fmtid="{D5CDD505-2E9C-101B-9397-08002B2CF9AE}" pid="11" name="ContentTypeId">
    <vt:lpwstr>0x010100E9A2FE7AED4FED42A6326289E9FF5A1F</vt:lpwstr>
  </property>
</Properties>
</file>