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6746ED-CA6F-8782-995D-B4B3CAFFAA2F}" v="44" dt="2023-12-01T10:41:43.463"/>
    <p1510:client id="{B02863C1-CED7-4C80-B1BC-B8BBD342EC84}" v="70" dt="2023-11-28T11:28:59.828"/>
    <p1510:client id="{C07B5ECE-87A4-3C3B-E1B0-041B032353CA}" v="8" dt="2023-12-08T13:26:29.0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0" autoAdjust="0"/>
    <p:restoredTop sz="94660"/>
  </p:normalViewPr>
  <p:slideViewPr>
    <p:cSldViewPr snapToGrid="0">
      <p:cViewPr varScale="1">
        <p:scale>
          <a:sx n="93" d="100"/>
          <a:sy n="93" d="100"/>
        </p:scale>
        <p:origin x="92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89969-14E0-435A-B14E-C029DD372ADE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BA720C-86E2-4C74-B22F-F544697832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838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A2884-72EE-86FC-3F6E-DA9C1436D0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CABA03-9358-9A2C-BBA6-068DAB77A8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1A6627-5270-1558-92F2-D24DF9186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B923-6518-4CE2-83E8-A9B1F44AFF1C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E3C4E-28B5-6757-0908-5DBE46770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8E3B17-1BAA-1B13-931C-FF2EE6E8A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E2B21-0334-4916-AB78-997EA4FE9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787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282D1-F09E-D98F-C933-401700DFA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66649D-9041-70D7-71FF-69C3615FE4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4331F-4EE1-95FD-10BE-3DD77C162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B923-6518-4CE2-83E8-A9B1F44AFF1C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A12E11-E900-E91C-2245-193124A35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9889E-6789-5827-D8AF-DDB4B8FC4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E2B21-0334-4916-AB78-997EA4FE9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015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49E256-2DD2-22DC-DB7B-173B70A923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EB87DC-3942-8B58-18A6-31BF15255D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D0AF64-51F5-A3D1-19B1-62345D931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B923-6518-4CE2-83E8-A9B1F44AFF1C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A4F19-C611-00EA-7F08-8A07C7FE1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2F6CC3-95F7-02AC-1032-B1BC3CFE3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E2B21-0334-4916-AB78-997EA4FE9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59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B4D36-303B-F75C-9DDE-60AC9410E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C9AEE2-57EF-C336-040C-89585A028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805E72-2D03-4520-74A5-79CC5B4AC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B923-6518-4CE2-83E8-A9B1F44AFF1C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0C930F-B139-B3E9-9EE6-BEDF541E2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571CB-8976-9540-8492-23258FBFE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E2B21-0334-4916-AB78-997EA4FE9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099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FB38F-D000-8710-56BB-41CB10A83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29766-9F2D-CF3E-07D3-0B44E97D8C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67CF0-FD0B-C421-1E12-49760F7CB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B923-6518-4CE2-83E8-A9B1F44AFF1C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FD4D24-DDE8-B732-62C1-B3B3BC311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1328A7-BE4C-F38C-8473-232F0A46E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E2B21-0334-4916-AB78-997EA4FE9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680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8F377-89A4-59AE-17F4-7E175C64A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98E0A2-F7B8-0A72-41B9-B4574A18E0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AA143F-0F05-4AFF-67F1-54A64359B4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FABC22-1118-789F-99C0-0B5B47C5D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B923-6518-4CE2-83E8-A9B1F44AFF1C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09B079-FE25-B6B3-1C8C-ED811301B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525A00-982E-436F-370B-C4FDBD00B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E2B21-0334-4916-AB78-997EA4FE9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2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D5E94-D299-2F27-7810-CB507E877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82F184-BB87-5619-0013-98CDFDC7D2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87CE2A-D294-4B1A-53AE-57BC4B5E9D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65FA09-EE1F-CC8D-CBCF-75505EEE0B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014F6B-7694-6F74-0E30-3C6DE9CAC1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7EE710-5E4C-B095-9EB6-3BD85E6A4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B923-6518-4CE2-83E8-A9B1F44AFF1C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7AA8F0-B634-9521-886C-A132BB614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2D5FE5-E526-4494-4F26-B78DA06A7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E2B21-0334-4916-AB78-997EA4FE9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217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7E9A6-3890-1C2B-4E4D-49348EB96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643765-E65B-59A7-44E0-7B116DFD7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B923-6518-4CE2-83E8-A9B1F44AFF1C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E85AB8-EA1B-9FDF-B30D-01564ED67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4F3827-93B3-4F31-FF10-399C97435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E2B21-0334-4916-AB78-997EA4FE9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8611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D980E2-CECB-3145-5999-D04D67CDA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B923-6518-4CE2-83E8-A9B1F44AFF1C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236A24-2396-C614-2EA3-207333F26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8735EB-7F5E-00CF-6EDE-5B60D03B8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E2B21-0334-4916-AB78-997EA4FE9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489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D967D-B0C3-67AA-B05D-30A51A23A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3F81E2-2165-D930-D3FC-87E1DB1E60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9A8C90-3443-FE42-F192-BB532C971B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62AB85-86B2-28C2-C8AB-674723BA7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B923-6518-4CE2-83E8-A9B1F44AFF1C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03DDD8-09EE-6578-88B2-DE2AF851B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11A8B8-6004-78BA-CC20-1CFE746DF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E2B21-0334-4916-AB78-997EA4FE9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18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E600A-7780-2721-8DC5-7EC80A676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860BE6-3D30-9855-FE06-AFA6CFAD83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718371-0FDD-347E-EA15-9DC4901495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46AD6A-CE72-A3D3-0F4F-286ED04FA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B923-6518-4CE2-83E8-A9B1F44AFF1C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408D5-CF4D-00B3-2BC5-962797BB9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744690-806A-B08B-C356-F22B83014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E2B21-0334-4916-AB78-997EA4FE9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8135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AA1BC9-D707-70EC-5759-712D17429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10EF95-99C7-4D6F-828A-47772CD623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7E7012-7CE5-DDD7-72F9-7404267104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7B923-6518-4CE2-83E8-A9B1F44AFF1C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A6B56-CA28-327C-6720-A1699685E7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4743CB-2806-D78A-7911-0070A52F48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E2B21-0334-4916-AB78-997EA4FE9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237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00729899-7ED9-3E1C-643A-462AE93F7850}"/>
              </a:ext>
            </a:extLst>
          </p:cNvPr>
          <p:cNvGrpSpPr/>
          <p:nvPr/>
        </p:nvGrpSpPr>
        <p:grpSpPr>
          <a:xfrm>
            <a:off x="173024" y="3525890"/>
            <a:ext cx="11845952" cy="770020"/>
            <a:chOff x="240632" y="2983832"/>
            <a:chExt cx="12212629" cy="626788"/>
          </a:xfrm>
          <a:solidFill>
            <a:srgbClr val="9966FF"/>
          </a:solidFill>
        </p:grpSpPr>
        <p:sp>
          <p:nvSpPr>
            <p:cNvPr id="4" name="Arrow: Chevron 3">
              <a:extLst>
                <a:ext uri="{FF2B5EF4-FFF2-40B4-BE49-F238E27FC236}">
                  <a16:creationId xmlns:a16="http://schemas.microsoft.com/office/drawing/2014/main" id="{6DF888E1-5813-6902-469D-FE252B522549}"/>
                </a:ext>
              </a:extLst>
            </p:cNvPr>
            <p:cNvSpPr/>
            <p:nvPr/>
          </p:nvSpPr>
          <p:spPr>
            <a:xfrm>
              <a:off x="240632" y="3001020"/>
              <a:ext cx="1498791" cy="609600"/>
            </a:xfrm>
            <a:prstGeom prst="chevron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5" name="Arrow: Chevron 14">
              <a:extLst>
                <a:ext uri="{FF2B5EF4-FFF2-40B4-BE49-F238E27FC236}">
                  <a16:creationId xmlns:a16="http://schemas.microsoft.com/office/drawing/2014/main" id="{B33B10DE-1332-40DC-CF5B-9BDB5B5BA170}"/>
                </a:ext>
              </a:extLst>
            </p:cNvPr>
            <p:cNvSpPr/>
            <p:nvPr/>
          </p:nvSpPr>
          <p:spPr>
            <a:xfrm>
              <a:off x="1582440" y="3001020"/>
              <a:ext cx="1498791" cy="609600"/>
            </a:xfrm>
            <a:prstGeom prst="chevron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6" name="Arrow: Chevron 15">
              <a:extLst>
                <a:ext uri="{FF2B5EF4-FFF2-40B4-BE49-F238E27FC236}">
                  <a16:creationId xmlns:a16="http://schemas.microsoft.com/office/drawing/2014/main" id="{B21203A0-08D1-F40D-8AC3-746A07F7600B}"/>
                </a:ext>
              </a:extLst>
            </p:cNvPr>
            <p:cNvSpPr/>
            <p:nvPr/>
          </p:nvSpPr>
          <p:spPr>
            <a:xfrm>
              <a:off x="2924248" y="3001020"/>
              <a:ext cx="1498791" cy="609600"/>
            </a:xfrm>
            <a:prstGeom prst="chevron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7" name="Arrow: Chevron 16">
              <a:extLst>
                <a:ext uri="{FF2B5EF4-FFF2-40B4-BE49-F238E27FC236}">
                  <a16:creationId xmlns:a16="http://schemas.microsoft.com/office/drawing/2014/main" id="{1D7B2D14-22C3-2AC6-1E61-25EAB8FD9C60}"/>
                </a:ext>
              </a:extLst>
            </p:cNvPr>
            <p:cNvSpPr/>
            <p:nvPr/>
          </p:nvSpPr>
          <p:spPr>
            <a:xfrm>
              <a:off x="4266056" y="3001020"/>
              <a:ext cx="1498791" cy="609600"/>
            </a:xfrm>
            <a:prstGeom prst="chevron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8" name="Arrow: Chevron 17">
              <a:extLst>
                <a:ext uri="{FF2B5EF4-FFF2-40B4-BE49-F238E27FC236}">
                  <a16:creationId xmlns:a16="http://schemas.microsoft.com/office/drawing/2014/main" id="{5FF3491E-A9E9-77C6-8A07-B950CE5FE05C}"/>
                </a:ext>
              </a:extLst>
            </p:cNvPr>
            <p:cNvSpPr/>
            <p:nvPr/>
          </p:nvSpPr>
          <p:spPr>
            <a:xfrm>
              <a:off x="5607864" y="3001019"/>
              <a:ext cx="1498791" cy="609600"/>
            </a:xfrm>
            <a:prstGeom prst="chevron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9" name="Arrow: Chevron 18">
              <a:extLst>
                <a:ext uri="{FF2B5EF4-FFF2-40B4-BE49-F238E27FC236}">
                  <a16:creationId xmlns:a16="http://schemas.microsoft.com/office/drawing/2014/main" id="{2AEE83D1-4917-0721-560C-B70F53CEC577}"/>
                </a:ext>
              </a:extLst>
            </p:cNvPr>
            <p:cNvSpPr/>
            <p:nvPr/>
          </p:nvSpPr>
          <p:spPr>
            <a:xfrm>
              <a:off x="6949672" y="2992426"/>
              <a:ext cx="1498791" cy="609600"/>
            </a:xfrm>
            <a:prstGeom prst="chevron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0" name="Arrow: Chevron 19">
              <a:extLst>
                <a:ext uri="{FF2B5EF4-FFF2-40B4-BE49-F238E27FC236}">
                  <a16:creationId xmlns:a16="http://schemas.microsoft.com/office/drawing/2014/main" id="{4CAA8157-EF16-A2FD-0D3C-AE61EE260DB6}"/>
                </a:ext>
              </a:extLst>
            </p:cNvPr>
            <p:cNvSpPr/>
            <p:nvPr/>
          </p:nvSpPr>
          <p:spPr>
            <a:xfrm>
              <a:off x="8291480" y="2992426"/>
              <a:ext cx="1498791" cy="609600"/>
            </a:xfrm>
            <a:prstGeom prst="chevron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1" name="Arrow: Chevron 20">
              <a:extLst>
                <a:ext uri="{FF2B5EF4-FFF2-40B4-BE49-F238E27FC236}">
                  <a16:creationId xmlns:a16="http://schemas.microsoft.com/office/drawing/2014/main" id="{75C6A88F-EFCD-433E-D5FF-DDFC747C8F67}"/>
                </a:ext>
              </a:extLst>
            </p:cNvPr>
            <p:cNvSpPr/>
            <p:nvPr/>
          </p:nvSpPr>
          <p:spPr>
            <a:xfrm>
              <a:off x="9633288" y="2992426"/>
              <a:ext cx="1498791" cy="609600"/>
            </a:xfrm>
            <a:prstGeom prst="chevron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2" name="Arrow: Chevron 21">
              <a:extLst>
                <a:ext uri="{FF2B5EF4-FFF2-40B4-BE49-F238E27FC236}">
                  <a16:creationId xmlns:a16="http://schemas.microsoft.com/office/drawing/2014/main" id="{88C8646B-43CC-E417-BD22-5C6CBC6D6997}"/>
                </a:ext>
              </a:extLst>
            </p:cNvPr>
            <p:cNvSpPr/>
            <p:nvPr/>
          </p:nvSpPr>
          <p:spPr>
            <a:xfrm>
              <a:off x="10954470" y="2983832"/>
              <a:ext cx="1498791" cy="609600"/>
            </a:xfrm>
            <a:prstGeom prst="chevron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F7D2B073-2508-11E9-AB38-FEC1AA65B1DF}"/>
              </a:ext>
            </a:extLst>
          </p:cNvPr>
          <p:cNvSpPr txBox="1"/>
          <p:nvPr/>
        </p:nvSpPr>
        <p:spPr>
          <a:xfrm>
            <a:off x="3179788" y="3736792"/>
            <a:ext cx="828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Step 3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0DB440-C4AA-D03A-204B-4E4D1126B12C}"/>
              </a:ext>
            </a:extLst>
          </p:cNvPr>
          <p:cNvSpPr txBox="1"/>
          <p:nvPr/>
        </p:nvSpPr>
        <p:spPr>
          <a:xfrm>
            <a:off x="1878267" y="3726234"/>
            <a:ext cx="828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Step 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EAA8698-6F70-D9C0-01F6-5B621176426F}"/>
              </a:ext>
            </a:extLst>
          </p:cNvPr>
          <p:cNvSpPr txBox="1"/>
          <p:nvPr/>
        </p:nvSpPr>
        <p:spPr>
          <a:xfrm>
            <a:off x="583431" y="3726234"/>
            <a:ext cx="828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Step 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0B0867D-9DA7-3399-A8C3-1C14D9AB6A84}"/>
              </a:ext>
            </a:extLst>
          </p:cNvPr>
          <p:cNvSpPr txBox="1"/>
          <p:nvPr/>
        </p:nvSpPr>
        <p:spPr>
          <a:xfrm>
            <a:off x="4405174" y="3736792"/>
            <a:ext cx="828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Step 4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979D41B-E2D2-BAC0-D7C4-1A5A2B8F9F8D}"/>
              </a:ext>
            </a:extLst>
          </p:cNvPr>
          <p:cNvSpPr txBox="1"/>
          <p:nvPr/>
        </p:nvSpPr>
        <p:spPr>
          <a:xfrm>
            <a:off x="5786089" y="3726234"/>
            <a:ext cx="828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Step 5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8738E6F-5507-D5E2-243E-CF9BDE68CA73}"/>
              </a:ext>
            </a:extLst>
          </p:cNvPr>
          <p:cNvSpPr txBox="1"/>
          <p:nvPr/>
        </p:nvSpPr>
        <p:spPr>
          <a:xfrm>
            <a:off x="7043537" y="3736792"/>
            <a:ext cx="828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Step 6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C128F26-0F21-33A3-B7A8-6ABADE2D4F0C}"/>
              </a:ext>
            </a:extLst>
          </p:cNvPr>
          <p:cNvSpPr txBox="1"/>
          <p:nvPr/>
        </p:nvSpPr>
        <p:spPr>
          <a:xfrm>
            <a:off x="8316255" y="3736792"/>
            <a:ext cx="828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Step 7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1EC8C87-2F11-184A-511E-AB240A3C405D}"/>
              </a:ext>
            </a:extLst>
          </p:cNvPr>
          <p:cNvSpPr txBox="1"/>
          <p:nvPr/>
        </p:nvSpPr>
        <p:spPr>
          <a:xfrm>
            <a:off x="9617776" y="3726234"/>
            <a:ext cx="828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Step 8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17851A7-EF1D-C3D5-6EB4-35192486767E}"/>
              </a:ext>
            </a:extLst>
          </p:cNvPr>
          <p:cNvSpPr txBox="1"/>
          <p:nvPr/>
        </p:nvSpPr>
        <p:spPr>
          <a:xfrm>
            <a:off x="10919297" y="3726075"/>
            <a:ext cx="828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Step 9</a:t>
            </a:r>
          </a:p>
        </p:txBody>
      </p:sp>
      <p:pic>
        <p:nvPicPr>
          <p:cNvPr id="36" name="Graphic 35" descr="List with solid fill">
            <a:extLst>
              <a:ext uri="{FF2B5EF4-FFF2-40B4-BE49-F238E27FC236}">
                <a16:creationId xmlns:a16="http://schemas.microsoft.com/office/drawing/2014/main" id="{CF482243-D5A4-D82A-7E6F-D35141E11F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7493" y="4423723"/>
            <a:ext cx="546589" cy="546589"/>
          </a:xfrm>
          <a:prstGeom prst="rect">
            <a:avLst/>
          </a:prstGeom>
        </p:spPr>
      </p:pic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00D4036D-3F04-18A2-CFAD-F665F4F6FC52}"/>
              </a:ext>
            </a:extLst>
          </p:cNvPr>
          <p:cNvCxnSpPr>
            <a:cxnSpLocks/>
          </p:cNvCxnSpPr>
          <p:nvPr/>
        </p:nvCxnSpPr>
        <p:spPr>
          <a:xfrm flipV="1">
            <a:off x="806437" y="2928830"/>
            <a:ext cx="0" cy="52251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B2B6C39F-569F-AFEA-3CDC-73C0EB1A32BB}"/>
              </a:ext>
            </a:extLst>
          </p:cNvPr>
          <p:cNvSpPr txBox="1"/>
          <p:nvPr/>
        </p:nvSpPr>
        <p:spPr>
          <a:xfrm>
            <a:off x="173024" y="1422361"/>
            <a:ext cx="19420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0070C0"/>
                </a:solidFill>
              </a:rPr>
              <a:t>Care leavers express interest to LA</a:t>
            </a:r>
            <a:r>
              <a:rPr lang="en-GB" b="1" dirty="0">
                <a:solidFill>
                  <a:srgbClr val="0070C0"/>
                </a:solidFill>
              </a:rPr>
              <a:t>:</a:t>
            </a:r>
          </a:p>
          <a:p>
            <a:r>
              <a:rPr lang="en-GB" sz="1200" i="1" dirty="0">
                <a:solidFill>
                  <a:srgbClr val="0070C0"/>
                </a:solidFill>
              </a:rPr>
              <a:t>LA informs the care leaver that their name, date of birth and LA child ID will be shared with LIIA and TFL</a:t>
            </a:r>
          </a:p>
        </p:txBody>
      </p:sp>
      <p:pic>
        <p:nvPicPr>
          <p:cNvPr id="43" name="Graphic 42" descr="Bus with solid fill">
            <a:extLst>
              <a:ext uri="{FF2B5EF4-FFF2-40B4-BE49-F238E27FC236}">
                <a16:creationId xmlns:a16="http://schemas.microsoft.com/office/drawing/2014/main" id="{DCA05B18-BAA1-0316-EA7D-A703C7C82E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946749" y="2781464"/>
            <a:ext cx="914400" cy="914400"/>
          </a:xfrm>
          <a:prstGeom prst="rect">
            <a:avLst/>
          </a:prstGeom>
        </p:spPr>
      </p:pic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768909CB-9DC8-C790-AC67-39F22D4E7C1E}"/>
              </a:ext>
            </a:extLst>
          </p:cNvPr>
          <p:cNvCxnSpPr>
            <a:cxnSpLocks/>
          </p:cNvCxnSpPr>
          <p:nvPr/>
        </p:nvCxnSpPr>
        <p:spPr>
          <a:xfrm flipV="1">
            <a:off x="3392654" y="2928830"/>
            <a:ext cx="0" cy="52251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B560E6B6-2236-78F2-E0C9-4213ABE6E96D}"/>
              </a:ext>
            </a:extLst>
          </p:cNvPr>
          <p:cNvCxnSpPr>
            <a:cxnSpLocks/>
          </p:cNvCxnSpPr>
          <p:nvPr/>
        </p:nvCxnSpPr>
        <p:spPr>
          <a:xfrm>
            <a:off x="2115074" y="4423723"/>
            <a:ext cx="0" cy="55574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605A4048-110C-B758-0EAC-D464BA89B8C5}"/>
              </a:ext>
            </a:extLst>
          </p:cNvPr>
          <p:cNvSpPr txBox="1"/>
          <p:nvPr/>
        </p:nvSpPr>
        <p:spPr>
          <a:xfrm>
            <a:off x="1237738" y="5009748"/>
            <a:ext cx="19420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0070C0"/>
                </a:solidFill>
              </a:rPr>
              <a:t>LA collates Care Leavers details</a:t>
            </a:r>
            <a:r>
              <a:rPr lang="en-GB" b="1" dirty="0">
                <a:solidFill>
                  <a:srgbClr val="0070C0"/>
                </a:solidFill>
              </a:rPr>
              <a:t>:</a:t>
            </a:r>
          </a:p>
          <a:p>
            <a:r>
              <a:rPr lang="en-GB" sz="1200" i="1" dirty="0">
                <a:solidFill>
                  <a:srgbClr val="0070C0"/>
                </a:solidFill>
              </a:rPr>
              <a:t>The Local Authority collects details of all care leavers who wish to apply for the concession</a:t>
            </a:r>
            <a:r>
              <a:rPr lang="en-GB" sz="1200" dirty="0">
                <a:solidFill>
                  <a:srgbClr val="0070C0"/>
                </a:solidFill>
              </a:rPr>
              <a:t>.</a:t>
            </a:r>
          </a:p>
        </p:txBody>
      </p:sp>
      <p:pic>
        <p:nvPicPr>
          <p:cNvPr id="51" name="Graphic 50" descr="Open folder with solid fill">
            <a:extLst>
              <a:ext uri="{FF2B5EF4-FFF2-40B4-BE49-F238E27FC236}">
                <a16:creationId xmlns:a16="http://schemas.microsoft.com/office/drawing/2014/main" id="{22C43FF1-842B-5883-347A-17543D862F1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176067" y="4274794"/>
            <a:ext cx="575567" cy="575567"/>
          </a:xfrm>
          <a:prstGeom prst="rect">
            <a:avLst/>
          </a:prstGeom>
        </p:spPr>
      </p:pic>
      <p:pic>
        <p:nvPicPr>
          <p:cNvPr id="53" name="Graphic 52" descr="Employee badge outline">
            <a:extLst>
              <a:ext uri="{FF2B5EF4-FFF2-40B4-BE49-F238E27FC236}">
                <a16:creationId xmlns:a16="http://schemas.microsoft.com/office/drawing/2014/main" id="{C026FFD6-A83F-5D59-66D0-91E2C68F1E4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842819" y="4353997"/>
            <a:ext cx="672187" cy="672187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91BE6E96-C04C-EB4E-1B6C-03165252523D}"/>
              </a:ext>
            </a:extLst>
          </p:cNvPr>
          <p:cNvSpPr txBox="1"/>
          <p:nvPr/>
        </p:nvSpPr>
        <p:spPr>
          <a:xfrm>
            <a:off x="2509223" y="1476328"/>
            <a:ext cx="19420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0070C0"/>
                </a:solidFill>
              </a:rPr>
              <a:t>Data transfer to TFL</a:t>
            </a:r>
            <a:r>
              <a:rPr lang="en-GB" b="1" dirty="0">
                <a:solidFill>
                  <a:srgbClr val="0070C0"/>
                </a:solidFill>
              </a:rPr>
              <a:t>:</a:t>
            </a:r>
          </a:p>
          <a:p>
            <a:r>
              <a:rPr lang="en-GB" sz="1200" b="1" i="1" dirty="0">
                <a:solidFill>
                  <a:srgbClr val="0070C0"/>
                </a:solidFill>
              </a:rPr>
              <a:t>Every two weeks </a:t>
            </a:r>
            <a:r>
              <a:rPr lang="en-GB" sz="1200" i="1" dirty="0">
                <a:solidFill>
                  <a:srgbClr val="0070C0"/>
                </a:solidFill>
              </a:rPr>
              <a:t>a SPOC in the LA data team passes the collated data to LIIA via an excel workbook in a LA user specific folder on the secure London Data Platform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E21F564-B3B6-24B7-16A7-7F84F7E28A14}"/>
              </a:ext>
            </a:extLst>
          </p:cNvPr>
          <p:cNvSpPr txBox="1"/>
          <p:nvPr/>
        </p:nvSpPr>
        <p:spPr>
          <a:xfrm>
            <a:off x="9761740" y="1656616"/>
            <a:ext cx="194205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0070C0"/>
                </a:solidFill>
              </a:rPr>
              <a:t>Oyster card issued</a:t>
            </a:r>
            <a:r>
              <a:rPr lang="en-GB" b="1" dirty="0">
                <a:solidFill>
                  <a:srgbClr val="0070C0"/>
                </a:solidFill>
              </a:rPr>
              <a:t>:</a:t>
            </a:r>
          </a:p>
          <a:p>
            <a:r>
              <a:rPr lang="en-GB" sz="1200" i="1" dirty="0">
                <a:solidFill>
                  <a:srgbClr val="0070C0"/>
                </a:solidFill>
              </a:rPr>
              <a:t>The personalised Oyster photocard is sent by post to the Care Leaver’s address </a:t>
            </a:r>
            <a:r>
              <a:rPr lang="en-GB" sz="1200" b="1" i="1" dirty="0">
                <a:solidFill>
                  <a:srgbClr val="0070C0"/>
                </a:solidFill>
              </a:rPr>
              <a:t>within two weeks </a:t>
            </a:r>
            <a:r>
              <a:rPr lang="en-GB" sz="1200" i="1" dirty="0">
                <a:solidFill>
                  <a:srgbClr val="0070C0"/>
                </a:solidFill>
              </a:rPr>
              <a:t>of payment. 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85F920F5-F76C-FA50-41EE-CBD27259794F}"/>
              </a:ext>
            </a:extLst>
          </p:cNvPr>
          <p:cNvCxnSpPr>
            <a:cxnSpLocks/>
          </p:cNvCxnSpPr>
          <p:nvPr/>
        </p:nvCxnSpPr>
        <p:spPr>
          <a:xfrm>
            <a:off x="4694416" y="4414567"/>
            <a:ext cx="0" cy="55574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364BC87F-0D59-12D7-548F-F3CE09EFEFA4}"/>
              </a:ext>
            </a:extLst>
          </p:cNvPr>
          <p:cNvCxnSpPr>
            <a:cxnSpLocks/>
          </p:cNvCxnSpPr>
          <p:nvPr/>
        </p:nvCxnSpPr>
        <p:spPr>
          <a:xfrm flipV="1">
            <a:off x="6096000" y="2928830"/>
            <a:ext cx="0" cy="52251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70856767-0B59-4A17-1E6A-63ACBBADACBA}"/>
              </a:ext>
            </a:extLst>
          </p:cNvPr>
          <p:cNvSpPr txBox="1"/>
          <p:nvPr/>
        </p:nvSpPr>
        <p:spPr>
          <a:xfrm>
            <a:off x="4578882" y="1285660"/>
            <a:ext cx="299352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0070C0"/>
                </a:solidFill>
              </a:rPr>
              <a:t>Care Leavers apply via the TFL website </a:t>
            </a:r>
            <a:r>
              <a:rPr lang="en-GB" b="1" dirty="0">
                <a:solidFill>
                  <a:srgbClr val="0070C0"/>
                </a:solidFill>
              </a:rPr>
              <a:t>:</a:t>
            </a:r>
          </a:p>
          <a:p>
            <a:r>
              <a:rPr lang="en-GB" sz="1200" b="1" i="1" dirty="0">
                <a:solidFill>
                  <a:srgbClr val="0070C0"/>
                </a:solidFill>
              </a:rPr>
              <a:t>Three weeks*, </a:t>
            </a:r>
            <a:r>
              <a:rPr lang="en-GB" sz="1200" i="1" dirty="0">
                <a:solidFill>
                  <a:srgbClr val="0070C0"/>
                </a:solidFill>
              </a:rPr>
              <a:t>or later, after their initial expression of interest, the Care Leaver makes their application via the TfL website for the 18-25 CL Bus &amp; Tram discount scheme.  The full name / DOB must be an exact match to the details provided by the LA. </a:t>
            </a: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914B06A6-EF37-458F-1BA6-8A97C5E8F431}"/>
              </a:ext>
            </a:extLst>
          </p:cNvPr>
          <p:cNvCxnSpPr>
            <a:cxnSpLocks/>
          </p:cNvCxnSpPr>
          <p:nvPr/>
        </p:nvCxnSpPr>
        <p:spPr>
          <a:xfrm>
            <a:off x="7218755" y="4414567"/>
            <a:ext cx="0" cy="55574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94B4DB3F-9C77-84AD-89DD-E1E7E291808C}"/>
              </a:ext>
            </a:extLst>
          </p:cNvPr>
          <p:cNvSpPr txBox="1"/>
          <p:nvPr/>
        </p:nvSpPr>
        <p:spPr>
          <a:xfrm>
            <a:off x="6247729" y="5099527"/>
            <a:ext cx="206852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0070C0"/>
                </a:solidFill>
              </a:rPr>
              <a:t>Automated verification</a:t>
            </a:r>
            <a:r>
              <a:rPr lang="en-GB" b="1" dirty="0">
                <a:solidFill>
                  <a:srgbClr val="0070C0"/>
                </a:solidFill>
              </a:rPr>
              <a:t>:</a:t>
            </a:r>
          </a:p>
          <a:p>
            <a:r>
              <a:rPr lang="en-GB" sz="1200" i="1" dirty="0">
                <a:solidFill>
                  <a:srgbClr val="0070C0"/>
                </a:solidFill>
              </a:rPr>
              <a:t>An automated verification is done of the website application details against the data provided by the LA. 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9DC875E2-97BD-0AF4-DFFB-FC05E7CA5EBD}"/>
              </a:ext>
            </a:extLst>
          </p:cNvPr>
          <p:cNvCxnSpPr>
            <a:cxnSpLocks/>
          </p:cNvCxnSpPr>
          <p:nvPr/>
        </p:nvCxnSpPr>
        <p:spPr>
          <a:xfrm flipV="1">
            <a:off x="8579088" y="2894581"/>
            <a:ext cx="0" cy="52251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C7C9F540-E96E-2906-A8DD-36A05B703ADA}"/>
              </a:ext>
            </a:extLst>
          </p:cNvPr>
          <p:cNvSpPr txBox="1"/>
          <p:nvPr/>
        </p:nvSpPr>
        <p:spPr>
          <a:xfrm>
            <a:off x="3985857" y="5204568"/>
            <a:ext cx="19420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0070C0"/>
                </a:solidFill>
              </a:rPr>
              <a:t>LIIA forwards data to TFL</a:t>
            </a:r>
            <a:r>
              <a:rPr lang="en-GB" b="1" dirty="0">
                <a:solidFill>
                  <a:srgbClr val="0070C0"/>
                </a:solidFill>
              </a:rPr>
              <a:t>:</a:t>
            </a:r>
          </a:p>
          <a:p>
            <a:r>
              <a:rPr lang="en-GB" sz="1200" b="1" i="1" dirty="0">
                <a:solidFill>
                  <a:srgbClr val="0070C0"/>
                </a:solidFill>
              </a:rPr>
              <a:t>Within one week </a:t>
            </a:r>
            <a:r>
              <a:rPr lang="en-GB" sz="1200" i="1" dirty="0">
                <a:solidFill>
                  <a:srgbClr val="0070C0"/>
                </a:solidFill>
              </a:rPr>
              <a:t>of workbook receipts, LIIA passes all 33 LA’s collated data to the TFL team</a:t>
            </a:r>
          </a:p>
        </p:txBody>
      </p:sp>
      <p:pic>
        <p:nvPicPr>
          <p:cNvPr id="70" name="Graphic 69" descr="Camera with solid fill">
            <a:extLst>
              <a:ext uri="{FF2B5EF4-FFF2-40B4-BE49-F238E27FC236}">
                <a16:creationId xmlns:a16="http://schemas.microsoft.com/office/drawing/2014/main" id="{F9B92684-7813-4137-8E7F-6C6DE712490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316250" y="4333641"/>
            <a:ext cx="576101" cy="576101"/>
          </a:xfrm>
          <a:prstGeom prst="rect">
            <a:avLst/>
          </a:prstGeom>
        </p:spPr>
      </p:pic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E9A21DB6-F8B8-2084-CF6F-19640A628B05}"/>
              </a:ext>
            </a:extLst>
          </p:cNvPr>
          <p:cNvCxnSpPr>
            <a:cxnSpLocks/>
          </p:cNvCxnSpPr>
          <p:nvPr/>
        </p:nvCxnSpPr>
        <p:spPr>
          <a:xfrm>
            <a:off x="9859973" y="4353997"/>
            <a:ext cx="0" cy="55574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CDF5AE41-E1FB-0487-E3EE-55758CC7120C}"/>
              </a:ext>
            </a:extLst>
          </p:cNvPr>
          <p:cNvSpPr txBox="1"/>
          <p:nvPr/>
        </p:nvSpPr>
        <p:spPr>
          <a:xfrm>
            <a:off x="8808157" y="4850361"/>
            <a:ext cx="194205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0070C0"/>
                </a:solidFill>
              </a:rPr>
              <a:t>Payment of administration fees</a:t>
            </a:r>
            <a:r>
              <a:rPr lang="en-GB" b="1" dirty="0">
                <a:solidFill>
                  <a:srgbClr val="0070C0"/>
                </a:solidFill>
              </a:rPr>
              <a:t>:</a:t>
            </a:r>
          </a:p>
          <a:p>
            <a:r>
              <a:rPr lang="en-GB" sz="1200" i="1" dirty="0">
                <a:solidFill>
                  <a:srgbClr val="0070C0"/>
                </a:solidFill>
              </a:rPr>
              <a:t>The Care Leaver will need to pay an administration fee of £20 by debit/credit card to complete the application process (a third party can pay on behalf of the care leaver)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365D7BE5-6C76-E513-30E7-E6B7175E76C2}"/>
              </a:ext>
            </a:extLst>
          </p:cNvPr>
          <p:cNvCxnSpPr>
            <a:cxnSpLocks/>
          </p:cNvCxnSpPr>
          <p:nvPr/>
        </p:nvCxnSpPr>
        <p:spPr>
          <a:xfrm flipV="1">
            <a:off x="11202702" y="2858368"/>
            <a:ext cx="0" cy="52251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B0B4A38F-B993-3F75-D0F7-B09D159B10AF}"/>
              </a:ext>
            </a:extLst>
          </p:cNvPr>
          <p:cNvSpPr txBox="1"/>
          <p:nvPr/>
        </p:nvSpPr>
        <p:spPr>
          <a:xfrm>
            <a:off x="7696050" y="1863443"/>
            <a:ext cx="194205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0070C0"/>
                </a:solidFill>
              </a:rPr>
              <a:t>Photo upload request</a:t>
            </a:r>
            <a:r>
              <a:rPr lang="en-GB" b="1" dirty="0">
                <a:solidFill>
                  <a:srgbClr val="0070C0"/>
                </a:solidFill>
              </a:rPr>
              <a:t>:</a:t>
            </a:r>
          </a:p>
          <a:p>
            <a:r>
              <a:rPr lang="en-GB" sz="1200" i="1" dirty="0">
                <a:solidFill>
                  <a:srgbClr val="0070C0"/>
                </a:solidFill>
              </a:rPr>
              <a:t>Following a match, the Care Leaver will be asked to upload a photo to be visible on the Oyster photocard. </a:t>
            </a:r>
          </a:p>
        </p:txBody>
      </p:sp>
      <p:pic>
        <p:nvPicPr>
          <p:cNvPr id="2050" name="Picture 2" descr="Transport for London services - measured train noise levels Zones 1&amp;2 ...">
            <a:extLst>
              <a:ext uri="{FF2B5EF4-FFF2-40B4-BE49-F238E27FC236}">
                <a16:creationId xmlns:a16="http://schemas.microsoft.com/office/drawing/2014/main" id="{44670B0A-6572-7B1B-9A98-22CF732184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2376" y="6012259"/>
            <a:ext cx="1521707" cy="831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6" name="Title 1">
            <a:extLst>
              <a:ext uri="{FF2B5EF4-FFF2-40B4-BE49-F238E27FC236}">
                <a16:creationId xmlns:a16="http://schemas.microsoft.com/office/drawing/2014/main" id="{2CBF7254-7879-E9FD-1F9C-48387EC59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437" y="277919"/>
            <a:ext cx="8428630" cy="928048"/>
          </a:xfrm>
        </p:spPr>
        <p:txBody>
          <a:bodyPr/>
          <a:lstStyle/>
          <a:p>
            <a:pPr algn="ctr"/>
            <a:r>
              <a:rPr lang="en-GB" dirty="0"/>
              <a:t>TFL Transport offer</a:t>
            </a:r>
          </a:p>
        </p:txBody>
      </p:sp>
    </p:spTree>
    <p:extLst>
      <p:ext uri="{BB962C8B-B14F-4D97-AF65-F5344CB8AC3E}">
        <p14:creationId xmlns:p14="http://schemas.microsoft.com/office/powerpoint/2010/main" val="3756381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305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TFL Transport offer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Nadiah Rahman</dc:creator>
  <cp:lastModifiedBy>Nadiah Rahman</cp:lastModifiedBy>
  <cp:revision>22</cp:revision>
  <dcterms:created xsi:type="dcterms:W3CDTF">2023-11-28T09:13:54Z</dcterms:created>
  <dcterms:modified xsi:type="dcterms:W3CDTF">2024-01-15T10:21:35Z</dcterms:modified>
</cp:coreProperties>
</file>