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4" r:id="rId6"/>
    <p:sldMasterId id="2147483682" r:id="rId7"/>
    <p:sldMasterId id="2147483684" r:id="rId8"/>
    <p:sldMasterId id="2147483686" r:id="rId9"/>
    <p:sldMasterId id="2147483699" r:id="rId10"/>
  </p:sldMasterIdLst>
  <p:notesMasterIdLst>
    <p:notesMasterId r:id="rId93"/>
  </p:notesMasterIdLst>
  <p:sldIdLst>
    <p:sldId id="258" r:id="rId11"/>
    <p:sldId id="257" r:id="rId12"/>
    <p:sldId id="259" r:id="rId13"/>
    <p:sldId id="260" r:id="rId14"/>
    <p:sldId id="261" r:id="rId15"/>
    <p:sldId id="262" r:id="rId16"/>
    <p:sldId id="263" r:id="rId17"/>
    <p:sldId id="264" r:id="rId18"/>
    <p:sldId id="265" r:id="rId19"/>
    <p:sldId id="266" r:id="rId20"/>
    <p:sldId id="2134592665" r:id="rId21"/>
    <p:sldId id="267" r:id="rId22"/>
    <p:sldId id="2134592641" r:id="rId23"/>
    <p:sldId id="2134592610" r:id="rId24"/>
    <p:sldId id="2134592640" r:id="rId25"/>
    <p:sldId id="2134592609" r:id="rId26"/>
    <p:sldId id="593" r:id="rId27"/>
    <p:sldId id="527" r:id="rId28"/>
    <p:sldId id="276" r:id="rId29"/>
    <p:sldId id="528" r:id="rId30"/>
    <p:sldId id="584" r:id="rId31"/>
    <p:sldId id="499" r:id="rId32"/>
    <p:sldId id="495" r:id="rId33"/>
    <p:sldId id="270" r:id="rId34"/>
    <p:sldId id="269" r:id="rId35"/>
    <p:sldId id="515" r:id="rId36"/>
    <p:sldId id="275" r:id="rId37"/>
    <p:sldId id="277" r:id="rId38"/>
    <p:sldId id="278" r:id="rId39"/>
    <p:sldId id="279" r:id="rId40"/>
    <p:sldId id="280" r:id="rId41"/>
    <p:sldId id="281" r:id="rId42"/>
    <p:sldId id="2134592647" r:id="rId43"/>
    <p:sldId id="282" r:id="rId44"/>
    <p:sldId id="283" r:id="rId45"/>
    <p:sldId id="284" r:id="rId46"/>
    <p:sldId id="286" r:id="rId47"/>
    <p:sldId id="285" r:id="rId48"/>
    <p:sldId id="13315" r:id="rId49"/>
    <p:sldId id="13317" r:id="rId50"/>
    <p:sldId id="2134592625" r:id="rId51"/>
    <p:sldId id="2134592664" r:id="rId52"/>
    <p:sldId id="287" r:id="rId53"/>
    <p:sldId id="288" r:id="rId54"/>
    <p:sldId id="289" r:id="rId55"/>
    <p:sldId id="290" r:id="rId56"/>
    <p:sldId id="291" r:id="rId57"/>
    <p:sldId id="292" r:id="rId58"/>
    <p:sldId id="293" r:id="rId59"/>
    <p:sldId id="294" r:id="rId60"/>
    <p:sldId id="295" r:id="rId61"/>
    <p:sldId id="296" r:id="rId62"/>
    <p:sldId id="297" r:id="rId63"/>
    <p:sldId id="298" r:id="rId64"/>
    <p:sldId id="299" r:id="rId65"/>
    <p:sldId id="300" r:id="rId66"/>
    <p:sldId id="301" r:id="rId67"/>
    <p:sldId id="588" r:id="rId68"/>
    <p:sldId id="302" r:id="rId69"/>
    <p:sldId id="303" r:id="rId70"/>
    <p:sldId id="304" r:id="rId71"/>
    <p:sldId id="305" r:id="rId72"/>
    <p:sldId id="306" r:id="rId73"/>
    <p:sldId id="307" r:id="rId74"/>
    <p:sldId id="308" r:id="rId75"/>
    <p:sldId id="591" r:id="rId76"/>
    <p:sldId id="590" r:id="rId77"/>
    <p:sldId id="309" r:id="rId78"/>
    <p:sldId id="310" r:id="rId79"/>
    <p:sldId id="311" r:id="rId80"/>
    <p:sldId id="312" r:id="rId81"/>
    <p:sldId id="313" r:id="rId82"/>
    <p:sldId id="314" r:id="rId83"/>
    <p:sldId id="315" r:id="rId84"/>
    <p:sldId id="316" r:id="rId85"/>
    <p:sldId id="317" r:id="rId86"/>
    <p:sldId id="318" r:id="rId87"/>
    <p:sldId id="319" r:id="rId88"/>
    <p:sldId id="320" r:id="rId89"/>
    <p:sldId id="321" r:id="rId90"/>
    <p:sldId id="322" r:id="rId91"/>
    <p:sldId id="323"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141070-26AF-4EF3-AF2B-9207CBD0F56F}" v="7" dt="2026-07-29T15:14:49.5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67354" autoAdjust="0"/>
  </p:normalViewPr>
  <p:slideViewPr>
    <p:cSldViewPr snapToGrid="0">
      <p:cViewPr varScale="1">
        <p:scale>
          <a:sx n="68" d="100"/>
          <a:sy n="68" d="100"/>
        </p:scale>
        <p:origin x="11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2.xml"/><Relationship Id="rId90" Type="http://schemas.openxmlformats.org/officeDocument/2006/relationships/slide" Target="slides/slide80.xml"/><Relationship Id="rId95" Type="http://schemas.openxmlformats.org/officeDocument/2006/relationships/viewProps" Target="viewProps.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80" Type="http://schemas.openxmlformats.org/officeDocument/2006/relationships/slide" Target="slides/slide70.xml"/><Relationship Id="rId85" Type="http://schemas.openxmlformats.org/officeDocument/2006/relationships/slide" Target="slides/slide7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presProps" Target="presProps.xml"/><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notesMaster" Target="notesMasters/notesMaster1.xml"/><Relationship Id="rId9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la Goodman" userId="489bafec-1189-491d-b582-7a11328f08fc" providerId="ADAL" clId="{D1E2FD06-941B-4186-B6EB-B3A454340242}"/>
    <pc:docChg chg="undo custSel addSld delSld modSld delMainMaster modMainMaster">
      <pc:chgData name="Karla Goodman" userId="489bafec-1189-491d-b582-7a11328f08fc" providerId="ADAL" clId="{D1E2FD06-941B-4186-B6EB-B3A454340242}" dt="2026-07-29T15:15:32.361" v="691" actId="20577"/>
      <pc:docMkLst>
        <pc:docMk/>
      </pc:docMkLst>
      <pc:sldChg chg="modSp mod">
        <pc:chgData name="Karla Goodman" userId="489bafec-1189-491d-b582-7a11328f08fc" providerId="ADAL" clId="{D1E2FD06-941B-4186-B6EB-B3A454340242}" dt="2026-07-28T14:57:01.494" v="62" actId="20577"/>
        <pc:sldMkLst>
          <pc:docMk/>
          <pc:sldMk cId="0" sldId="260"/>
        </pc:sldMkLst>
        <pc:spChg chg="mod">
          <ac:chgData name="Karla Goodman" userId="489bafec-1189-491d-b582-7a11328f08fc" providerId="ADAL" clId="{D1E2FD06-941B-4186-B6EB-B3A454340242}" dt="2026-07-28T14:57:01.494" v="62" actId="20577"/>
          <ac:spMkLst>
            <pc:docMk/>
            <pc:sldMk cId="0" sldId="260"/>
            <ac:spMk id="320" creationId="{00000000-0000-0000-0000-000000000000}"/>
          </ac:spMkLst>
        </pc:spChg>
      </pc:sldChg>
      <pc:sldChg chg="modNotesTx">
        <pc:chgData name="Karla Goodman" userId="489bafec-1189-491d-b582-7a11328f08fc" providerId="ADAL" clId="{D1E2FD06-941B-4186-B6EB-B3A454340242}" dt="2026-07-28T14:57:16.352" v="82" actId="20577"/>
        <pc:sldMkLst>
          <pc:docMk/>
          <pc:sldMk cId="0" sldId="261"/>
        </pc:sldMkLst>
      </pc:sldChg>
      <pc:sldChg chg="modSp mod">
        <pc:chgData name="Karla Goodman" userId="489bafec-1189-491d-b582-7a11328f08fc" providerId="ADAL" clId="{D1E2FD06-941B-4186-B6EB-B3A454340242}" dt="2026-07-28T14:58:19.099" v="106" actId="20577"/>
        <pc:sldMkLst>
          <pc:docMk/>
          <pc:sldMk cId="0" sldId="265"/>
        </pc:sldMkLst>
        <pc:spChg chg="mod">
          <ac:chgData name="Karla Goodman" userId="489bafec-1189-491d-b582-7a11328f08fc" providerId="ADAL" clId="{D1E2FD06-941B-4186-B6EB-B3A454340242}" dt="2026-07-28T14:58:19.099" v="106" actId="20577"/>
          <ac:spMkLst>
            <pc:docMk/>
            <pc:sldMk cId="0" sldId="265"/>
            <ac:spMk id="369" creationId="{00000000-0000-0000-0000-000000000000}"/>
          </ac:spMkLst>
        </pc:spChg>
      </pc:sldChg>
      <pc:sldChg chg="modSp mod">
        <pc:chgData name="Karla Goodman" userId="489bafec-1189-491d-b582-7a11328f08fc" providerId="ADAL" clId="{D1E2FD06-941B-4186-B6EB-B3A454340242}" dt="2026-07-28T14:58:31.956" v="109" actId="20577"/>
        <pc:sldMkLst>
          <pc:docMk/>
          <pc:sldMk cId="0" sldId="266"/>
        </pc:sldMkLst>
        <pc:spChg chg="mod">
          <ac:chgData name="Karla Goodman" userId="489bafec-1189-491d-b582-7a11328f08fc" providerId="ADAL" clId="{D1E2FD06-941B-4186-B6EB-B3A454340242}" dt="2026-07-28T14:58:31.956" v="109" actId="20577"/>
          <ac:spMkLst>
            <pc:docMk/>
            <pc:sldMk cId="0" sldId="266"/>
            <ac:spMk id="376" creationId="{00000000-0000-0000-0000-000000000000}"/>
          </ac:spMkLst>
        </pc:spChg>
      </pc:sldChg>
      <pc:sldChg chg="modNotesTx">
        <pc:chgData name="Karla Goodman" userId="489bafec-1189-491d-b582-7a11328f08fc" providerId="ADAL" clId="{D1E2FD06-941B-4186-B6EB-B3A454340242}" dt="2026-07-28T15:12:52.394" v="414" actId="20577"/>
        <pc:sldMkLst>
          <pc:docMk/>
          <pc:sldMk cId="0" sldId="287"/>
        </pc:sldMkLst>
      </pc:sldChg>
      <pc:sldChg chg="modSp mod">
        <pc:chgData name="Karla Goodman" userId="489bafec-1189-491d-b582-7a11328f08fc" providerId="ADAL" clId="{D1E2FD06-941B-4186-B6EB-B3A454340242}" dt="2026-07-28T16:06:39.366" v="417" actId="1076"/>
        <pc:sldMkLst>
          <pc:docMk/>
          <pc:sldMk cId="0" sldId="306"/>
        </pc:sldMkLst>
        <pc:spChg chg="mod">
          <ac:chgData name="Karla Goodman" userId="489bafec-1189-491d-b582-7a11328f08fc" providerId="ADAL" clId="{D1E2FD06-941B-4186-B6EB-B3A454340242}" dt="2026-07-28T16:06:39.366" v="417" actId="1076"/>
          <ac:spMkLst>
            <pc:docMk/>
            <pc:sldMk cId="0" sldId="306"/>
            <ac:spMk id="763" creationId="{00000000-0000-0000-0000-000000000000}"/>
          </ac:spMkLst>
        </pc:spChg>
      </pc:sldChg>
      <pc:sldChg chg="modSp mod">
        <pc:chgData name="Karla Goodman" userId="489bafec-1189-491d-b582-7a11328f08fc" providerId="ADAL" clId="{D1E2FD06-941B-4186-B6EB-B3A454340242}" dt="2026-07-28T14:59:58.932" v="129" actId="20577"/>
        <pc:sldMkLst>
          <pc:docMk/>
          <pc:sldMk cId="572399532" sldId="527"/>
        </pc:sldMkLst>
        <pc:spChg chg="mod">
          <ac:chgData name="Karla Goodman" userId="489bafec-1189-491d-b582-7a11328f08fc" providerId="ADAL" clId="{D1E2FD06-941B-4186-B6EB-B3A454340242}" dt="2026-07-28T14:59:58.932" v="129" actId="20577"/>
          <ac:spMkLst>
            <pc:docMk/>
            <pc:sldMk cId="572399532" sldId="527"/>
            <ac:spMk id="5" creationId="{096F261A-4783-4FDF-9032-047E793003BC}"/>
          </ac:spMkLst>
        </pc:spChg>
      </pc:sldChg>
      <pc:sldChg chg="modSp mod">
        <pc:chgData name="Karla Goodman" userId="489bafec-1189-491d-b582-7a11328f08fc" providerId="ADAL" clId="{D1E2FD06-941B-4186-B6EB-B3A454340242}" dt="2026-07-28T15:01:20.918" v="208" actId="20577"/>
        <pc:sldMkLst>
          <pc:docMk/>
          <pc:sldMk cId="0" sldId="528"/>
        </pc:sldMkLst>
        <pc:spChg chg="mod">
          <ac:chgData name="Karla Goodman" userId="489bafec-1189-491d-b582-7a11328f08fc" providerId="ADAL" clId="{D1E2FD06-941B-4186-B6EB-B3A454340242}" dt="2026-07-28T15:01:20.918" v="208" actId="20577"/>
          <ac:spMkLst>
            <pc:docMk/>
            <pc:sldMk cId="0" sldId="528"/>
            <ac:spMk id="393" creationId="{00000000-0000-0000-0000-000000000000}"/>
          </ac:spMkLst>
        </pc:spChg>
      </pc:sldChg>
      <pc:sldChg chg="addSp delSp modSp mod delAnim">
        <pc:chgData name="Karla Goodman" userId="489bafec-1189-491d-b582-7a11328f08fc" providerId="ADAL" clId="{D1E2FD06-941B-4186-B6EB-B3A454340242}" dt="2026-07-28T15:06:41.604" v="236" actId="1076"/>
        <pc:sldMkLst>
          <pc:docMk/>
          <pc:sldMk cId="674487485" sldId="584"/>
        </pc:sldMkLst>
        <pc:picChg chg="del">
          <ac:chgData name="Karla Goodman" userId="489bafec-1189-491d-b582-7a11328f08fc" providerId="ADAL" clId="{D1E2FD06-941B-4186-B6EB-B3A454340242}" dt="2026-07-28T15:05:29.395" v="209" actId="478"/>
          <ac:picMkLst>
            <pc:docMk/>
            <pc:sldMk cId="674487485" sldId="584"/>
            <ac:picMk id="3" creationId="{B4AB7E2F-90D5-BC1C-2EB6-EDCB5FFB0BEC}"/>
          </ac:picMkLst>
        </pc:picChg>
        <pc:picChg chg="add">
          <ac:chgData name="Karla Goodman" userId="489bafec-1189-491d-b582-7a11328f08fc" providerId="ADAL" clId="{D1E2FD06-941B-4186-B6EB-B3A454340242}" dt="2026-07-28T15:05:30.480" v="210" actId="22"/>
          <ac:picMkLst>
            <pc:docMk/>
            <pc:sldMk cId="674487485" sldId="584"/>
            <ac:picMk id="6" creationId="{68689C95-8C7E-AB4D-B787-4FF3206AF3F3}"/>
          </ac:picMkLst>
        </pc:picChg>
        <pc:picChg chg="add del mod">
          <ac:chgData name="Karla Goodman" userId="489bafec-1189-491d-b582-7a11328f08fc" providerId="ADAL" clId="{D1E2FD06-941B-4186-B6EB-B3A454340242}" dt="2026-07-28T15:06:41.604" v="236" actId="1076"/>
          <ac:picMkLst>
            <pc:docMk/>
            <pc:sldMk cId="674487485" sldId="584"/>
            <ac:picMk id="8" creationId="{AD1FC5AC-EC3B-3C80-15E5-306E957D883E}"/>
          </ac:picMkLst>
        </pc:picChg>
        <pc:picChg chg="del">
          <ac:chgData name="Karla Goodman" userId="489bafec-1189-491d-b582-7a11328f08fc" providerId="ADAL" clId="{D1E2FD06-941B-4186-B6EB-B3A454340242}" dt="2026-07-28T15:06:14.045" v="223" actId="478"/>
          <ac:picMkLst>
            <pc:docMk/>
            <pc:sldMk cId="674487485" sldId="584"/>
            <ac:picMk id="37" creationId="{BDB6C102-AF4B-0EFE-405B-39B00B935EAC}"/>
          </ac:picMkLst>
        </pc:picChg>
        <pc:picChg chg="del">
          <ac:chgData name="Karla Goodman" userId="489bafec-1189-491d-b582-7a11328f08fc" providerId="ADAL" clId="{D1E2FD06-941B-4186-B6EB-B3A454340242}" dt="2026-07-28T15:06:14.501" v="224" actId="478"/>
          <ac:picMkLst>
            <pc:docMk/>
            <pc:sldMk cId="674487485" sldId="584"/>
            <ac:picMk id="38" creationId="{EB967990-493B-4B05-49BE-C4A4CE98771D}"/>
          </ac:picMkLst>
        </pc:picChg>
        <pc:picChg chg="del">
          <ac:chgData name="Karla Goodman" userId="489bafec-1189-491d-b582-7a11328f08fc" providerId="ADAL" clId="{D1E2FD06-941B-4186-B6EB-B3A454340242}" dt="2026-07-28T15:06:08.184" v="216" actId="478"/>
          <ac:picMkLst>
            <pc:docMk/>
            <pc:sldMk cId="674487485" sldId="584"/>
            <ac:picMk id="39" creationId="{EA41A3C5-1591-284F-6814-10E1F6EC9B9A}"/>
          </ac:picMkLst>
        </pc:picChg>
        <pc:picChg chg="del">
          <ac:chgData name="Karla Goodman" userId="489bafec-1189-491d-b582-7a11328f08fc" providerId="ADAL" clId="{D1E2FD06-941B-4186-B6EB-B3A454340242}" dt="2026-07-28T15:06:05.996" v="213" actId="478"/>
          <ac:picMkLst>
            <pc:docMk/>
            <pc:sldMk cId="674487485" sldId="584"/>
            <ac:picMk id="41" creationId="{F19ECBD2-BD97-B9B1-376B-F7B0F3DB120F}"/>
          </ac:picMkLst>
        </pc:picChg>
        <pc:picChg chg="del">
          <ac:chgData name="Karla Goodman" userId="489bafec-1189-491d-b582-7a11328f08fc" providerId="ADAL" clId="{D1E2FD06-941B-4186-B6EB-B3A454340242}" dt="2026-07-28T15:06:07.507" v="215" actId="478"/>
          <ac:picMkLst>
            <pc:docMk/>
            <pc:sldMk cId="674487485" sldId="584"/>
            <ac:picMk id="43" creationId="{8B570E9A-CA88-5159-AD0C-DB5614BAB0CE}"/>
          </ac:picMkLst>
        </pc:picChg>
        <pc:picChg chg="del">
          <ac:chgData name="Karla Goodman" userId="489bafec-1189-491d-b582-7a11328f08fc" providerId="ADAL" clId="{D1E2FD06-941B-4186-B6EB-B3A454340242}" dt="2026-07-28T15:06:09.098" v="218" actId="478"/>
          <ac:picMkLst>
            <pc:docMk/>
            <pc:sldMk cId="674487485" sldId="584"/>
            <ac:picMk id="44" creationId="{10D8A74B-90E6-9FB2-11B1-BFE65EB94457}"/>
          </ac:picMkLst>
        </pc:picChg>
        <pc:picChg chg="del">
          <ac:chgData name="Karla Goodman" userId="489bafec-1189-491d-b582-7a11328f08fc" providerId="ADAL" clId="{D1E2FD06-941B-4186-B6EB-B3A454340242}" dt="2026-07-28T15:06:14.997" v="225" actId="478"/>
          <ac:picMkLst>
            <pc:docMk/>
            <pc:sldMk cId="674487485" sldId="584"/>
            <ac:picMk id="46" creationId="{FBAD9EAA-93B1-976E-06F2-92CB9F7036AD}"/>
          </ac:picMkLst>
        </pc:picChg>
        <pc:picChg chg="del">
          <ac:chgData name="Karla Goodman" userId="489bafec-1189-491d-b582-7a11328f08fc" providerId="ADAL" clId="{D1E2FD06-941B-4186-B6EB-B3A454340242}" dt="2026-07-28T15:06:08.617" v="217" actId="478"/>
          <ac:picMkLst>
            <pc:docMk/>
            <pc:sldMk cId="674487485" sldId="584"/>
            <ac:picMk id="47" creationId="{406F468F-17E5-888D-201F-1A181A579F52}"/>
          </ac:picMkLst>
        </pc:picChg>
        <pc:picChg chg="del">
          <ac:chgData name="Karla Goodman" userId="489bafec-1189-491d-b582-7a11328f08fc" providerId="ADAL" clId="{D1E2FD06-941B-4186-B6EB-B3A454340242}" dt="2026-07-28T15:06:09.468" v="219" actId="478"/>
          <ac:picMkLst>
            <pc:docMk/>
            <pc:sldMk cId="674487485" sldId="584"/>
            <ac:picMk id="48" creationId="{15A2B3EB-FDAF-D000-2062-72F73D82884C}"/>
          </ac:picMkLst>
        </pc:picChg>
        <pc:picChg chg="del">
          <ac:chgData name="Karla Goodman" userId="489bafec-1189-491d-b582-7a11328f08fc" providerId="ADAL" clId="{D1E2FD06-941B-4186-B6EB-B3A454340242}" dt="2026-07-28T15:06:05.278" v="212" actId="478"/>
          <ac:picMkLst>
            <pc:docMk/>
            <pc:sldMk cId="674487485" sldId="584"/>
            <ac:picMk id="50" creationId="{703E667C-6260-09E3-249E-9A6326AD38BF}"/>
          </ac:picMkLst>
        </pc:picChg>
        <pc:picChg chg="del">
          <ac:chgData name="Karla Goodman" userId="489bafec-1189-491d-b582-7a11328f08fc" providerId="ADAL" clId="{D1E2FD06-941B-4186-B6EB-B3A454340242}" dt="2026-07-28T15:06:06.889" v="214" actId="478"/>
          <ac:picMkLst>
            <pc:docMk/>
            <pc:sldMk cId="674487485" sldId="584"/>
            <ac:picMk id="54" creationId="{315ED896-9771-8586-3AF1-29D1134A32D2}"/>
          </ac:picMkLst>
        </pc:picChg>
        <pc:inkChg chg="del">
          <ac:chgData name="Karla Goodman" userId="489bafec-1189-491d-b582-7a11328f08fc" providerId="ADAL" clId="{D1E2FD06-941B-4186-B6EB-B3A454340242}" dt="2026-07-28T15:06:38.216" v="235" actId="478"/>
          <ac:inkMkLst>
            <pc:docMk/>
            <pc:sldMk cId="674487485" sldId="584"/>
            <ac:inkMk id="15" creationId="{92BC3655-6D4F-5F7B-0A13-39B859DA6D33}"/>
          </ac:inkMkLst>
        </pc:inkChg>
        <pc:inkChg chg="del">
          <ac:chgData name="Karla Goodman" userId="489bafec-1189-491d-b582-7a11328f08fc" providerId="ADAL" clId="{D1E2FD06-941B-4186-B6EB-B3A454340242}" dt="2026-07-28T15:06:33.711" v="233" actId="478"/>
          <ac:inkMkLst>
            <pc:docMk/>
            <pc:sldMk cId="674487485" sldId="584"/>
            <ac:inkMk id="16" creationId="{724EA823-B3A5-383D-2AE9-576DA2C0C53C}"/>
          </ac:inkMkLst>
        </pc:inkChg>
        <pc:inkChg chg="del">
          <ac:chgData name="Karla Goodman" userId="489bafec-1189-491d-b582-7a11328f08fc" providerId="ADAL" clId="{D1E2FD06-941B-4186-B6EB-B3A454340242}" dt="2026-07-28T15:06:17.734" v="226" actId="478"/>
          <ac:inkMkLst>
            <pc:docMk/>
            <pc:sldMk cId="674487485" sldId="584"/>
            <ac:inkMk id="18" creationId="{3C050E3B-1000-A934-3616-8729E4C6B725}"/>
          </ac:inkMkLst>
        </pc:inkChg>
      </pc:sldChg>
      <pc:sldChg chg="add">
        <pc:chgData name="Karla Goodman" userId="489bafec-1189-491d-b582-7a11328f08fc" providerId="ADAL" clId="{D1E2FD06-941B-4186-B6EB-B3A454340242}" dt="2026-07-28T15:09:31.855" v="238"/>
        <pc:sldMkLst>
          <pc:docMk/>
          <pc:sldMk cId="3167825247" sldId="13315"/>
        </pc:sldMkLst>
      </pc:sldChg>
      <pc:sldChg chg="add">
        <pc:chgData name="Karla Goodman" userId="489bafec-1189-491d-b582-7a11328f08fc" providerId="ADAL" clId="{D1E2FD06-941B-4186-B6EB-B3A454340242}" dt="2026-07-28T15:09:47.098" v="239"/>
        <pc:sldMkLst>
          <pc:docMk/>
          <pc:sldMk cId="377585507" sldId="13317"/>
        </pc:sldMkLst>
      </pc:sldChg>
      <pc:sldChg chg="modSp mod modClrScheme chgLayout">
        <pc:chgData name="Karla Goodman" userId="489bafec-1189-491d-b582-7a11328f08fc" providerId="ADAL" clId="{D1E2FD06-941B-4186-B6EB-B3A454340242}" dt="2026-07-28T14:56:40.199" v="18"/>
        <pc:sldMkLst>
          <pc:docMk/>
          <pc:sldMk cId="34597885" sldId="2134592610"/>
        </pc:sldMkLst>
        <pc:spChg chg="mod ord">
          <ac:chgData name="Karla Goodman" userId="489bafec-1189-491d-b582-7a11328f08fc" providerId="ADAL" clId="{D1E2FD06-941B-4186-B6EB-B3A454340242}" dt="2026-07-28T14:56:40.199" v="18"/>
          <ac:spMkLst>
            <pc:docMk/>
            <pc:sldMk cId="34597885" sldId="2134592610"/>
            <ac:spMk id="2" creationId="{4A604451-7E13-6809-D3DC-EF6F14D87592}"/>
          </ac:spMkLst>
        </pc:spChg>
      </pc:sldChg>
      <pc:sldChg chg="add">
        <pc:chgData name="Karla Goodman" userId="489bafec-1189-491d-b582-7a11328f08fc" providerId="ADAL" clId="{D1E2FD06-941B-4186-B6EB-B3A454340242}" dt="2026-07-28T15:10:01.812" v="240"/>
        <pc:sldMkLst>
          <pc:docMk/>
          <pc:sldMk cId="1334992171" sldId="2134592625"/>
        </pc:sldMkLst>
      </pc:sldChg>
      <pc:sldChg chg="add">
        <pc:chgData name="Karla Goodman" userId="489bafec-1189-491d-b582-7a11328f08fc" providerId="ADAL" clId="{D1E2FD06-941B-4186-B6EB-B3A454340242}" dt="2026-07-28T15:09:02.440" v="237"/>
        <pc:sldMkLst>
          <pc:docMk/>
          <pc:sldMk cId="918719171" sldId="2134592647"/>
        </pc:sldMkLst>
      </pc:sldChg>
      <pc:sldChg chg="add">
        <pc:chgData name="Karla Goodman" userId="489bafec-1189-491d-b582-7a11328f08fc" providerId="ADAL" clId="{D1E2FD06-941B-4186-B6EB-B3A454340242}" dt="2026-07-28T15:10:18.265" v="241"/>
        <pc:sldMkLst>
          <pc:docMk/>
          <pc:sldMk cId="1824089993" sldId="2134592664"/>
        </pc:sldMkLst>
      </pc:sldChg>
      <pc:sldChg chg="addSp delSp modSp add mod modNotesTx">
        <pc:chgData name="Karla Goodman" userId="489bafec-1189-491d-b582-7a11328f08fc" providerId="ADAL" clId="{D1E2FD06-941B-4186-B6EB-B3A454340242}" dt="2026-07-29T15:15:32.361" v="691" actId="20577"/>
        <pc:sldMkLst>
          <pc:docMk/>
          <pc:sldMk cId="880925395" sldId="2134592665"/>
        </pc:sldMkLst>
        <pc:spChg chg="add mod">
          <ac:chgData name="Karla Goodman" userId="489bafec-1189-491d-b582-7a11328f08fc" providerId="ADAL" clId="{D1E2FD06-941B-4186-B6EB-B3A454340242}" dt="2026-07-29T15:14:02.490" v="467" actId="20577"/>
          <ac:spMkLst>
            <pc:docMk/>
            <pc:sldMk cId="880925395" sldId="2134592665"/>
            <ac:spMk id="8" creationId="{09BAEBB8-C766-45BA-A8A1-DCDE402527A7}"/>
          </ac:spMkLst>
        </pc:spChg>
        <pc:spChg chg="add mod">
          <ac:chgData name="Karla Goodman" userId="489bafec-1189-491d-b582-7a11328f08fc" providerId="ADAL" clId="{D1E2FD06-941B-4186-B6EB-B3A454340242}" dt="2026-07-29T15:14:40.378" v="566" actId="1076"/>
          <ac:spMkLst>
            <pc:docMk/>
            <pc:sldMk cId="880925395" sldId="2134592665"/>
            <ac:spMk id="10" creationId="{C35C0D1D-77A0-0F0C-7626-BA7AF49AE5EF}"/>
          </ac:spMkLst>
        </pc:spChg>
        <pc:spChg chg="add mod">
          <ac:chgData name="Karla Goodman" userId="489bafec-1189-491d-b582-7a11328f08fc" providerId="ADAL" clId="{D1E2FD06-941B-4186-B6EB-B3A454340242}" dt="2026-07-29T15:14:42.371" v="567" actId="1076"/>
          <ac:spMkLst>
            <pc:docMk/>
            <pc:sldMk cId="880925395" sldId="2134592665"/>
            <ac:spMk id="12" creationId="{C3E3B16E-8D82-752A-98D6-6ACC8034170A}"/>
          </ac:spMkLst>
        </pc:spChg>
        <pc:spChg chg="add mod">
          <ac:chgData name="Karla Goodman" userId="489bafec-1189-491d-b582-7a11328f08fc" providerId="ADAL" clId="{D1E2FD06-941B-4186-B6EB-B3A454340242}" dt="2026-07-29T15:15:12.057" v="603" actId="1076"/>
          <ac:spMkLst>
            <pc:docMk/>
            <pc:sldMk cId="880925395" sldId="2134592665"/>
            <ac:spMk id="13" creationId="{DD9C9BFD-2345-F9AF-6CDE-3E572C9E2FDE}"/>
          </ac:spMkLst>
        </pc:spChg>
        <pc:spChg chg="del">
          <ac:chgData name="Karla Goodman" userId="489bafec-1189-491d-b582-7a11328f08fc" providerId="ADAL" clId="{D1E2FD06-941B-4186-B6EB-B3A454340242}" dt="2026-07-29T15:12:03.625" v="422" actId="478"/>
          <ac:spMkLst>
            <pc:docMk/>
            <pc:sldMk cId="880925395" sldId="2134592665"/>
            <ac:spMk id="375" creationId="{F52F72CD-2A00-CCA7-193D-90A3E7490808}"/>
          </ac:spMkLst>
        </pc:spChg>
        <pc:spChg chg="del">
          <ac:chgData name="Karla Goodman" userId="489bafec-1189-491d-b582-7a11328f08fc" providerId="ADAL" clId="{D1E2FD06-941B-4186-B6EB-B3A454340242}" dt="2026-07-29T15:12:01.480" v="421" actId="478"/>
          <ac:spMkLst>
            <pc:docMk/>
            <pc:sldMk cId="880925395" sldId="2134592665"/>
            <ac:spMk id="376" creationId="{28FB7A02-45FE-BF2F-2A2B-FDD1E968FB25}"/>
          </ac:spMkLst>
        </pc:spChg>
        <pc:picChg chg="add mod">
          <ac:chgData name="Karla Goodman" userId="489bafec-1189-491d-b582-7a11328f08fc" providerId="ADAL" clId="{D1E2FD06-941B-4186-B6EB-B3A454340242}" dt="2026-07-29T15:13:51.148" v="446" actId="1076"/>
          <ac:picMkLst>
            <pc:docMk/>
            <pc:sldMk cId="880925395" sldId="2134592665"/>
            <ac:picMk id="3" creationId="{037BD450-F857-654C-ED17-88E46D917207}"/>
          </ac:picMkLst>
        </pc:picChg>
        <pc:picChg chg="add mod">
          <ac:chgData name="Karla Goodman" userId="489bafec-1189-491d-b582-7a11328f08fc" providerId="ADAL" clId="{D1E2FD06-941B-4186-B6EB-B3A454340242}" dt="2026-07-29T15:13:43.978" v="442" actId="14100"/>
          <ac:picMkLst>
            <pc:docMk/>
            <pc:sldMk cId="880925395" sldId="2134592665"/>
            <ac:picMk id="5" creationId="{C848A2F6-9282-AD2C-089F-CC5083ABFC7F}"/>
          </ac:picMkLst>
        </pc:picChg>
        <pc:picChg chg="add mod">
          <ac:chgData name="Karla Goodman" userId="489bafec-1189-491d-b582-7a11328f08fc" providerId="ADAL" clId="{D1E2FD06-941B-4186-B6EB-B3A454340242}" dt="2026-07-29T15:13:46.038" v="443" actId="1076"/>
          <ac:picMkLst>
            <pc:docMk/>
            <pc:sldMk cId="880925395" sldId="2134592665"/>
            <ac:picMk id="7" creationId="{5C6AFAD5-A12A-7883-77B9-21E3FB51B59C}"/>
          </ac:picMkLst>
        </pc:picChg>
      </pc:sldChg>
      <pc:sldChg chg="new del">
        <pc:chgData name="Karla Goodman" userId="489bafec-1189-491d-b582-7a11328f08fc" providerId="ADAL" clId="{D1E2FD06-941B-4186-B6EB-B3A454340242}" dt="2026-07-29T15:11:55.417" v="419" actId="680"/>
        <pc:sldMkLst>
          <pc:docMk/>
          <pc:sldMk cId="929736891" sldId="2134592665"/>
        </pc:sldMkLst>
      </pc:sldChg>
      <pc:sldMasterChg chg="modSldLayout sldLayoutOrd">
        <pc:chgData name="Karla Goodman" userId="489bafec-1189-491d-b582-7a11328f08fc" providerId="ADAL" clId="{D1E2FD06-941B-4186-B6EB-B3A454340242}" dt="2026-07-28T14:56:40.094" v="16"/>
        <pc:sldMasterMkLst>
          <pc:docMk/>
          <pc:sldMasterMk cId="1487879817" sldId="2147483648"/>
        </pc:sldMasterMkLst>
        <pc:sldLayoutChg chg="modSp mod ord">
          <pc:chgData name="Karla Goodman" userId="489bafec-1189-491d-b582-7a11328f08fc" providerId="ADAL" clId="{D1E2FD06-941B-4186-B6EB-B3A454340242}" dt="2026-07-28T14:56:40.094" v="16"/>
          <pc:sldLayoutMkLst>
            <pc:docMk/>
            <pc:sldMasterMk cId="1487879817" sldId="2147483648"/>
            <pc:sldLayoutMk cId="375502485" sldId="2147483705"/>
          </pc:sldLayoutMkLst>
          <pc:spChg chg="mod">
            <ac:chgData name="Karla Goodman" userId="489bafec-1189-491d-b582-7a11328f08fc" providerId="ADAL" clId="{D1E2FD06-941B-4186-B6EB-B3A454340242}" dt="2026-07-28T14:56:40.094" v="16"/>
            <ac:spMkLst>
              <pc:docMk/>
              <pc:sldMasterMk cId="1487879817" sldId="2147483648"/>
              <pc:sldLayoutMk cId="375502485" sldId="2147483705"/>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75502485" sldId="2147483705"/>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75502485" sldId="2147483705"/>
              <ac:spMk id="4"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75502485" sldId="2147483705"/>
              <ac:spMk id="5"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75502485" sldId="2147483705"/>
              <ac:spMk id="6" creationId="{00000000-0000-0000-0000-000000000000}"/>
            </ac:spMkLst>
          </pc:spChg>
        </pc:sldLayoutChg>
        <pc:sldLayoutChg chg="modSp mod ord">
          <pc:chgData name="Karla Goodman" userId="489bafec-1189-491d-b582-7a11328f08fc" providerId="ADAL" clId="{D1E2FD06-941B-4186-B6EB-B3A454340242}" dt="2026-07-28T14:56:40.094" v="16"/>
          <pc:sldLayoutMkLst>
            <pc:docMk/>
            <pc:sldMasterMk cId="1487879817" sldId="2147483648"/>
            <pc:sldLayoutMk cId="2416217686" sldId="2147483706"/>
          </pc:sldLayoutMkLst>
          <pc:spChg chg="mod">
            <ac:chgData name="Karla Goodman" userId="489bafec-1189-491d-b582-7a11328f08fc" providerId="ADAL" clId="{D1E2FD06-941B-4186-B6EB-B3A454340242}" dt="2026-07-28T14:56:40.094" v="16"/>
            <ac:spMkLst>
              <pc:docMk/>
              <pc:sldMasterMk cId="1487879817" sldId="2147483648"/>
              <pc:sldLayoutMk cId="2416217686" sldId="2147483706"/>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416217686" sldId="2147483706"/>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416217686" sldId="2147483706"/>
              <ac:spMk id="4"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416217686" sldId="2147483706"/>
              <ac:spMk id="5"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416217686" sldId="2147483706"/>
              <ac:spMk id="6" creationId="{00000000-0000-0000-0000-000000000000}"/>
            </ac:spMkLst>
          </pc:spChg>
        </pc:sldLayoutChg>
        <pc:sldLayoutChg chg="modSp mod ord">
          <pc:chgData name="Karla Goodman" userId="489bafec-1189-491d-b582-7a11328f08fc" providerId="ADAL" clId="{D1E2FD06-941B-4186-B6EB-B3A454340242}" dt="2026-07-28T14:56:40.094" v="16"/>
          <pc:sldLayoutMkLst>
            <pc:docMk/>
            <pc:sldMasterMk cId="1487879817" sldId="2147483648"/>
            <pc:sldLayoutMk cId="2997597263" sldId="2147483707"/>
          </pc:sldLayoutMkLst>
          <pc:spChg chg="mod">
            <ac:chgData name="Karla Goodman" userId="489bafec-1189-491d-b582-7a11328f08fc" providerId="ADAL" clId="{D1E2FD06-941B-4186-B6EB-B3A454340242}" dt="2026-07-28T14:56:40.094" v="16"/>
            <ac:spMkLst>
              <pc:docMk/>
              <pc:sldMasterMk cId="1487879817" sldId="2147483648"/>
              <pc:sldLayoutMk cId="2997597263" sldId="2147483707"/>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997597263" sldId="2147483707"/>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997597263" sldId="2147483707"/>
              <ac:spMk id="4"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997597263" sldId="2147483707"/>
              <ac:spMk id="5"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997597263" sldId="2147483707"/>
              <ac:spMk id="6" creationId="{00000000-0000-0000-0000-000000000000}"/>
            </ac:spMkLst>
          </pc:spChg>
        </pc:sldLayoutChg>
        <pc:sldLayoutChg chg="modSp mod ord">
          <pc:chgData name="Karla Goodman" userId="489bafec-1189-491d-b582-7a11328f08fc" providerId="ADAL" clId="{D1E2FD06-941B-4186-B6EB-B3A454340242}" dt="2026-07-28T14:56:40.094" v="16"/>
          <pc:sldLayoutMkLst>
            <pc:docMk/>
            <pc:sldMasterMk cId="1487879817" sldId="2147483648"/>
            <pc:sldLayoutMk cId="2440668895" sldId="2147483708"/>
          </pc:sldLayoutMkLst>
          <pc:spChg chg="mod">
            <ac:chgData name="Karla Goodman" userId="489bafec-1189-491d-b582-7a11328f08fc" providerId="ADAL" clId="{D1E2FD06-941B-4186-B6EB-B3A454340242}" dt="2026-07-28T14:56:40.094" v="16"/>
            <ac:spMkLst>
              <pc:docMk/>
              <pc:sldMasterMk cId="1487879817" sldId="2147483648"/>
              <pc:sldLayoutMk cId="2440668895" sldId="2147483708"/>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440668895" sldId="2147483708"/>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440668895" sldId="2147483708"/>
              <ac:spMk id="4"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440668895" sldId="2147483708"/>
              <ac:spMk id="5"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440668895" sldId="2147483708"/>
              <ac:spMk id="6"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440668895" sldId="2147483708"/>
              <ac:spMk id="7" creationId="{00000000-0000-0000-0000-000000000000}"/>
            </ac:spMkLst>
          </pc:spChg>
        </pc:sldLayoutChg>
        <pc:sldLayoutChg chg="modSp mod ord">
          <pc:chgData name="Karla Goodman" userId="489bafec-1189-491d-b582-7a11328f08fc" providerId="ADAL" clId="{D1E2FD06-941B-4186-B6EB-B3A454340242}" dt="2026-07-28T14:56:40.094" v="16"/>
          <pc:sldLayoutMkLst>
            <pc:docMk/>
            <pc:sldMasterMk cId="1487879817" sldId="2147483648"/>
            <pc:sldLayoutMk cId="3883417240" sldId="2147483709"/>
          </pc:sldLayoutMkLst>
          <pc:spChg chg="mod">
            <ac:chgData name="Karla Goodman" userId="489bafec-1189-491d-b582-7a11328f08fc" providerId="ADAL" clId="{D1E2FD06-941B-4186-B6EB-B3A454340242}" dt="2026-07-28T14:56:40.094" v="16"/>
            <ac:spMkLst>
              <pc:docMk/>
              <pc:sldMasterMk cId="1487879817" sldId="2147483648"/>
              <pc:sldLayoutMk cId="3883417240" sldId="2147483709"/>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883417240" sldId="2147483709"/>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883417240" sldId="2147483709"/>
              <ac:spMk id="4"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883417240" sldId="2147483709"/>
              <ac:spMk id="5"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883417240" sldId="2147483709"/>
              <ac:spMk id="6"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883417240" sldId="2147483709"/>
              <ac:spMk id="7"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883417240" sldId="2147483709"/>
              <ac:spMk id="8"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3883417240" sldId="2147483709"/>
              <ac:spMk id="9" creationId="{00000000-0000-0000-0000-000000000000}"/>
            </ac:spMkLst>
          </pc:spChg>
        </pc:sldLayoutChg>
        <pc:sldLayoutChg chg="modSp mod ord">
          <pc:chgData name="Karla Goodman" userId="489bafec-1189-491d-b582-7a11328f08fc" providerId="ADAL" clId="{D1E2FD06-941B-4186-B6EB-B3A454340242}" dt="2026-07-28T14:56:40.094" v="16"/>
          <pc:sldLayoutMkLst>
            <pc:docMk/>
            <pc:sldMasterMk cId="1487879817" sldId="2147483648"/>
            <pc:sldLayoutMk cId="759019786" sldId="2147483710"/>
          </pc:sldLayoutMkLst>
          <pc:spChg chg="mod">
            <ac:chgData name="Karla Goodman" userId="489bafec-1189-491d-b582-7a11328f08fc" providerId="ADAL" clId="{D1E2FD06-941B-4186-B6EB-B3A454340242}" dt="2026-07-28T14:56:40.094" v="16"/>
            <ac:spMkLst>
              <pc:docMk/>
              <pc:sldMasterMk cId="1487879817" sldId="2147483648"/>
              <pc:sldLayoutMk cId="759019786" sldId="2147483710"/>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759019786" sldId="2147483710"/>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759019786" sldId="2147483710"/>
              <ac:spMk id="4"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759019786" sldId="2147483710"/>
              <ac:spMk id="5" creationId="{00000000-0000-0000-0000-000000000000}"/>
            </ac:spMkLst>
          </pc:spChg>
        </pc:sldLayoutChg>
        <pc:sldLayoutChg chg="modSp mod ord">
          <pc:chgData name="Karla Goodman" userId="489bafec-1189-491d-b582-7a11328f08fc" providerId="ADAL" clId="{D1E2FD06-941B-4186-B6EB-B3A454340242}" dt="2026-07-28T14:56:40.094" v="16"/>
          <pc:sldLayoutMkLst>
            <pc:docMk/>
            <pc:sldMasterMk cId="1487879817" sldId="2147483648"/>
            <pc:sldLayoutMk cId="988401189" sldId="2147483711"/>
          </pc:sldLayoutMkLst>
          <pc:spChg chg="mod">
            <ac:chgData name="Karla Goodman" userId="489bafec-1189-491d-b582-7a11328f08fc" providerId="ADAL" clId="{D1E2FD06-941B-4186-B6EB-B3A454340242}" dt="2026-07-28T14:56:40.094" v="16"/>
            <ac:spMkLst>
              <pc:docMk/>
              <pc:sldMasterMk cId="1487879817" sldId="2147483648"/>
              <pc:sldLayoutMk cId="988401189" sldId="2147483711"/>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988401189" sldId="2147483711"/>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988401189" sldId="2147483711"/>
              <ac:spMk id="4" creationId="{00000000-0000-0000-0000-000000000000}"/>
            </ac:spMkLst>
          </pc:spChg>
        </pc:sldLayoutChg>
        <pc:sldLayoutChg chg="modSp mod ord">
          <pc:chgData name="Karla Goodman" userId="489bafec-1189-491d-b582-7a11328f08fc" providerId="ADAL" clId="{D1E2FD06-941B-4186-B6EB-B3A454340242}" dt="2026-07-28T14:56:40.094" v="16"/>
          <pc:sldLayoutMkLst>
            <pc:docMk/>
            <pc:sldMasterMk cId="1487879817" sldId="2147483648"/>
            <pc:sldLayoutMk cId="2939195123" sldId="2147483712"/>
          </pc:sldLayoutMkLst>
          <pc:spChg chg="mod">
            <ac:chgData name="Karla Goodman" userId="489bafec-1189-491d-b582-7a11328f08fc" providerId="ADAL" clId="{D1E2FD06-941B-4186-B6EB-B3A454340242}" dt="2026-07-28T14:56:40.094" v="16"/>
            <ac:spMkLst>
              <pc:docMk/>
              <pc:sldMasterMk cId="1487879817" sldId="2147483648"/>
              <pc:sldLayoutMk cId="2939195123" sldId="2147483712"/>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939195123" sldId="2147483712"/>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939195123" sldId="2147483712"/>
              <ac:spMk id="4"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939195123" sldId="2147483712"/>
              <ac:spMk id="5"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939195123" sldId="2147483712"/>
              <ac:spMk id="6"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939195123" sldId="2147483712"/>
              <ac:spMk id="7" creationId="{00000000-0000-0000-0000-000000000000}"/>
            </ac:spMkLst>
          </pc:spChg>
        </pc:sldLayoutChg>
        <pc:sldLayoutChg chg="modSp mod ord">
          <pc:chgData name="Karla Goodman" userId="489bafec-1189-491d-b582-7a11328f08fc" providerId="ADAL" clId="{D1E2FD06-941B-4186-B6EB-B3A454340242}" dt="2026-07-28T14:56:40.094" v="16"/>
          <pc:sldLayoutMkLst>
            <pc:docMk/>
            <pc:sldMasterMk cId="1487879817" sldId="2147483648"/>
            <pc:sldLayoutMk cId="2554208302" sldId="2147483713"/>
          </pc:sldLayoutMkLst>
          <pc:spChg chg="mod">
            <ac:chgData name="Karla Goodman" userId="489bafec-1189-491d-b582-7a11328f08fc" providerId="ADAL" clId="{D1E2FD06-941B-4186-B6EB-B3A454340242}" dt="2026-07-28T14:56:40.094" v="16"/>
            <ac:spMkLst>
              <pc:docMk/>
              <pc:sldMasterMk cId="1487879817" sldId="2147483648"/>
              <pc:sldLayoutMk cId="2554208302" sldId="2147483713"/>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554208302" sldId="2147483713"/>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554208302" sldId="2147483713"/>
              <ac:spMk id="4"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554208302" sldId="2147483713"/>
              <ac:spMk id="5"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554208302" sldId="2147483713"/>
              <ac:spMk id="6"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554208302" sldId="2147483713"/>
              <ac:spMk id="7" creationId="{00000000-0000-0000-0000-000000000000}"/>
            </ac:spMkLst>
          </pc:spChg>
        </pc:sldLayoutChg>
        <pc:sldLayoutChg chg="modSp mod ord">
          <pc:chgData name="Karla Goodman" userId="489bafec-1189-491d-b582-7a11328f08fc" providerId="ADAL" clId="{D1E2FD06-941B-4186-B6EB-B3A454340242}" dt="2026-07-28T14:56:40.094" v="16"/>
          <pc:sldLayoutMkLst>
            <pc:docMk/>
            <pc:sldMasterMk cId="1487879817" sldId="2147483648"/>
            <pc:sldLayoutMk cId="219483927" sldId="2147483714"/>
          </pc:sldLayoutMkLst>
          <pc:spChg chg="mod">
            <ac:chgData name="Karla Goodman" userId="489bafec-1189-491d-b582-7a11328f08fc" providerId="ADAL" clId="{D1E2FD06-941B-4186-B6EB-B3A454340242}" dt="2026-07-28T14:56:40.094" v="16"/>
            <ac:spMkLst>
              <pc:docMk/>
              <pc:sldMasterMk cId="1487879817" sldId="2147483648"/>
              <pc:sldLayoutMk cId="219483927" sldId="2147483714"/>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19483927" sldId="2147483714"/>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19483927" sldId="2147483714"/>
              <ac:spMk id="4"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19483927" sldId="2147483714"/>
              <ac:spMk id="5"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19483927" sldId="2147483714"/>
              <ac:spMk id="6" creationId="{00000000-0000-0000-0000-000000000000}"/>
            </ac:spMkLst>
          </pc:spChg>
        </pc:sldLayoutChg>
        <pc:sldLayoutChg chg="modSp mod ord">
          <pc:chgData name="Karla Goodman" userId="489bafec-1189-491d-b582-7a11328f08fc" providerId="ADAL" clId="{D1E2FD06-941B-4186-B6EB-B3A454340242}" dt="2026-07-28T14:56:40.094" v="16"/>
          <pc:sldLayoutMkLst>
            <pc:docMk/>
            <pc:sldMasterMk cId="1487879817" sldId="2147483648"/>
            <pc:sldLayoutMk cId="2666095106" sldId="2147483715"/>
          </pc:sldLayoutMkLst>
          <pc:spChg chg="mod">
            <ac:chgData name="Karla Goodman" userId="489bafec-1189-491d-b582-7a11328f08fc" providerId="ADAL" clId="{D1E2FD06-941B-4186-B6EB-B3A454340242}" dt="2026-07-28T14:56:40.094" v="16"/>
            <ac:spMkLst>
              <pc:docMk/>
              <pc:sldMasterMk cId="1487879817" sldId="2147483648"/>
              <pc:sldLayoutMk cId="2666095106" sldId="2147483715"/>
              <ac:spMk id="2"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666095106" sldId="2147483715"/>
              <ac:spMk id="3"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666095106" sldId="2147483715"/>
              <ac:spMk id="4"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666095106" sldId="2147483715"/>
              <ac:spMk id="5" creationId="{00000000-0000-0000-0000-000000000000}"/>
            </ac:spMkLst>
          </pc:spChg>
          <pc:spChg chg="mod">
            <ac:chgData name="Karla Goodman" userId="489bafec-1189-491d-b582-7a11328f08fc" providerId="ADAL" clId="{D1E2FD06-941B-4186-B6EB-B3A454340242}" dt="2026-07-28T14:56:40.094" v="16"/>
            <ac:spMkLst>
              <pc:docMk/>
              <pc:sldMasterMk cId="1487879817" sldId="2147483648"/>
              <pc:sldLayoutMk cId="2666095106" sldId="2147483715"/>
              <ac:spMk id="6" creationId="{00000000-0000-0000-0000-000000000000}"/>
            </ac:spMkLst>
          </pc:spChg>
        </pc:sldLayoutChg>
      </pc:sldMasterChg>
      <pc:sldMasterChg chg="del sldLayoutOrd">
        <pc:chgData name="Karla Goodman" userId="489bafec-1189-491d-b582-7a11328f08fc" providerId="ADAL" clId="{D1E2FD06-941B-4186-B6EB-B3A454340242}" dt="2026-07-28T14:56:40.142" v="17"/>
        <pc:sldMasterMkLst>
          <pc:docMk/>
          <pc:sldMasterMk cId="2209484460" sldId="2147483704"/>
        </pc:sldMasterMkLst>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svg"/><Relationship Id="rId1" Type="http://schemas.openxmlformats.org/officeDocument/2006/relationships/image" Target="../media/image16.svg"/><Relationship Id="rId6" Type="http://schemas.openxmlformats.org/officeDocument/2006/relationships/image" Target="../media/image21.svg"/><Relationship Id="rId5" Type="http://schemas.openxmlformats.org/officeDocument/2006/relationships/image" Target="../media/image20.sv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svg"/><Relationship Id="rId1" Type="http://schemas.openxmlformats.org/officeDocument/2006/relationships/image" Target="../media/image16.svg"/><Relationship Id="rId6" Type="http://schemas.openxmlformats.org/officeDocument/2006/relationships/image" Target="../media/image21.svg"/><Relationship Id="rId5" Type="http://schemas.openxmlformats.org/officeDocument/2006/relationships/image" Target="../media/image20.sv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8B2196-3444-4EDA-B7CD-AC0D91E4AAF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76D9827-5139-44D8-8A54-BA6D8F7E1079}">
      <dgm:prSet/>
      <dgm:spPr/>
      <dgm:t>
        <a:bodyPr/>
        <a:lstStyle/>
        <a:p>
          <a:pPr>
            <a:lnSpc>
              <a:spcPct val="100000"/>
            </a:lnSpc>
          </a:pPr>
          <a:r>
            <a:rPr lang="en-US" dirty="0"/>
            <a:t>Co-ordinate and implement the Your Choice training and </a:t>
          </a:r>
          <a:r>
            <a:rPr lang="en-US" dirty="0" err="1"/>
            <a:t>programme</a:t>
          </a:r>
          <a:r>
            <a:rPr lang="en-US" dirty="0"/>
            <a:t> locally, ensuring that local processes and procedures enable accessible and inclusive training and practice.</a:t>
          </a:r>
        </a:p>
      </dgm:t>
    </dgm:pt>
    <dgm:pt modelId="{CBE63C7D-BEC0-44B4-9557-E620CAA6A34F}" type="parTrans" cxnId="{D0351312-3F1E-45DD-84B4-B2F92E9FC564}">
      <dgm:prSet/>
      <dgm:spPr/>
      <dgm:t>
        <a:bodyPr/>
        <a:lstStyle/>
        <a:p>
          <a:endParaRPr lang="en-US"/>
        </a:p>
      </dgm:t>
    </dgm:pt>
    <dgm:pt modelId="{B243C5AF-5D67-4BD3-9060-F4765A871380}" type="sibTrans" cxnId="{D0351312-3F1E-45DD-84B4-B2F92E9FC564}">
      <dgm:prSet/>
      <dgm:spPr/>
      <dgm:t>
        <a:bodyPr/>
        <a:lstStyle/>
        <a:p>
          <a:endParaRPr lang="en-US"/>
        </a:p>
      </dgm:t>
    </dgm:pt>
    <dgm:pt modelId="{BF9BAB64-73BC-4417-A280-50F5F79D40A5}">
      <dgm:prSet/>
      <dgm:spPr/>
      <dgm:t>
        <a:bodyPr/>
        <a:lstStyle/>
        <a:p>
          <a:pPr>
            <a:lnSpc>
              <a:spcPct val="100000"/>
            </a:lnSpc>
          </a:pPr>
          <a:r>
            <a:rPr lang="en-US" dirty="0"/>
            <a:t>Central </a:t>
          </a:r>
          <a:r>
            <a:rPr lang="en-US" b="1" dirty="0"/>
            <a:t>communication</a:t>
          </a:r>
          <a:r>
            <a:rPr lang="en-US" dirty="0"/>
            <a:t> point between delivery site and the Your Choice central team, including reporting any complaints relating to the </a:t>
          </a:r>
          <a:r>
            <a:rPr lang="en-US" dirty="0" err="1"/>
            <a:t>programme</a:t>
          </a:r>
          <a:r>
            <a:rPr lang="en-US" dirty="0"/>
            <a:t> (NB- delivery sites are expected to follow local complaints protocol but to notify central team of complaint and outcome.</a:t>
          </a:r>
        </a:p>
      </dgm:t>
    </dgm:pt>
    <dgm:pt modelId="{A54823B5-2DF3-4B54-9BDA-6A949EED6EBE}" type="parTrans" cxnId="{C3D2F49F-26AD-4D6F-B88A-0AC50C9C3542}">
      <dgm:prSet/>
      <dgm:spPr/>
      <dgm:t>
        <a:bodyPr/>
        <a:lstStyle/>
        <a:p>
          <a:endParaRPr lang="en-US"/>
        </a:p>
      </dgm:t>
    </dgm:pt>
    <dgm:pt modelId="{71087C01-0982-4B54-BC93-11638A3AB63C}" type="sibTrans" cxnId="{C3D2F49F-26AD-4D6F-B88A-0AC50C9C3542}">
      <dgm:prSet/>
      <dgm:spPr/>
      <dgm:t>
        <a:bodyPr/>
        <a:lstStyle/>
        <a:p>
          <a:endParaRPr lang="en-US"/>
        </a:p>
      </dgm:t>
    </dgm:pt>
    <dgm:pt modelId="{D9E0BCB7-D8DC-4224-9A5A-90E832C25BFC}">
      <dgm:prSet/>
      <dgm:spPr/>
      <dgm:t>
        <a:bodyPr/>
        <a:lstStyle/>
        <a:p>
          <a:pPr>
            <a:lnSpc>
              <a:spcPct val="100000"/>
            </a:lnSpc>
          </a:pPr>
          <a:r>
            <a:rPr lang="en-US" dirty="0"/>
            <a:t>Ensure appropriate </a:t>
          </a:r>
          <a:r>
            <a:rPr lang="en-US" b="1" dirty="0"/>
            <a:t>resourcing of </a:t>
          </a:r>
          <a:r>
            <a:rPr lang="en-US" b="0" dirty="0"/>
            <a:t>staff (including trainers, clinical leads and coaches), IT, and training.  </a:t>
          </a:r>
          <a:endParaRPr lang="en-US" dirty="0"/>
        </a:p>
      </dgm:t>
    </dgm:pt>
    <dgm:pt modelId="{D690F464-EB81-4666-8965-89EAD3AFBE78}" type="parTrans" cxnId="{D4DDADB6-8C13-4B3C-AB7E-F2BB812BE416}">
      <dgm:prSet/>
      <dgm:spPr/>
      <dgm:t>
        <a:bodyPr/>
        <a:lstStyle/>
        <a:p>
          <a:endParaRPr lang="en-US"/>
        </a:p>
      </dgm:t>
    </dgm:pt>
    <dgm:pt modelId="{69440DA1-8836-40DE-B40C-785B5DEBA9E0}" type="sibTrans" cxnId="{D4DDADB6-8C13-4B3C-AB7E-F2BB812BE416}">
      <dgm:prSet/>
      <dgm:spPr/>
      <dgm:t>
        <a:bodyPr/>
        <a:lstStyle/>
        <a:p>
          <a:endParaRPr lang="en-US"/>
        </a:p>
      </dgm:t>
    </dgm:pt>
    <dgm:pt modelId="{5F9989FF-3DF1-4B04-9605-C51F9FDBF549}">
      <dgm:prSet/>
      <dgm:spPr/>
      <dgm:t>
        <a:bodyPr/>
        <a:lstStyle/>
        <a:p>
          <a:pPr>
            <a:lnSpc>
              <a:spcPct val="100000"/>
            </a:lnSpc>
          </a:pPr>
          <a:r>
            <a:rPr lang="en-US" dirty="0"/>
            <a:t>Participation in SPOC-focused </a:t>
          </a:r>
          <a:r>
            <a:rPr lang="en-US" b="1" dirty="0"/>
            <a:t>induction training and 1-1 sessions.</a:t>
          </a:r>
          <a:r>
            <a:rPr lang="en-US" dirty="0"/>
            <a:t> </a:t>
          </a:r>
        </a:p>
      </dgm:t>
    </dgm:pt>
    <dgm:pt modelId="{6A30186F-62CB-44DC-B784-EA94086664B4}" type="parTrans" cxnId="{281BE536-D7D5-4DC5-971F-882CFD2056CD}">
      <dgm:prSet/>
      <dgm:spPr/>
      <dgm:t>
        <a:bodyPr/>
        <a:lstStyle/>
        <a:p>
          <a:endParaRPr lang="en-US"/>
        </a:p>
      </dgm:t>
    </dgm:pt>
    <dgm:pt modelId="{89EECDE9-FDE1-4F43-A73E-4DF24CD8A604}" type="sibTrans" cxnId="{281BE536-D7D5-4DC5-971F-882CFD2056CD}">
      <dgm:prSet/>
      <dgm:spPr/>
      <dgm:t>
        <a:bodyPr/>
        <a:lstStyle/>
        <a:p>
          <a:endParaRPr lang="en-US"/>
        </a:p>
      </dgm:t>
    </dgm:pt>
    <dgm:pt modelId="{0BBF0E78-1910-4C86-8822-7667B36CC7A5}">
      <dgm:prSet/>
      <dgm:spPr/>
      <dgm:t>
        <a:bodyPr/>
        <a:lstStyle/>
        <a:p>
          <a:pPr>
            <a:lnSpc>
              <a:spcPct val="100000"/>
            </a:lnSpc>
          </a:pPr>
          <a:r>
            <a:rPr lang="en-US" dirty="0"/>
            <a:t>Ensure appropriate access to </a:t>
          </a:r>
          <a:r>
            <a:rPr lang="en-US" b="1" dirty="0"/>
            <a:t>Your Choice password protected areas</a:t>
          </a:r>
          <a:r>
            <a:rPr lang="en-US" dirty="0"/>
            <a:t> on the LIIA website for all local staff.</a:t>
          </a:r>
        </a:p>
      </dgm:t>
    </dgm:pt>
    <dgm:pt modelId="{CA72C847-3C31-4B49-BACF-76B80A2CF58C}" type="parTrans" cxnId="{D9A959DA-E144-4F40-8498-C01D4EC7AAFB}">
      <dgm:prSet/>
      <dgm:spPr/>
      <dgm:t>
        <a:bodyPr/>
        <a:lstStyle/>
        <a:p>
          <a:endParaRPr lang="en-US"/>
        </a:p>
      </dgm:t>
    </dgm:pt>
    <dgm:pt modelId="{DBA87470-5586-4621-8A10-F67EB997FFDD}" type="sibTrans" cxnId="{D9A959DA-E144-4F40-8498-C01D4EC7AAFB}">
      <dgm:prSet/>
      <dgm:spPr/>
      <dgm:t>
        <a:bodyPr/>
        <a:lstStyle/>
        <a:p>
          <a:endParaRPr lang="en-US"/>
        </a:p>
      </dgm:t>
    </dgm:pt>
    <dgm:pt modelId="{7C81406C-EF94-4D27-B53E-0BB8E7240314}">
      <dgm:prSet/>
      <dgm:spPr/>
      <dgm:t>
        <a:bodyPr/>
        <a:lstStyle/>
        <a:p>
          <a:pPr>
            <a:lnSpc>
              <a:spcPct val="100000"/>
            </a:lnSpc>
          </a:pPr>
          <a:r>
            <a:rPr lang="en-US" dirty="0"/>
            <a:t>Engage with Your Choice Central team to </a:t>
          </a:r>
          <a:r>
            <a:rPr lang="en-US" b="1" dirty="0"/>
            <a:t>provide case studies and other ad hoc data collection</a:t>
          </a:r>
          <a:r>
            <a:rPr lang="en-US" dirty="0"/>
            <a:t>. </a:t>
          </a:r>
        </a:p>
      </dgm:t>
    </dgm:pt>
    <dgm:pt modelId="{CEB3FD93-8713-422A-81E8-44CCF3D8257A}" type="parTrans" cxnId="{FFCED253-8D6A-4E0B-A3DE-C67261B2280F}">
      <dgm:prSet/>
      <dgm:spPr/>
      <dgm:t>
        <a:bodyPr/>
        <a:lstStyle/>
        <a:p>
          <a:endParaRPr lang="en-US"/>
        </a:p>
      </dgm:t>
    </dgm:pt>
    <dgm:pt modelId="{6091E5E5-B25A-4DDB-B1A3-BF12B0C8B4F6}" type="sibTrans" cxnId="{FFCED253-8D6A-4E0B-A3DE-C67261B2280F}">
      <dgm:prSet/>
      <dgm:spPr/>
      <dgm:t>
        <a:bodyPr/>
        <a:lstStyle/>
        <a:p>
          <a:endParaRPr lang="en-US"/>
        </a:p>
      </dgm:t>
    </dgm:pt>
    <dgm:pt modelId="{4CF43C82-1396-456D-B272-B7739127D832}">
      <dgm:prSet/>
      <dgm:spPr/>
      <dgm:t>
        <a:bodyPr/>
        <a:lstStyle/>
        <a:p>
          <a:pPr>
            <a:lnSpc>
              <a:spcPct val="100000"/>
            </a:lnSpc>
          </a:pPr>
          <a:r>
            <a:rPr lang="en-US" dirty="0"/>
            <a:t>Manage relationship and integration with other </a:t>
          </a:r>
          <a:r>
            <a:rPr lang="en-US" b="1" dirty="0"/>
            <a:t>comparable </a:t>
          </a:r>
          <a:r>
            <a:rPr lang="en-US" b="1" dirty="0" err="1"/>
            <a:t>programmes</a:t>
          </a:r>
          <a:r>
            <a:rPr lang="en-US" dirty="0"/>
            <a:t> such as Vanguard if applicable.</a:t>
          </a:r>
        </a:p>
      </dgm:t>
    </dgm:pt>
    <dgm:pt modelId="{9964D52E-5D51-4C10-9B4F-9F0B367EDBBF}" type="parTrans" cxnId="{737B89E2-03D9-47E7-9278-4F2C479716B1}">
      <dgm:prSet/>
      <dgm:spPr/>
      <dgm:t>
        <a:bodyPr/>
        <a:lstStyle/>
        <a:p>
          <a:endParaRPr lang="en-US"/>
        </a:p>
      </dgm:t>
    </dgm:pt>
    <dgm:pt modelId="{FA5365DA-C6F9-4A1B-84D1-ADD83776D257}" type="sibTrans" cxnId="{737B89E2-03D9-47E7-9278-4F2C479716B1}">
      <dgm:prSet/>
      <dgm:spPr/>
      <dgm:t>
        <a:bodyPr/>
        <a:lstStyle/>
        <a:p>
          <a:endParaRPr lang="en-US"/>
        </a:p>
      </dgm:t>
    </dgm:pt>
    <dgm:pt modelId="{3424415D-6874-48E7-9F0D-9F0C31C12E8B}">
      <dgm:prSet/>
      <dgm:spPr/>
      <dgm:t>
        <a:bodyPr/>
        <a:lstStyle/>
        <a:p>
          <a:pPr>
            <a:lnSpc>
              <a:spcPct val="100000"/>
            </a:lnSpc>
          </a:pPr>
          <a:r>
            <a:rPr lang="en-GB" dirty="0"/>
            <a:t>Ensure completion and submission of Your Choice Annual Report to the Your Choice Central Team.</a:t>
          </a:r>
        </a:p>
      </dgm:t>
    </dgm:pt>
    <dgm:pt modelId="{EA2062FF-9CB0-483E-8469-DCAF5A277A75}" type="parTrans" cxnId="{A428895D-89D9-4B78-8754-040DFC163293}">
      <dgm:prSet/>
      <dgm:spPr/>
      <dgm:t>
        <a:bodyPr/>
        <a:lstStyle/>
        <a:p>
          <a:endParaRPr lang="en-GB"/>
        </a:p>
      </dgm:t>
    </dgm:pt>
    <dgm:pt modelId="{3CAA4EE9-E3A2-49F9-8E8E-882C380FB099}" type="sibTrans" cxnId="{A428895D-89D9-4B78-8754-040DFC163293}">
      <dgm:prSet/>
      <dgm:spPr/>
      <dgm:t>
        <a:bodyPr/>
        <a:lstStyle/>
        <a:p>
          <a:endParaRPr lang="en-GB"/>
        </a:p>
      </dgm:t>
    </dgm:pt>
    <dgm:pt modelId="{25173C12-E90A-4E81-A028-67A17463D36E}">
      <dgm:prSet/>
      <dgm:spPr/>
      <dgm:t>
        <a:bodyPr/>
        <a:lstStyle/>
        <a:p>
          <a:pPr>
            <a:lnSpc>
              <a:spcPct val="100000"/>
            </a:lnSpc>
          </a:pPr>
          <a:r>
            <a:rPr lang="en-US" dirty="0"/>
            <a:t>Ensure Trainer and/ or Clinical Lead is appropriately qualified for role.</a:t>
          </a:r>
        </a:p>
      </dgm:t>
    </dgm:pt>
    <dgm:pt modelId="{E698E235-324B-48B3-9F5D-829517AAF859}" type="parTrans" cxnId="{FF4A80D4-BA84-4458-9D9B-6BF0D3D37DEB}">
      <dgm:prSet/>
      <dgm:spPr/>
      <dgm:t>
        <a:bodyPr/>
        <a:lstStyle/>
        <a:p>
          <a:endParaRPr lang="en-GB"/>
        </a:p>
      </dgm:t>
    </dgm:pt>
    <dgm:pt modelId="{5DA598BF-12A2-4286-9951-AE08683DFE2B}" type="sibTrans" cxnId="{FF4A80D4-BA84-4458-9D9B-6BF0D3D37DEB}">
      <dgm:prSet/>
      <dgm:spPr/>
      <dgm:t>
        <a:bodyPr/>
        <a:lstStyle/>
        <a:p>
          <a:endParaRPr lang="en-GB"/>
        </a:p>
      </dgm:t>
    </dgm:pt>
    <dgm:pt modelId="{F15E21A9-952C-4300-AA05-6E7ECC527CD9}">
      <dgm:prSet/>
      <dgm:spPr/>
      <dgm:t>
        <a:bodyPr/>
        <a:lstStyle/>
        <a:p>
          <a:pPr>
            <a:lnSpc>
              <a:spcPct val="100000"/>
            </a:lnSpc>
          </a:pPr>
          <a:r>
            <a:rPr lang="en-GB" dirty="0"/>
            <a:t>Ensure that Clinical Leads, Trainers and Coaches are aware and compliant with their respective roles and responsibilities.</a:t>
          </a:r>
        </a:p>
      </dgm:t>
    </dgm:pt>
    <dgm:pt modelId="{75E85C31-B640-40F0-900E-A4742ACB53EE}" type="parTrans" cxnId="{7A736FDB-34E7-41CB-9DE1-A048D5C0C7B5}">
      <dgm:prSet/>
      <dgm:spPr/>
      <dgm:t>
        <a:bodyPr/>
        <a:lstStyle/>
        <a:p>
          <a:endParaRPr lang="en-GB"/>
        </a:p>
      </dgm:t>
    </dgm:pt>
    <dgm:pt modelId="{D98FF7BA-9CD7-4773-8226-904FE7D488FA}" type="sibTrans" cxnId="{7A736FDB-34E7-41CB-9DE1-A048D5C0C7B5}">
      <dgm:prSet/>
      <dgm:spPr/>
      <dgm:t>
        <a:bodyPr/>
        <a:lstStyle/>
        <a:p>
          <a:endParaRPr lang="en-GB"/>
        </a:p>
      </dgm:t>
    </dgm:pt>
    <dgm:pt modelId="{2A59FCDB-60C5-40C0-B1AF-EAA15AB25B1B}" type="pres">
      <dgm:prSet presAssocID="{258B2196-3444-4EDA-B7CD-AC0D91E4AAF2}" presName="root" presStyleCnt="0">
        <dgm:presLayoutVars>
          <dgm:dir/>
          <dgm:resizeHandles val="exact"/>
        </dgm:presLayoutVars>
      </dgm:prSet>
      <dgm:spPr/>
    </dgm:pt>
    <dgm:pt modelId="{8B331F51-B953-4BDE-B131-3D2892159845}" type="pres">
      <dgm:prSet presAssocID="{C76D9827-5139-44D8-8A54-BA6D8F7E1079}" presName="compNode" presStyleCnt="0"/>
      <dgm:spPr/>
    </dgm:pt>
    <dgm:pt modelId="{87B33DF4-5DA2-4D92-A0D6-B5F302AC77DC}" type="pres">
      <dgm:prSet presAssocID="{C76D9827-5139-44D8-8A54-BA6D8F7E1079}" presName="bgRect" presStyleLbl="bgShp" presStyleIdx="0" presStyleCnt="10" custLinFactNeighborX="-36353" custLinFactNeighborY="-70918"/>
      <dgm:spPr/>
    </dgm:pt>
    <dgm:pt modelId="{2513B820-4048-4C73-AE72-BC2397254307}" type="pres">
      <dgm:prSet presAssocID="{C76D9827-5139-44D8-8A54-BA6D8F7E1079}" presName="iconRect" presStyleLbl="node1" presStyleIdx="0" presStyleCnt="1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arker"/>
        </a:ext>
      </dgm:extLst>
    </dgm:pt>
    <dgm:pt modelId="{D603EB7D-D6C8-4A47-B3B4-C92DB891A558}" type="pres">
      <dgm:prSet presAssocID="{C76D9827-5139-44D8-8A54-BA6D8F7E1079}" presName="spaceRect" presStyleCnt="0"/>
      <dgm:spPr/>
    </dgm:pt>
    <dgm:pt modelId="{3C334FEB-0110-4A57-BCB5-9E0945F26A1B}" type="pres">
      <dgm:prSet presAssocID="{C76D9827-5139-44D8-8A54-BA6D8F7E1079}" presName="parTx" presStyleLbl="revTx" presStyleIdx="0" presStyleCnt="10">
        <dgm:presLayoutVars>
          <dgm:chMax val="0"/>
          <dgm:chPref val="0"/>
        </dgm:presLayoutVars>
      </dgm:prSet>
      <dgm:spPr/>
    </dgm:pt>
    <dgm:pt modelId="{6D50171F-AAFC-4102-B607-BB7C9D899EDE}" type="pres">
      <dgm:prSet presAssocID="{B243C5AF-5D67-4BD3-9060-F4765A871380}" presName="sibTrans" presStyleCnt="0"/>
      <dgm:spPr/>
    </dgm:pt>
    <dgm:pt modelId="{F8ED40F9-3589-49EF-BAE5-8C168B811A14}" type="pres">
      <dgm:prSet presAssocID="{25173C12-E90A-4E81-A028-67A17463D36E}" presName="compNode" presStyleCnt="0"/>
      <dgm:spPr/>
    </dgm:pt>
    <dgm:pt modelId="{197E7315-84EF-48A6-BC8D-BADC1CBE6A0C}" type="pres">
      <dgm:prSet presAssocID="{25173C12-E90A-4E81-A028-67A17463D36E}" presName="bgRect" presStyleLbl="bgShp" presStyleIdx="1" presStyleCnt="10"/>
      <dgm:spPr/>
    </dgm:pt>
    <dgm:pt modelId="{D2FE7208-F710-4E0C-A61B-401DEE0CEB5F}" type="pres">
      <dgm:prSet presAssocID="{25173C12-E90A-4E81-A028-67A17463D36E}" presName="iconRect" presStyleLbl="node1" presStyleIdx="1" presStyleCnt="10"/>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raduation cap with solid fill"/>
        </a:ext>
      </dgm:extLst>
    </dgm:pt>
    <dgm:pt modelId="{BD2E47A7-674E-4FAF-8335-60E41C94CDFC}" type="pres">
      <dgm:prSet presAssocID="{25173C12-E90A-4E81-A028-67A17463D36E}" presName="spaceRect" presStyleCnt="0"/>
      <dgm:spPr/>
    </dgm:pt>
    <dgm:pt modelId="{9B7D508C-A8CB-406A-B9F6-A9B099C8CEC3}" type="pres">
      <dgm:prSet presAssocID="{25173C12-E90A-4E81-A028-67A17463D36E}" presName="parTx" presStyleLbl="revTx" presStyleIdx="1" presStyleCnt="10">
        <dgm:presLayoutVars>
          <dgm:chMax val="0"/>
          <dgm:chPref val="0"/>
        </dgm:presLayoutVars>
      </dgm:prSet>
      <dgm:spPr/>
    </dgm:pt>
    <dgm:pt modelId="{53C2DF2A-3162-49E5-B62F-1C15B134BA20}" type="pres">
      <dgm:prSet presAssocID="{5DA598BF-12A2-4286-9951-AE08683DFE2B}" presName="sibTrans" presStyleCnt="0"/>
      <dgm:spPr/>
    </dgm:pt>
    <dgm:pt modelId="{4458ACAE-F9DD-4774-A28C-E475DE0CFFDB}" type="pres">
      <dgm:prSet presAssocID="{F15E21A9-952C-4300-AA05-6E7ECC527CD9}" presName="compNode" presStyleCnt="0"/>
      <dgm:spPr/>
    </dgm:pt>
    <dgm:pt modelId="{EC7380B2-00E0-47AE-9CE3-E753C47CA7D1}" type="pres">
      <dgm:prSet presAssocID="{F15E21A9-952C-4300-AA05-6E7ECC527CD9}" presName="bgRect" presStyleLbl="bgShp" presStyleIdx="2" presStyleCnt="10"/>
      <dgm:spPr/>
    </dgm:pt>
    <dgm:pt modelId="{6A55F8EF-8948-4BBD-91B9-AC476FC17152}" type="pres">
      <dgm:prSet presAssocID="{F15E21A9-952C-4300-AA05-6E7ECC527CD9}" presName="iconRect" presStyleLbl="node1" presStyleIdx="2" presStyleCnt="10"/>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Address Book with solid fill"/>
        </a:ext>
      </dgm:extLst>
    </dgm:pt>
    <dgm:pt modelId="{7F979BD3-6BE3-49D1-93DD-CD87900C450C}" type="pres">
      <dgm:prSet presAssocID="{F15E21A9-952C-4300-AA05-6E7ECC527CD9}" presName="spaceRect" presStyleCnt="0"/>
      <dgm:spPr/>
    </dgm:pt>
    <dgm:pt modelId="{4692D916-1133-484F-B62B-45C3C95E1F02}" type="pres">
      <dgm:prSet presAssocID="{F15E21A9-952C-4300-AA05-6E7ECC527CD9}" presName="parTx" presStyleLbl="revTx" presStyleIdx="2" presStyleCnt="10">
        <dgm:presLayoutVars>
          <dgm:chMax val="0"/>
          <dgm:chPref val="0"/>
        </dgm:presLayoutVars>
      </dgm:prSet>
      <dgm:spPr/>
    </dgm:pt>
    <dgm:pt modelId="{9730E114-17BB-4D50-8479-31CF8F39019D}" type="pres">
      <dgm:prSet presAssocID="{D98FF7BA-9CD7-4773-8226-904FE7D488FA}" presName="sibTrans" presStyleCnt="0"/>
      <dgm:spPr/>
    </dgm:pt>
    <dgm:pt modelId="{4889EE82-E7D7-421F-97AD-0D1E4F9166DC}" type="pres">
      <dgm:prSet presAssocID="{BF9BAB64-73BC-4417-A280-50F5F79D40A5}" presName="compNode" presStyleCnt="0"/>
      <dgm:spPr/>
    </dgm:pt>
    <dgm:pt modelId="{CC097A8F-42D2-4A6B-A1C0-B4328EFBAF73}" type="pres">
      <dgm:prSet presAssocID="{BF9BAB64-73BC-4417-A280-50F5F79D40A5}" presName="bgRect" presStyleLbl="bgShp" presStyleIdx="3" presStyleCnt="10"/>
      <dgm:spPr/>
    </dgm:pt>
    <dgm:pt modelId="{1F145559-857A-47AF-A302-C8701C346DEC}" type="pres">
      <dgm:prSet presAssocID="{BF9BAB64-73BC-4417-A280-50F5F79D40A5}" presName="iconRect" presStyleLbl="node1" presStyleIdx="3" presStyleCnt="1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cial Network"/>
        </a:ext>
      </dgm:extLst>
    </dgm:pt>
    <dgm:pt modelId="{A417BBD2-F415-48D3-858A-F789975AE071}" type="pres">
      <dgm:prSet presAssocID="{BF9BAB64-73BC-4417-A280-50F5F79D40A5}" presName="spaceRect" presStyleCnt="0"/>
      <dgm:spPr/>
    </dgm:pt>
    <dgm:pt modelId="{DD31525B-9A80-4FD8-BEAC-C876D1AA783A}" type="pres">
      <dgm:prSet presAssocID="{BF9BAB64-73BC-4417-A280-50F5F79D40A5}" presName="parTx" presStyleLbl="revTx" presStyleIdx="3" presStyleCnt="10">
        <dgm:presLayoutVars>
          <dgm:chMax val="0"/>
          <dgm:chPref val="0"/>
        </dgm:presLayoutVars>
      </dgm:prSet>
      <dgm:spPr/>
    </dgm:pt>
    <dgm:pt modelId="{38A5127A-E797-4FDA-AD25-9C26E37D7688}" type="pres">
      <dgm:prSet presAssocID="{71087C01-0982-4B54-BC93-11638A3AB63C}" presName="sibTrans" presStyleCnt="0"/>
      <dgm:spPr/>
    </dgm:pt>
    <dgm:pt modelId="{AE063C1A-6207-4F8A-978E-423943CA87E4}" type="pres">
      <dgm:prSet presAssocID="{D9E0BCB7-D8DC-4224-9A5A-90E832C25BFC}" presName="compNode" presStyleCnt="0"/>
      <dgm:spPr/>
    </dgm:pt>
    <dgm:pt modelId="{1D68543D-73E8-4BE6-B109-B5B301DBB56C}" type="pres">
      <dgm:prSet presAssocID="{D9E0BCB7-D8DC-4224-9A5A-90E832C25BFC}" presName="bgRect" presStyleLbl="bgShp" presStyleIdx="4" presStyleCnt="10"/>
      <dgm:spPr/>
    </dgm:pt>
    <dgm:pt modelId="{E2E52DA0-7F4B-4ECF-BEA0-F14F56558673}" type="pres">
      <dgm:prSet presAssocID="{D9E0BCB7-D8DC-4224-9A5A-90E832C25BFC}" presName="iconRect" presStyleLbl="node1" presStyleIdx="4" presStyleCnt="1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Users"/>
        </a:ext>
      </dgm:extLst>
    </dgm:pt>
    <dgm:pt modelId="{D7166992-358D-475C-AC13-6B384258A1B6}" type="pres">
      <dgm:prSet presAssocID="{D9E0BCB7-D8DC-4224-9A5A-90E832C25BFC}" presName="spaceRect" presStyleCnt="0"/>
      <dgm:spPr/>
    </dgm:pt>
    <dgm:pt modelId="{96E484E0-DD25-49FD-A5EC-8BF4EBDAAAD0}" type="pres">
      <dgm:prSet presAssocID="{D9E0BCB7-D8DC-4224-9A5A-90E832C25BFC}" presName="parTx" presStyleLbl="revTx" presStyleIdx="4" presStyleCnt="10">
        <dgm:presLayoutVars>
          <dgm:chMax val="0"/>
          <dgm:chPref val="0"/>
        </dgm:presLayoutVars>
      </dgm:prSet>
      <dgm:spPr/>
    </dgm:pt>
    <dgm:pt modelId="{60BD5967-4B1B-4402-A2BA-A7B24AC24D31}" type="pres">
      <dgm:prSet presAssocID="{69440DA1-8836-40DE-B40C-785B5DEBA9E0}" presName="sibTrans" presStyleCnt="0"/>
      <dgm:spPr/>
    </dgm:pt>
    <dgm:pt modelId="{9B7CA463-DFF4-4871-83DA-3F3B3F77D277}" type="pres">
      <dgm:prSet presAssocID="{5F9989FF-3DF1-4B04-9605-C51F9FDBF549}" presName="compNode" presStyleCnt="0"/>
      <dgm:spPr/>
    </dgm:pt>
    <dgm:pt modelId="{4EEEC38F-E531-4472-B0BF-82EAA6476F73}" type="pres">
      <dgm:prSet presAssocID="{5F9989FF-3DF1-4B04-9605-C51F9FDBF549}" presName="bgRect" presStyleLbl="bgShp" presStyleIdx="5" presStyleCnt="10"/>
      <dgm:spPr/>
    </dgm:pt>
    <dgm:pt modelId="{623FB8CB-5702-4DE1-8AB4-EB2BF4D28E24}" type="pres">
      <dgm:prSet presAssocID="{5F9989FF-3DF1-4B04-9605-C51F9FDBF549}" presName="iconRect" presStyleLbl="node1" presStyleIdx="5" presStyleCnt="1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eacher"/>
        </a:ext>
      </dgm:extLst>
    </dgm:pt>
    <dgm:pt modelId="{782E8FE7-B9E3-4F6E-98BF-364BBDBF1E63}" type="pres">
      <dgm:prSet presAssocID="{5F9989FF-3DF1-4B04-9605-C51F9FDBF549}" presName="spaceRect" presStyleCnt="0"/>
      <dgm:spPr/>
    </dgm:pt>
    <dgm:pt modelId="{9C1FEC45-C3CD-4AAF-95A0-FEBCB276594B}" type="pres">
      <dgm:prSet presAssocID="{5F9989FF-3DF1-4B04-9605-C51F9FDBF549}" presName="parTx" presStyleLbl="revTx" presStyleIdx="5" presStyleCnt="10">
        <dgm:presLayoutVars>
          <dgm:chMax val="0"/>
          <dgm:chPref val="0"/>
        </dgm:presLayoutVars>
      </dgm:prSet>
      <dgm:spPr/>
    </dgm:pt>
    <dgm:pt modelId="{CBAB63C7-F460-4304-8D15-DC220986342C}" type="pres">
      <dgm:prSet presAssocID="{89EECDE9-FDE1-4F43-A73E-4DF24CD8A604}" presName="sibTrans" presStyleCnt="0"/>
      <dgm:spPr/>
    </dgm:pt>
    <dgm:pt modelId="{60D30F78-41E2-4E83-8D42-F301C259D336}" type="pres">
      <dgm:prSet presAssocID="{0BBF0E78-1910-4C86-8822-7667B36CC7A5}" presName="compNode" presStyleCnt="0"/>
      <dgm:spPr/>
    </dgm:pt>
    <dgm:pt modelId="{B0B8ECF2-4A0E-4AAF-BC96-DAE86DE4519A}" type="pres">
      <dgm:prSet presAssocID="{0BBF0E78-1910-4C86-8822-7667B36CC7A5}" presName="bgRect" presStyleLbl="bgShp" presStyleIdx="6" presStyleCnt="10"/>
      <dgm:spPr/>
    </dgm:pt>
    <dgm:pt modelId="{F8042655-02A9-4845-A4DC-DC8CEDC334BD}" type="pres">
      <dgm:prSet presAssocID="{0BBF0E78-1910-4C86-8822-7667B36CC7A5}" presName="iconRect" presStyleLbl="node1" presStyleIdx="6" presStyleCnt="1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Lock"/>
        </a:ext>
      </dgm:extLst>
    </dgm:pt>
    <dgm:pt modelId="{95BC7750-8EBD-4409-8362-24435EB0D1B8}" type="pres">
      <dgm:prSet presAssocID="{0BBF0E78-1910-4C86-8822-7667B36CC7A5}" presName="spaceRect" presStyleCnt="0"/>
      <dgm:spPr/>
    </dgm:pt>
    <dgm:pt modelId="{D075FD08-568A-49FC-BAA7-42CA3986027C}" type="pres">
      <dgm:prSet presAssocID="{0BBF0E78-1910-4C86-8822-7667B36CC7A5}" presName="parTx" presStyleLbl="revTx" presStyleIdx="6" presStyleCnt="10">
        <dgm:presLayoutVars>
          <dgm:chMax val="0"/>
          <dgm:chPref val="0"/>
        </dgm:presLayoutVars>
      </dgm:prSet>
      <dgm:spPr/>
    </dgm:pt>
    <dgm:pt modelId="{D7D4D049-69E2-48C5-84BA-966145FA7A71}" type="pres">
      <dgm:prSet presAssocID="{DBA87470-5586-4621-8A10-F67EB997FFDD}" presName="sibTrans" presStyleCnt="0"/>
      <dgm:spPr/>
    </dgm:pt>
    <dgm:pt modelId="{9FF92A95-0953-404D-BB92-9C2CC26AB170}" type="pres">
      <dgm:prSet presAssocID="{7C81406C-EF94-4D27-B53E-0BB8E7240314}" presName="compNode" presStyleCnt="0"/>
      <dgm:spPr/>
    </dgm:pt>
    <dgm:pt modelId="{1C6D5741-7C69-436F-9309-E276DDD9FBFA}" type="pres">
      <dgm:prSet presAssocID="{7C81406C-EF94-4D27-B53E-0BB8E7240314}" presName="bgRect" presStyleLbl="bgShp" presStyleIdx="7" presStyleCnt="10"/>
      <dgm:spPr/>
    </dgm:pt>
    <dgm:pt modelId="{804B3CBE-A2A8-4178-BC5B-36093F82A3FD}" type="pres">
      <dgm:prSet presAssocID="{7C81406C-EF94-4D27-B53E-0BB8E7240314}" presName="iconRect" presStyleLbl="node1" presStyleIdx="7" presStyleCnt="1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hare With Person"/>
        </a:ext>
      </dgm:extLst>
    </dgm:pt>
    <dgm:pt modelId="{C0CBE1D4-A0C7-4E97-8AE6-F852CD63AE1C}" type="pres">
      <dgm:prSet presAssocID="{7C81406C-EF94-4D27-B53E-0BB8E7240314}" presName="spaceRect" presStyleCnt="0"/>
      <dgm:spPr/>
    </dgm:pt>
    <dgm:pt modelId="{B9B13466-884A-49AF-B22F-CDB7DDE983A9}" type="pres">
      <dgm:prSet presAssocID="{7C81406C-EF94-4D27-B53E-0BB8E7240314}" presName="parTx" presStyleLbl="revTx" presStyleIdx="7" presStyleCnt="10">
        <dgm:presLayoutVars>
          <dgm:chMax val="0"/>
          <dgm:chPref val="0"/>
        </dgm:presLayoutVars>
      </dgm:prSet>
      <dgm:spPr/>
    </dgm:pt>
    <dgm:pt modelId="{6E3A59B4-7E8F-4D6F-9280-918CBB0A3963}" type="pres">
      <dgm:prSet presAssocID="{6091E5E5-B25A-4DDB-B1A3-BF12B0C8B4F6}" presName="sibTrans" presStyleCnt="0"/>
      <dgm:spPr/>
    </dgm:pt>
    <dgm:pt modelId="{9786FCEF-C4C0-491F-88E3-69D99A81C397}" type="pres">
      <dgm:prSet presAssocID="{4CF43C82-1396-456D-B272-B7739127D832}" presName="compNode" presStyleCnt="0"/>
      <dgm:spPr/>
    </dgm:pt>
    <dgm:pt modelId="{D4E0A6E2-EF29-4831-B0E0-BE522F665A01}" type="pres">
      <dgm:prSet presAssocID="{4CF43C82-1396-456D-B272-B7739127D832}" presName="bgRect" presStyleLbl="bgShp" presStyleIdx="8" presStyleCnt="10"/>
      <dgm:spPr/>
    </dgm:pt>
    <dgm:pt modelId="{6EBE1513-3B04-43CA-B2E3-534D202C3DBA}" type="pres">
      <dgm:prSet presAssocID="{4CF43C82-1396-456D-B272-B7739127D832}" presName="iconRect" presStyleLbl="node1" presStyleIdx="8" presStyleCnt="1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Tick"/>
        </a:ext>
      </dgm:extLst>
    </dgm:pt>
    <dgm:pt modelId="{F428DC26-6E58-4DA9-AD67-81DBE57B5992}" type="pres">
      <dgm:prSet presAssocID="{4CF43C82-1396-456D-B272-B7739127D832}" presName="spaceRect" presStyleCnt="0"/>
      <dgm:spPr/>
    </dgm:pt>
    <dgm:pt modelId="{1CDA6E7B-1143-429E-B623-6AE3AAF68866}" type="pres">
      <dgm:prSet presAssocID="{4CF43C82-1396-456D-B272-B7739127D832}" presName="parTx" presStyleLbl="revTx" presStyleIdx="8" presStyleCnt="10">
        <dgm:presLayoutVars>
          <dgm:chMax val="0"/>
          <dgm:chPref val="0"/>
        </dgm:presLayoutVars>
      </dgm:prSet>
      <dgm:spPr/>
    </dgm:pt>
    <dgm:pt modelId="{40F5960D-FEBA-4163-BED2-9070D5BBD492}" type="pres">
      <dgm:prSet presAssocID="{FA5365DA-C6F9-4A1B-84D1-ADD83776D257}" presName="sibTrans" presStyleCnt="0"/>
      <dgm:spPr/>
    </dgm:pt>
    <dgm:pt modelId="{483309C6-B845-41DC-A666-EE4407CA5C41}" type="pres">
      <dgm:prSet presAssocID="{3424415D-6874-48E7-9F0D-9F0C31C12E8B}" presName="compNode" presStyleCnt="0"/>
      <dgm:spPr/>
    </dgm:pt>
    <dgm:pt modelId="{42138759-2E31-4890-9AB0-81F4AADCF5A1}" type="pres">
      <dgm:prSet presAssocID="{3424415D-6874-48E7-9F0D-9F0C31C12E8B}" presName="bgRect" presStyleLbl="bgShp" presStyleIdx="9" presStyleCnt="10"/>
      <dgm:spPr/>
    </dgm:pt>
    <dgm:pt modelId="{44495841-F305-4C92-9E19-8DAE601B01B5}" type="pres">
      <dgm:prSet presAssocID="{3424415D-6874-48E7-9F0D-9F0C31C12E8B}" presName="iconRect" presStyleLbl="node1" presStyleIdx="9" presStyleCnt="10"/>
      <dgm:spPr>
        <a:blipFill>
          <a:blip xmlns:r="http://schemas.openxmlformats.org/officeDocument/2006/relationships">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Contract with solid fill"/>
        </a:ext>
      </dgm:extLst>
    </dgm:pt>
    <dgm:pt modelId="{46DB8312-5230-4F55-8286-8761D0466C23}" type="pres">
      <dgm:prSet presAssocID="{3424415D-6874-48E7-9F0D-9F0C31C12E8B}" presName="spaceRect" presStyleCnt="0"/>
      <dgm:spPr/>
    </dgm:pt>
    <dgm:pt modelId="{9215C8C5-BC8A-4B25-8436-9B0FD1D135AA}" type="pres">
      <dgm:prSet presAssocID="{3424415D-6874-48E7-9F0D-9F0C31C12E8B}" presName="parTx" presStyleLbl="revTx" presStyleIdx="9" presStyleCnt="10">
        <dgm:presLayoutVars>
          <dgm:chMax val="0"/>
          <dgm:chPref val="0"/>
        </dgm:presLayoutVars>
      </dgm:prSet>
      <dgm:spPr/>
    </dgm:pt>
  </dgm:ptLst>
  <dgm:cxnLst>
    <dgm:cxn modelId="{38D4BD02-BBCB-4FBC-9F88-3D6B3F421CE4}" type="presOf" srcId="{BF9BAB64-73BC-4417-A280-50F5F79D40A5}" destId="{DD31525B-9A80-4FD8-BEAC-C876D1AA783A}" srcOrd="0" destOrd="0" presId="urn:microsoft.com/office/officeart/2018/2/layout/IconVerticalSolidList"/>
    <dgm:cxn modelId="{71F4DF03-1BA6-4C41-B5F0-A7FD61C1E261}" type="presOf" srcId="{D9E0BCB7-D8DC-4224-9A5A-90E832C25BFC}" destId="{96E484E0-DD25-49FD-A5EC-8BF4EBDAAAD0}" srcOrd="0" destOrd="0" presId="urn:microsoft.com/office/officeart/2018/2/layout/IconVerticalSolidList"/>
    <dgm:cxn modelId="{D0351312-3F1E-45DD-84B4-B2F92E9FC564}" srcId="{258B2196-3444-4EDA-B7CD-AC0D91E4AAF2}" destId="{C76D9827-5139-44D8-8A54-BA6D8F7E1079}" srcOrd="0" destOrd="0" parTransId="{CBE63C7D-BEC0-44B4-9557-E620CAA6A34F}" sibTransId="{B243C5AF-5D67-4BD3-9060-F4765A871380}"/>
    <dgm:cxn modelId="{281BE536-D7D5-4DC5-971F-882CFD2056CD}" srcId="{258B2196-3444-4EDA-B7CD-AC0D91E4AAF2}" destId="{5F9989FF-3DF1-4B04-9605-C51F9FDBF549}" srcOrd="5" destOrd="0" parTransId="{6A30186F-62CB-44DC-B784-EA94086664B4}" sibTransId="{89EECDE9-FDE1-4F43-A73E-4DF24CD8A604}"/>
    <dgm:cxn modelId="{A428895D-89D9-4B78-8754-040DFC163293}" srcId="{258B2196-3444-4EDA-B7CD-AC0D91E4AAF2}" destId="{3424415D-6874-48E7-9F0D-9F0C31C12E8B}" srcOrd="9" destOrd="0" parTransId="{EA2062FF-9CB0-483E-8469-DCAF5A277A75}" sibTransId="{3CAA4EE9-E3A2-49F9-8E8E-882C380FB099}"/>
    <dgm:cxn modelId="{406FD86D-6C89-47E0-A1B1-783A64337396}" type="presOf" srcId="{25173C12-E90A-4E81-A028-67A17463D36E}" destId="{9B7D508C-A8CB-406A-B9F6-A9B099C8CEC3}" srcOrd="0" destOrd="0" presId="urn:microsoft.com/office/officeart/2018/2/layout/IconVerticalSolidList"/>
    <dgm:cxn modelId="{883FA772-5846-4813-94E8-DEACD769AFA2}" type="presOf" srcId="{258B2196-3444-4EDA-B7CD-AC0D91E4AAF2}" destId="{2A59FCDB-60C5-40C0-B1AF-EAA15AB25B1B}" srcOrd="0" destOrd="0" presId="urn:microsoft.com/office/officeart/2018/2/layout/IconVerticalSolidList"/>
    <dgm:cxn modelId="{FFCED253-8D6A-4E0B-A3DE-C67261B2280F}" srcId="{258B2196-3444-4EDA-B7CD-AC0D91E4AAF2}" destId="{7C81406C-EF94-4D27-B53E-0BB8E7240314}" srcOrd="7" destOrd="0" parTransId="{CEB3FD93-8713-422A-81E8-44CCF3D8257A}" sibTransId="{6091E5E5-B25A-4DDB-B1A3-BF12B0C8B4F6}"/>
    <dgm:cxn modelId="{02DA497B-5AF4-460B-A3FC-10323B8D2071}" type="presOf" srcId="{7C81406C-EF94-4D27-B53E-0BB8E7240314}" destId="{B9B13466-884A-49AF-B22F-CDB7DDE983A9}" srcOrd="0" destOrd="0" presId="urn:microsoft.com/office/officeart/2018/2/layout/IconVerticalSolidList"/>
    <dgm:cxn modelId="{26A89E87-58E7-42D4-9931-9D6CD9AC9A84}" type="presOf" srcId="{5F9989FF-3DF1-4B04-9605-C51F9FDBF549}" destId="{9C1FEC45-C3CD-4AAF-95A0-FEBCB276594B}" srcOrd="0" destOrd="0" presId="urn:microsoft.com/office/officeart/2018/2/layout/IconVerticalSolidList"/>
    <dgm:cxn modelId="{C3D2F49F-26AD-4D6F-B88A-0AC50C9C3542}" srcId="{258B2196-3444-4EDA-B7CD-AC0D91E4AAF2}" destId="{BF9BAB64-73BC-4417-A280-50F5F79D40A5}" srcOrd="3" destOrd="0" parTransId="{A54823B5-2DF3-4B54-9BDA-6A949EED6EBE}" sibTransId="{71087C01-0982-4B54-BC93-11638A3AB63C}"/>
    <dgm:cxn modelId="{EECC88B3-0AD9-4491-BF5F-832B6F500ABC}" type="presOf" srcId="{3424415D-6874-48E7-9F0D-9F0C31C12E8B}" destId="{9215C8C5-BC8A-4B25-8436-9B0FD1D135AA}" srcOrd="0" destOrd="0" presId="urn:microsoft.com/office/officeart/2018/2/layout/IconVerticalSolidList"/>
    <dgm:cxn modelId="{D4DDADB6-8C13-4B3C-AB7E-F2BB812BE416}" srcId="{258B2196-3444-4EDA-B7CD-AC0D91E4AAF2}" destId="{D9E0BCB7-D8DC-4224-9A5A-90E832C25BFC}" srcOrd="4" destOrd="0" parTransId="{D690F464-EB81-4666-8965-89EAD3AFBE78}" sibTransId="{69440DA1-8836-40DE-B40C-785B5DEBA9E0}"/>
    <dgm:cxn modelId="{CBAB8FC3-7205-4523-9F1C-3553D991820B}" type="presOf" srcId="{0BBF0E78-1910-4C86-8822-7667B36CC7A5}" destId="{D075FD08-568A-49FC-BAA7-42CA3986027C}" srcOrd="0" destOrd="0" presId="urn:microsoft.com/office/officeart/2018/2/layout/IconVerticalSolidList"/>
    <dgm:cxn modelId="{404C03D0-333F-4706-95FA-14FEC109B79F}" type="presOf" srcId="{4CF43C82-1396-456D-B272-B7739127D832}" destId="{1CDA6E7B-1143-429E-B623-6AE3AAF68866}" srcOrd="0" destOrd="0" presId="urn:microsoft.com/office/officeart/2018/2/layout/IconVerticalSolidList"/>
    <dgm:cxn modelId="{B2D8ABD0-0CC5-4130-B8D1-8639E1938853}" type="presOf" srcId="{F15E21A9-952C-4300-AA05-6E7ECC527CD9}" destId="{4692D916-1133-484F-B62B-45C3C95E1F02}" srcOrd="0" destOrd="0" presId="urn:microsoft.com/office/officeart/2018/2/layout/IconVerticalSolidList"/>
    <dgm:cxn modelId="{FF4A80D4-BA84-4458-9D9B-6BF0D3D37DEB}" srcId="{258B2196-3444-4EDA-B7CD-AC0D91E4AAF2}" destId="{25173C12-E90A-4E81-A028-67A17463D36E}" srcOrd="1" destOrd="0" parTransId="{E698E235-324B-48B3-9F5D-829517AAF859}" sibTransId="{5DA598BF-12A2-4286-9951-AE08683DFE2B}"/>
    <dgm:cxn modelId="{D9A959DA-E144-4F40-8498-C01D4EC7AAFB}" srcId="{258B2196-3444-4EDA-B7CD-AC0D91E4AAF2}" destId="{0BBF0E78-1910-4C86-8822-7667B36CC7A5}" srcOrd="6" destOrd="0" parTransId="{CA72C847-3C31-4B49-BACF-76B80A2CF58C}" sibTransId="{DBA87470-5586-4621-8A10-F67EB997FFDD}"/>
    <dgm:cxn modelId="{7A736FDB-34E7-41CB-9DE1-A048D5C0C7B5}" srcId="{258B2196-3444-4EDA-B7CD-AC0D91E4AAF2}" destId="{F15E21A9-952C-4300-AA05-6E7ECC527CD9}" srcOrd="2" destOrd="0" parTransId="{75E85C31-B640-40F0-900E-A4742ACB53EE}" sibTransId="{D98FF7BA-9CD7-4773-8226-904FE7D488FA}"/>
    <dgm:cxn modelId="{737B89E2-03D9-47E7-9278-4F2C479716B1}" srcId="{258B2196-3444-4EDA-B7CD-AC0D91E4AAF2}" destId="{4CF43C82-1396-456D-B272-B7739127D832}" srcOrd="8" destOrd="0" parTransId="{9964D52E-5D51-4C10-9B4F-9F0B367EDBBF}" sibTransId="{FA5365DA-C6F9-4A1B-84D1-ADD83776D257}"/>
    <dgm:cxn modelId="{BB113FF3-FF83-4F68-A13F-F10AE99A1B12}" type="presOf" srcId="{C76D9827-5139-44D8-8A54-BA6D8F7E1079}" destId="{3C334FEB-0110-4A57-BCB5-9E0945F26A1B}" srcOrd="0" destOrd="0" presId="urn:microsoft.com/office/officeart/2018/2/layout/IconVerticalSolidList"/>
    <dgm:cxn modelId="{4BFB303D-05F8-4F59-BB4B-54F5152A4C41}" type="presParOf" srcId="{2A59FCDB-60C5-40C0-B1AF-EAA15AB25B1B}" destId="{8B331F51-B953-4BDE-B131-3D2892159845}" srcOrd="0" destOrd="0" presId="urn:microsoft.com/office/officeart/2018/2/layout/IconVerticalSolidList"/>
    <dgm:cxn modelId="{F55D9C17-CC6A-4C89-A7D3-274AE18077FA}" type="presParOf" srcId="{8B331F51-B953-4BDE-B131-3D2892159845}" destId="{87B33DF4-5DA2-4D92-A0D6-B5F302AC77DC}" srcOrd="0" destOrd="0" presId="urn:microsoft.com/office/officeart/2018/2/layout/IconVerticalSolidList"/>
    <dgm:cxn modelId="{9C32586F-95DB-4E34-840A-62019B03DD6E}" type="presParOf" srcId="{8B331F51-B953-4BDE-B131-3D2892159845}" destId="{2513B820-4048-4C73-AE72-BC2397254307}" srcOrd="1" destOrd="0" presId="urn:microsoft.com/office/officeart/2018/2/layout/IconVerticalSolidList"/>
    <dgm:cxn modelId="{54DBF9AD-A264-42A4-A6D8-4A34698C9B66}" type="presParOf" srcId="{8B331F51-B953-4BDE-B131-3D2892159845}" destId="{D603EB7D-D6C8-4A47-B3B4-C92DB891A558}" srcOrd="2" destOrd="0" presId="urn:microsoft.com/office/officeart/2018/2/layout/IconVerticalSolidList"/>
    <dgm:cxn modelId="{55F79718-6F8C-4FD1-ADAC-F57A406DAE99}" type="presParOf" srcId="{8B331F51-B953-4BDE-B131-3D2892159845}" destId="{3C334FEB-0110-4A57-BCB5-9E0945F26A1B}" srcOrd="3" destOrd="0" presId="urn:microsoft.com/office/officeart/2018/2/layout/IconVerticalSolidList"/>
    <dgm:cxn modelId="{D77385AA-77B2-4411-B532-80CA6AE9F481}" type="presParOf" srcId="{2A59FCDB-60C5-40C0-B1AF-EAA15AB25B1B}" destId="{6D50171F-AAFC-4102-B607-BB7C9D899EDE}" srcOrd="1" destOrd="0" presId="urn:microsoft.com/office/officeart/2018/2/layout/IconVerticalSolidList"/>
    <dgm:cxn modelId="{E6461E8A-C9B4-47DD-AE02-8096987FF6A0}" type="presParOf" srcId="{2A59FCDB-60C5-40C0-B1AF-EAA15AB25B1B}" destId="{F8ED40F9-3589-49EF-BAE5-8C168B811A14}" srcOrd="2" destOrd="0" presId="urn:microsoft.com/office/officeart/2018/2/layout/IconVerticalSolidList"/>
    <dgm:cxn modelId="{A1734670-1C35-436C-A545-F00A03B32D35}" type="presParOf" srcId="{F8ED40F9-3589-49EF-BAE5-8C168B811A14}" destId="{197E7315-84EF-48A6-BC8D-BADC1CBE6A0C}" srcOrd="0" destOrd="0" presId="urn:microsoft.com/office/officeart/2018/2/layout/IconVerticalSolidList"/>
    <dgm:cxn modelId="{81CFAE8E-2421-40E2-8031-9E39C1126296}" type="presParOf" srcId="{F8ED40F9-3589-49EF-BAE5-8C168B811A14}" destId="{D2FE7208-F710-4E0C-A61B-401DEE0CEB5F}" srcOrd="1" destOrd="0" presId="urn:microsoft.com/office/officeart/2018/2/layout/IconVerticalSolidList"/>
    <dgm:cxn modelId="{DF8EFB96-F6DB-4D73-B19A-12F0BAC9813A}" type="presParOf" srcId="{F8ED40F9-3589-49EF-BAE5-8C168B811A14}" destId="{BD2E47A7-674E-4FAF-8335-60E41C94CDFC}" srcOrd="2" destOrd="0" presId="urn:microsoft.com/office/officeart/2018/2/layout/IconVerticalSolidList"/>
    <dgm:cxn modelId="{9A583290-FCBA-471C-8A69-6039553B4ED4}" type="presParOf" srcId="{F8ED40F9-3589-49EF-BAE5-8C168B811A14}" destId="{9B7D508C-A8CB-406A-B9F6-A9B099C8CEC3}" srcOrd="3" destOrd="0" presId="urn:microsoft.com/office/officeart/2018/2/layout/IconVerticalSolidList"/>
    <dgm:cxn modelId="{06A0DE3E-9D44-4DFF-8FA1-F78715F5AE31}" type="presParOf" srcId="{2A59FCDB-60C5-40C0-B1AF-EAA15AB25B1B}" destId="{53C2DF2A-3162-49E5-B62F-1C15B134BA20}" srcOrd="3" destOrd="0" presId="urn:microsoft.com/office/officeart/2018/2/layout/IconVerticalSolidList"/>
    <dgm:cxn modelId="{3D718AE4-B55E-4A08-87A9-E16ACDC075DB}" type="presParOf" srcId="{2A59FCDB-60C5-40C0-B1AF-EAA15AB25B1B}" destId="{4458ACAE-F9DD-4774-A28C-E475DE0CFFDB}" srcOrd="4" destOrd="0" presId="urn:microsoft.com/office/officeart/2018/2/layout/IconVerticalSolidList"/>
    <dgm:cxn modelId="{7603105E-C2EC-4775-BD82-1AE797B825A8}" type="presParOf" srcId="{4458ACAE-F9DD-4774-A28C-E475DE0CFFDB}" destId="{EC7380B2-00E0-47AE-9CE3-E753C47CA7D1}" srcOrd="0" destOrd="0" presId="urn:microsoft.com/office/officeart/2018/2/layout/IconVerticalSolidList"/>
    <dgm:cxn modelId="{81FD3DCA-F4CE-451B-B012-D9E6882094BC}" type="presParOf" srcId="{4458ACAE-F9DD-4774-A28C-E475DE0CFFDB}" destId="{6A55F8EF-8948-4BBD-91B9-AC476FC17152}" srcOrd="1" destOrd="0" presId="urn:microsoft.com/office/officeart/2018/2/layout/IconVerticalSolidList"/>
    <dgm:cxn modelId="{D6C8DC4A-6B45-48E2-B6DB-AB3A90356D53}" type="presParOf" srcId="{4458ACAE-F9DD-4774-A28C-E475DE0CFFDB}" destId="{7F979BD3-6BE3-49D1-93DD-CD87900C450C}" srcOrd="2" destOrd="0" presId="urn:microsoft.com/office/officeart/2018/2/layout/IconVerticalSolidList"/>
    <dgm:cxn modelId="{27DC76EC-7816-4DFC-BA0B-ABF61F3EA6DA}" type="presParOf" srcId="{4458ACAE-F9DD-4774-A28C-E475DE0CFFDB}" destId="{4692D916-1133-484F-B62B-45C3C95E1F02}" srcOrd="3" destOrd="0" presId="urn:microsoft.com/office/officeart/2018/2/layout/IconVerticalSolidList"/>
    <dgm:cxn modelId="{0774B745-FF31-43BD-9284-A43213BD1584}" type="presParOf" srcId="{2A59FCDB-60C5-40C0-B1AF-EAA15AB25B1B}" destId="{9730E114-17BB-4D50-8479-31CF8F39019D}" srcOrd="5" destOrd="0" presId="urn:microsoft.com/office/officeart/2018/2/layout/IconVerticalSolidList"/>
    <dgm:cxn modelId="{CAF5A176-C96E-4456-9018-220038DB63E1}" type="presParOf" srcId="{2A59FCDB-60C5-40C0-B1AF-EAA15AB25B1B}" destId="{4889EE82-E7D7-421F-97AD-0D1E4F9166DC}" srcOrd="6" destOrd="0" presId="urn:microsoft.com/office/officeart/2018/2/layout/IconVerticalSolidList"/>
    <dgm:cxn modelId="{A14ECBFE-F433-48F0-9D7D-1B827FC6334B}" type="presParOf" srcId="{4889EE82-E7D7-421F-97AD-0D1E4F9166DC}" destId="{CC097A8F-42D2-4A6B-A1C0-B4328EFBAF73}" srcOrd="0" destOrd="0" presId="urn:microsoft.com/office/officeart/2018/2/layout/IconVerticalSolidList"/>
    <dgm:cxn modelId="{9589C643-A057-4207-8270-FDBD7FD5683E}" type="presParOf" srcId="{4889EE82-E7D7-421F-97AD-0D1E4F9166DC}" destId="{1F145559-857A-47AF-A302-C8701C346DEC}" srcOrd="1" destOrd="0" presId="urn:microsoft.com/office/officeart/2018/2/layout/IconVerticalSolidList"/>
    <dgm:cxn modelId="{07D287D5-7AB3-4B73-8815-BC0652FB5D2F}" type="presParOf" srcId="{4889EE82-E7D7-421F-97AD-0D1E4F9166DC}" destId="{A417BBD2-F415-48D3-858A-F789975AE071}" srcOrd="2" destOrd="0" presId="urn:microsoft.com/office/officeart/2018/2/layout/IconVerticalSolidList"/>
    <dgm:cxn modelId="{6D313521-1C9E-461E-B977-228E910352E6}" type="presParOf" srcId="{4889EE82-E7D7-421F-97AD-0D1E4F9166DC}" destId="{DD31525B-9A80-4FD8-BEAC-C876D1AA783A}" srcOrd="3" destOrd="0" presId="urn:microsoft.com/office/officeart/2018/2/layout/IconVerticalSolidList"/>
    <dgm:cxn modelId="{80C4EB02-1CB4-4B02-8A7C-5521BDE524EC}" type="presParOf" srcId="{2A59FCDB-60C5-40C0-B1AF-EAA15AB25B1B}" destId="{38A5127A-E797-4FDA-AD25-9C26E37D7688}" srcOrd="7" destOrd="0" presId="urn:microsoft.com/office/officeart/2018/2/layout/IconVerticalSolidList"/>
    <dgm:cxn modelId="{512AA777-653E-46C2-8FD0-D0A6F38E1780}" type="presParOf" srcId="{2A59FCDB-60C5-40C0-B1AF-EAA15AB25B1B}" destId="{AE063C1A-6207-4F8A-978E-423943CA87E4}" srcOrd="8" destOrd="0" presId="urn:microsoft.com/office/officeart/2018/2/layout/IconVerticalSolidList"/>
    <dgm:cxn modelId="{7AD3D4BA-60F2-4932-A983-5CF14B87A587}" type="presParOf" srcId="{AE063C1A-6207-4F8A-978E-423943CA87E4}" destId="{1D68543D-73E8-4BE6-B109-B5B301DBB56C}" srcOrd="0" destOrd="0" presId="urn:microsoft.com/office/officeart/2018/2/layout/IconVerticalSolidList"/>
    <dgm:cxn modelId="{9CB0A32E-F4DF-469D-A129-78A0D96C181B}" type="presParOf" srcId="{AE063C1A-6207-4F8A-978E-423943CA87E4}" destId="{E2E52DA0-7F4B-4ECF-BEA0-F14F56558673}" srcOrd="1" destOrd="0" presId="urn:microsoft.com/office/officeart/2018/2/layout/IconVerticalSolidList"/>
    <dgm:cxn modelId="{B7932C8B-960E-4A5A-8EC1-6EF73B1FFF72}" type="presParOf" srcId="{AE063C1A-6207-4F8A-978E-423943CA87E4}" destId="{D7166992-358D-475C-AC13-6B384258A1B6}" srcOrd="2" destOrd="0" presId="urn:microsoft.com/office/officeart/2018/2/layout/IconVerticalSolidList"/>
    <dgm:cxn modelId="{B0498D13-812D-4866-9552-5665355136CC}" type="presParOf" srcId="{AE063C1A-6207-4F8A-978E-423943CA87E4}" destId="{96E484E0-DD25-49FD-A5EC-8BF4EBDAAAD0}" srcOrd="3" destOrd="0" presId="urn:microsoft.com/office/officeart/2018/2/layout/IconVerticalSolidList"/>
    <dgm:cxn modelId="{73A21375-1DAE-4627-8054-A044583DF95A}" type="presParOf" srcId="{2A59FCDB-60C5-40C0-B1AF-EAA15AB25B1B}" destId="{60BD5967-4B1B-4402-A2BA-A7B24AC24D31}" srcOrd="9" destOrd="0" presId="urn:microsoft.com/office/officeart/2018/2/layout/IconVerticalSolidList"/>
    <dgm:cxn modelId="{005868AF-982A-42EA-9691-FF712892CDFB}" type="presParOf" srcId="{2A59FCDB-60C5-40C0-B1AF-EAA15AB25B1B}" destId="{9B7CA463-DFF4-4871-83DA-3F3B3F77D277}" srcOrd="10" destOrd="0" presId="urn:microsoft.com/office/officeart/2018/2/layout/IconVerticalSolidList"/>
    <dgm:cxn modelId="{17C8F2E8-21B9-4769-A67E-F2BBE738A47A}" type="presParOf" srcId="{9B7CA463-DFF4-4871-83DA-3F3B3F77D277}" destId="{4EEEC38F-E531-4472-B0BF-82EAA6476F73}" srcOrd="0" destOrd="0" presId="urn:microsoft.com/office/officeart/2018/2/layout/IconVerticalSolidList"/>
    <dgm:cxn modelId="{82CC6B53-1A45-4D3B-B07A-012B878D3CF0}" type="presParOf" srcId="{9B7CA463-DFF4-4871-83DA-3F3B3F77D277}" destId="{623FB8CB-5702-4DE1-8AB4-EB2BF4D28E24}" srcOrd="1" destOrd="0" presId="urn:microsoft.com/office/officeart/2018/2/layout/IconVerticalSolidList"/>
    <dgm:cxn modelId="{EBF55439-8990-4759-A18D-120709A95A5D}" type="presParOf" srcId="{9B7CA463-DFF4-4871-83DA-3F3B3F77D277}" destId="{782E8FE7-B9E3-4F6E-98BF-364BBDBF1E63}" srcOrd="2" destOrd="0" presId="urn:microsoft.com/office/officeart/2018/2/layout/IconVerticalSolidList"/>
    <dgm:cxn modelId="{20AAAF04-9BFD-43F3-9DCB-4F9001092AC7}" type="presParOf" srcId="{9B7CA463-DFF4-4871-83DA-3F3B3F77D277}" destId="{9C1FEC45-C3CD-4AAF-95A0-FEBCB276594B}" srcOrd="3" destOrd="0" presId="urn:microsoft.com/office/officeart/2018/2/layout/IconVerticalSolidList"/>
    <dgm:cxn modelId="{C1BAA832-CB3A-4A76-AA07-86E9681E3798}" type="presParOf" srcId="{2A59FCDB-60C5-40C0-B1AF-EAA15AB25B1B}" destId="{CBAB63C7-F460-4304-8D15-DC220986342C}" srcOrd="11" destOrd="0" presId="urn:microsoft.com/office/officeart/2018/2/layout/IconVerticalSolidList"/>
    <dgm:cxn modelId="{95FA278E-B291-42E7-9ABE-69BD10F9A1F6}" type="presParOf" srcId="{2A59FCDB-60C5-40C0-B1AF-EAA15AB25B1B}" destId="{60D30F78-41E2-4E83-8D42-F301C259D336}" srcOrd="12" destOrd="0" presId="urn:microsoft.com/office/officeart/2018/2/layout/IconVerticalSolidList"/>
    <dgm:cxn modelId="{87592C29-A650-4204-91CE-CCB42226834C}" type="presParOf" srcId="{60D30F78-41E2-4E83-8D42-F301C259D336}" destId="{B0B8ECF2-4A0E-4AAF-BC96-DAE86DE4519A}" srcOrd="0" destOrd="0" presId="urn:microsoft.com/office/officeart/2018/2/layout/IconVerticalSolidList"/>
    <dgm:cxn modelId="{B6613A9B-3397-49FA-BFB1-42941EC08DF4}" type="presParOf" srcId="{60D30F78-41E2-4E83-8D42-F301C259D336}" destId="{F8042655-02A9-4845-A4DC-DC8CEDC334BD}" srcOrd="1" destOrd="0" presId="urn:microsoft.com/office/officeart/2018/2/layout/IconVerticalSolidList"/>
    <dgm:cxn modelId="{3E143540-FCB1-4AAB-A212-795C1BF671D4}" type="presParOf" srcId="{60D30F78-41E2-4E83-8D42-F301C259D336}" destId="{95BC7750-8EBD-4409-8362-24435EB0D1B8}" srcOrd="2" destOrd="0" presId="urn:microsoft.com/office/officeart/2018/2/layout/IconVerticalSolidList"/>
    <dgm:cxn modelId="{BF019AA3-2E44-4C47-8501-CF028D8AA393}" type="presParOf" srcId="{60D30F78-41E2-4E83-8D42-F301C259D336}" destId="{D075FD08-568A-49FC-BAA7-42CA3986027C}" srcOrd="3" destOrd="0" presId="urn:microsoft.com/office/officeart/2018/2/layout/IconVerticalSolidList"/>
    <dgm:cxn modelId="{2D51885C-732C-49A7-B3FE-2705141B8FD2}" type="presParOf" srcId="{2A59FCDB-60C5-40C0-B1AF-EAA15AB25B1B}" destId="{D7D4D049-69E2-48C5-84BA-966145FA7A71}" srcOrd="13" destOrd="0" presId="urn:microsoft.com/office/officeart/2018/2/layout/IconVerticalSolidList"/>
    <dgm:cxn modelId="{8FC15AAD-461F-4B5A-BBBF-6439BE9BA8B4}" type="presParOf" srcId="{2A59FCDB-60C5-40C0-B1AF-EAA15AB25B1B}" destId="{9FF92A95-0953-404D-BB92-9C2CC26AB170}" srcOrd="14" destOrd="0" presId="urn:microsoft.com/office/officeart/2018/2/layout/IconVerticalSolidList"/>
    <dgm:cxn modelId="{2DEA4040-9F44-41EF-964C-DFD84E18D163}" type="presParOf" srcId="{9FF92A95-0953-404D-BB92-9C2CC26AB170}" destId="{1C6D5741-7C69-436F-9309-E276DDD9FBFA}" srcOrd="0" destOrd="0" presId="urn:microsoft.com/office/officeart/2018/2/layout/IconVerticalSolidList"/>
    <dgm:cxn modelId="{9F269D94-E5E8-4962-A731-2D8252310301}" type="presParOf" srcId="{9FF92A95-0953-404D-BB92-9C2CC26AB170}" destId="{804B3CBE-A2A8-4178-BC5B-36093F82A3FD}" srcOrd="1" destOrd="0" presId="urn:microsoft.com/office/officeart/2018/2/layout/IconVerticalSolidList"/>
    <dgm:cxn modelId="{91DC6EB7-EFA1-40D1-B77F-F821EE8E68AA}" type="presParOf" srcId="{9FF92A95-0953-404D-BB92-9C2CC26AB170}" destId="{C0CBE1D4-A0C7-4E97-8AE6-F852CD63AE1C}" srcOrd="2" destOrd="0" presId="urn:microsoft.com/office/officeart/2018/2/layout/IconVerticalSolidList"/>
    <dgm:cxn modelId="{13E940EE-FDF1-4BC1-A21B-83C33A504250}" type="presParOf" srcId="{9FF92A95-0953-404D-BB92-9C2CC26AB170}" destId="{B9B13466-884A-49AF-B22F-CDB7DDE983A9}" srcOrd="3" destOrd="0" presId="urn:microsoft.com/office/officeart/2018/2/layout/IconVerticalSolidList"/>
    <dgm:cxn modelId="{EB86C949-657C-4FAC-A34A-7F1A07467084}" type="presParOf" srcId="{2A59FCDB-60C5-40C0-B1AF-EAA15AB25B1B}" destId="{6E3A59B4-7E8F-4D6F-9280-918CBB0A3963}" srcOrd="15" destOrd="0" presId="urn:microsoft.com/office/officeart/2018/2/layout/IconVerticalSolidList"/>
    <dgm:cxn modelId="{B58FDC74-706C-4017-AC0D-B0D10ACD2CB2}" type="presParOf" srcId="{2A59FCDB-60C5-40C0-B1AF-EAA15AB25B1B}" destId="{9786FCEF-C4C0-491F-88E3-69D99A81C397}" srcOrd="16" destOrd="0" presId="urn:microsoft.com/office/officeart/2018/2/layout/IconVerticalSolidList"/>
    <dgm:cxn modelId="{2FE831FB-B300-4D92-9C09-592BFFD42674}" type="presParOf" srcId="{9786FCEF-C4C0-491F-88E3-69D99A81C397}" destId="{D4E0A6E2-EF29-4831-B0E0-BE522F665A01}" srcOrd="0" destOrd="0" presId="urn:microsoft.com/office/officeart/2018/2/layout/IconVerticalSolidList"/>
    <dgm:cxn modelId="{2AF9B140-D510-4699-ABA7-AF3C5E083438}" type="presParOf" srcId="{9786FCEF-C4C0-491F-88E3-69D99A81C397}" destId="{6EBE1513-3B04-43CA-B2E3-534D202C3DBA}" srcOrd="1" destOrd="0" presId="urn:microsoft.com/office/officeart/2018/2/layout/IconVerticalSolidList"/>
    <dgm:cxn modelId="{6551A1C0-0B0E-4D0C-8D0D-C7D36A7A12F8}" type="presParOf" srcId="{9786FCEF-C4C0-491F-88E3-69D99A81C397}" destId="{F428DC26-6E58-4DA9-AD67-81DBE57B5992}" srcOrd="2" destOrd="0" presId="urn:microsoft.com/office/officeart/2018/2/layout/IconVerticalSolidList"/>
    <dgm:cxn modelId="{8FD87488-7D76-49BE-8403-380BC8377B4F}" type="presParOf" srcId="{9786FCEF-C4C0-491F-88E3-69D99A81C397}" destId="{1CDA6E7B-1143-429E-B623-6AE3AAF68866}" srcOrd="3" destOrd="0" presId="urn:microsoft.com/office/officeart/2018/2/layout/IconVerticalSolidList"/>
    <dgm:cxn modelId="{2E1EE639-56BB-420D-A1F9-06CB05907061}" type="presParOf" srcId="{2A59FCDB-60C5-40C0-B1AF-EAA15AB25B1B}" destId="{40F5960D-FEBA-4163-BED2-9070D5BBD492}" srcOrd="17" destOrd="0" presId="urn:microsoft.com/office/officeart/2018/2/layout/IconVerticalSolidList"/>
    <dgm:cxn modelId="{C8FAEC19-E7F0-4F92-A6CF-B855EEEAAC66}" type="presParOf" srcId="{2A59FCDB-60C5-40C0-B1AF-EAA15AB25B1B}" destId="{483309C6-B845-41DC-A666-EE4407CA5C41}" srcOrd="18" destOrd="0" presId="urn:microsoft.com/office/officeart/2018/2/layout/IconVerticalSolidList"/>
    <dgm:cxn modelId="{0DAB9BA3-3A1B-424B-A799-4DEF9E2F7401}" type="presParOf" srcId="{483309C6-B845-41DC-A666-EE4407CA5C41}" destId="{42138759-2E31-4890-9AB0-81F4AADCF5A1}" srcOrd="0" destOrd="0" presId="urn:microsoft.com/office/officeart/2018/2/layout/IconVerticalSolidList"/>
    <dgm:cxn modelId="{0892EF64-69EF-4A24-8920-AE3F9A9CA866}" type="presParOf" srcId="{483309C6-B845-41DC-A666-EE4407CA5C41}" destId="{44495841-F305-4C92-9E19-8DAE601B01B5}" srcOrd="1" destOrd="0" presId="urn:microsoft.com/office/officeart/2018/2/layout/IconVerticalSolidList"/>
    <dgm:cxn modelId="{B3347E50-2230-4CA6-A718-5CBEA77742CC}" type="presParOf" srcId="{483309C6-B845-41DC-A666-EE4407CA5C41}" destId="{46DB8312-5230-4F55-8286-8761D0466C23}" srcOrd="2" destOrd="0" presId="urn:microsoft.com/office/officeart/2018/2/layout/IconVerticalSolidList"/>
    <dgm:cxn modelId="{0DA4C4B6-A0CE-4D2B-A4EB-83ED0E1B3692}" type="presParOf" srcId="{483309C6-B845-41DC-A666-EE4407CA5C41}" destId="{9215C8C5-BC8A-4B25-8436-9B0FD1D135A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FAE80A-771A-4D93-86D6-8550CD1A7C78}"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074DF475-5AC7-427B-BA1F-93E44EF8BF5A}" type="pres">
      <dgm:prSet presAssocID="{C6FAE80A-771A-4D93-86D6-8550CD1A7C78}" presName="diagram" presStyleCnt="0">
        <dgm:presLayoutVars>
          <dgm:dir/>
          <dgm:resizeHandles val="exact"/>
        </dgm:presLayoutVars>
      </dgm:prSet>
      <dgm:spPr/>
    </dgm:pt>
  </dgm:ptLst>
  <dgm:cxnLst>
    <dgm:cxn modelId="{D1353551-EAD6-4CED-9CE7-E61ECAE5D1B2}" type="presOf" srcId="{C6FAE80A-771A-4D93-86D6-8550CD1A7C78}" destId="{074DF475-5AC7-427B-BA1F-93E44EF8BF5A}" srcOrd="0" destOrd="0" presId="urn:microsoft.com/office/officeart/2005/8/layout/defaul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33DF4-5DA2-4D92-A0D6-B5F302AC77DC}">
      <dsp:nvSpPr>
        <dsp:cNvPr id="0" name=""/>
        <dsp:cNvSpPr/>
      </dsp:nvSpPr>
      <dsp:spPr>
        <a:xfrm>
          <a:off x="0" y="0"/>
          <a:ext cx="10398630" cy="30969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13B820-4048-4C73-AE72-BC2397254307}">
      <dsp:nvSpPr>
        <dsp:cNvPr id="0" name=""/>
        <dsp:cNvSpPr/>
      </dsp:nvSpPr>
      <dsp:spPr>
        <a:xfrm>
          <a:off x="93682" y="73450"/>
          <a:ext cx="170498" cy="1703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334FEB-0110-4A57-BCB5-9E0945F26A1B}">
      <dsp:nvSpPr>
        <dsp:cNvPr id="0" name=""/>
        <dsp:cNvSpPr/>
      </dsp:nvSpPr>
      <dsp:spPr>
        <a:xfrm>
          <a:off x="357863" y="3769"/>
          <a:ext cx="9981974" cy="4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043" tIns="44043" rIns="44043" bIns="44043" numCol="1" spcCol="1270" anchor="ctr" anchorCtr="0">
          <a:noAutofit/>
        </a:bodyPr>
        <a:lstStyle/>
        <a:p>
          <a:pPr marL="0" lvl="0" indent="0" algn="l" defTabSz="622300">
            <a:lnSpc>
              <a:spcPct val="100000"/>
            </a:lnSpc>
            <a:spcBef>
              <a:spcPct val="0"/>
            </a:spcBef>
            <a:spcAft>
              <a:spcPct val="35000"/>
            </a:spcAft>
            <a:buNone/>
          </a:pPr>
          <a:r>
            <a:rPr lang="en-US" sz="1400" kern="1200" dirty="0"/>
            <a:t>Co-ordinate and implement the Your Choice training and </a:t>
          </a:r>
          <a:r>
            <a:rPr lang="en-US" sz="1400" kern="1200" dirty="0" err="1"/>
            <a:t>programme</a:t>
          </a:r>
          <a:r>
            <a:rPr lang="en-US" sz="1400" kern="1200" dirty="0"/>
            <a:t> locally, ensuring that local processes and procedures enable accessible and inclusive training and practice.</a:t>
          </a:r>
        </a:p>
      </dsp:txBody>
      <dsp:txXfrm>
        <a:off x="357863" y="3769"/>
        <a:ext cx="9981974" cy="416152"/>
      </dsp:txXfrm>
    </dsp:sp>
    <dsp:sp modelId="{197E7315-84EF-48A6-BC8D-BADC1CBE6A0C}">
      <dsp:nvSpPr>
        <dsp:cNvPr id="0" name=""/>
        <dsp:cNvSpPr/>
      </dsp:nvSpPr>
      <dsp:spPr>
        <a:xfrm>
          <a:off x="0" y="523959"/>
          <a:ext cx="10398630" cy="30969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FE7208-F710-4E0C-A61B-401DEE0CEB5F}">
      <dsp:nvSpPr>
        <dsp:cNvPr id="0" name=""/>
        <dsp:cNvSpPr/>
      </dsp:nvSpPr>
      <dsp:spPr>
        <a:xfrm>
          <a:off x="93682" y="593640"/>
          <a:ext cx="170498" cy="170332"/>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7D508C-A8CB-406A-B9F6-A9B099C8CEC3}">
      <dsp:nvSpPr>
        <dsp:cNvPr id="0" name=""/>
        <dsp:cNvSpPr/>
      </dsp:nvSpPr>
      <dsp:spPr>
        <a:xfrm>
          <a:off x="357863" y="523959"/>
          <a:ext cx="9981974" cy="4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043" tIns="44043" rIns="44043" bIns="44043" numCol="1" spcCol="1270" anchor="ctr" anchorCtr="0">
          <a:noAutofit/>
        </a:bodyPr>
        <a:lstStyle/>
        <a:p>
          <a:pPr marL="0" lvl="0" indent="0" algn="l" defTabSz="622300">
            <a:lnSpc>
              <a:spcPct val="100000"/>
            </a:lnSpc>
            <a:spcBef>
              <a:spcPct val="0"/>
            </a:spcBef>
            <a:spcAft>
              <a:spcPct val="35000"/>
            </a:spcAft>
            <a:buNone/>
          </a:pPr>
          <a:r>
            <a:rPr lang="en-US" sz="1400" kern="1200" dirty="0"/>
            <a:t>Ensure Trainer and/ or Clinical Lead is appropriately qualified for role.</a:t>
          </a:r>
        </a:p>
      </dsp:txBody>
      <dsp:txXfrm>
        <a:off x="357863" y="523959"/>
        <a:ext cx="9981974" cy="416152"/>
      </dsp:txXfrm>
    </dsp:sp>
    <dsp:sp modelId="{EC7380B2-00E0-47AE-9CE3-E753C47CA7D1}">
      <dsp:nvSpPr>
        <dsp:cNvPr id="0" name=""/>
        <dsp:cNvSpPr/>
      </dsp:nvSpPr>
      <dsp:spPr>
        <a:xfrm>
          <a:off x="0" y="1044149"/>
          <a:ext cx="10398630" cy="30969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55F8EF-8948-4BBD-91B9-AC476FC17152}">
      <dsp:nvSpPr>
        <dsp:cNvPr id="0" name=""/>
        <dsp:cNvSpPr/>
      </dsp:nvSpPr>
      <dsp:spPr>
        <a:xfrm>
          <a:off x="93682" y="1113830"/>
          <a:ext cx="170498" cy="170332"/>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92D916-1133-484F-B62B-45C3C95E1F02}">
      <dsp:nvSpPr>
        <dsp:cNvPr id="0" name=""/>
        <dsp:cNvSpPr/>
      </dsp:nvSpPr>
      <dsp:spPr>
        <a:xfrm>
          <a:off x="357863" y="1044149"/>
          <a:ext cx="9981974" cy="4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043" tIns="44043" rIns="44043" bIns="44043" numCol="1" spcCol="1270" anchor="ctr" anchorCtr="0">
          <a:noAutofit/>
        </a:bodyPr>
        <a:lstStyle/>
        <a:p>
          <a:pPr marL="0" lvl="0" indent="0" algn="l" defTabSz="622300">
            <a:lnSpc>
              <a:spcPct val="100000"/>
            </a:lnSpc>
            <a:spcBef>
              <a:spcPct val="0"/>
            </a:spcBef>
            <a:spcAft>
              <a:spcPct val="35000"/>
            </a:spcAft>
            <a:buNone/>
          </a:pPr>
          <a:r>
            <a:rPr lang="en-GB" sz="1400" kern="1200" dirty="0"/>
            <a:t>Ensure that Clinical Leads, Trainers and Coaches are aware and compliant with their respective roles and responsibilities.</a:t>
          </a:r>
        </a:p>
      </dsp:txBody>
      <dsp:txXfrm>
        <a:off x="357863" y="1044149"/>
        <a:ext cx="9981974" cy="416152"/>
      </dsp:txXfrm>
    </dsp:sp>
    <dsp:sp modelId="{CC097A8F-42D2-4A6B-A1C0-B4328EFBAF73}">
      <dsp:nvSpPr>
        <dsp:cNvPr id="0" name=""/>
        <dsp:cNvSpPr/>
      </dsp:nvSpPr>
      <dsp:spPr>
        <a:xfrm>
          <a:off x="0" y="1564339"/>
          <a:ext cx="10398630" cy="30969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145559-857A-47AF-A302-C8701C346DEC}">
      <dsp:nvSpPr>
        <dsp:cNvPr id="0" name=""/>
        <dsp:cNvSpPr/>
      </dsp:nvSpPr>
      <dsp:spPr>
        <a:xfrm>
          <a:off x="93682" y="1634020"/>
          <a:ext cx="170498" cy="1703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31525B-9A80-4FD8-BEAC-C876D1AA783A}">
      <dsp:nvSpPr>
        <dsp:cNvPr id="0" name=""/>
        <dsp:cNvSpPr/>
      </dsp:nvSpPr>
      <dsp:spPr>
        <a:xfrm>
          <a:off x="357863" y="1564339"/>
          <a:ext cx="9981974" cy="4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043" tIns="44043" rIns="44043" bIns="44043" numCol="1" spcCol="1270" anchor="ctr" anchorCtr="0">
          <a:noAutofit/>
        </a:bodyPr>
        <a:lstStyle/>
        <a:p>
          <a:pPr marL="0" lvl="0" indent="0" algn="l" defTabSz="622300">
            <a:lnSpc>
              <a:spcPct val="100000"/>
            </a:lnSpc>
            <a:spcBef>
              <a:spcPct val="0"/>
            </a:spcBef>
            <a:spcAft>
              <a:spcPct val="35000"/>
            </a:spcAft>
            <a:buNone/>
          </a:pPr>
          <a:r>
            <a:rPr lang="en-US" sz="1400" kern="1200" dirty="0"/>
            <a:t>Central </a:t>
          </a:r>
          <a:r>
            <a:rPr lang="en-US" sz="1400" b="1" kern="1200" dirty="0"/>
            <a:t>communication</a:t>
          </a:r>
          <a:r>
            <a:rPr lang="en-US" sz="1400" kern="1200" dirty="0"/>
            <a:t> point between delivery site and the Your Choice central team, including reporting any complaints relating to the </a:t>
          </a:r>
          <a:r>
            <a:rPr lang="en-US" sz="1400" kern="1200" dirty="0" err="1"/>
            <a:t>programme</a:t>
          </a:r>
          <a:r>
            <a:rPr lang="en-US" sz="1400" kern="1200" dirty="0"/>
            <a:t> (NB- delivery sites are expected to follow local complaints protocol but to notify central team of complaint and outcome.</a:t>
          </a:r>
        </a:p>
      </dsp:txBody>
      <dsp:txXfrm>
        <a:off x="357863" y="1564339"/>
        <a:ext cx="9981974" cy="416152"/>
      </dsp:txXfrm>
    </dsp:sp>
    <dsp:sp modelId="{1D68543D-73E8-4BE6-B109-B5B301DBB56C}">
      <dsp:nvSpPr>
        <dsp:cNvPr id="0" name=""/>
        <dsp:cNvSpPr/>
      </dsp:nvSpPr>
      <dsp:spPr>
        <a:xfrm>
          <a:off x="0" y="2084529"/>
          <a:ext cx="10398630" cy="30969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E52DA0-7F4B-4ECF-BEA0-F14F56558673}">
      <dsp:nvSpPr>
        <dsp:cNvPr id="0" name=""/>
        <dsp:cNvSpPr/>
      </dsp:nvSpPr>
      <dsp:spPr>
        <a:xfrm>
          <a:off x="93682" y="2154210"/>
          <a:ext cx="170498" cy="1703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E484E0-DD25-49FD-A5EC-8BF4EBDAAAD0}">
      <dsp:nvSpPr>
        <dsp:cNvPr id="0" name=""/>
        <dsp:cNvSpPr/>
      </dsp:nvSpPr>
      <dsp:spPr>
        <a:xfrm>
          <a:off x="357863" y="2084529"/>
          <a:ext cx="9981974" cy="4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043" tIns="44043" rIns="44043" bIns="44043" numCol="1" spcCol="1270" anchor="ctr" anchorCtr="0">
          <a:noAutofit/>
        </a:bodyPr>
        <a:lstStyle/>
        <a:p>
          <a:pPr marL="0" lvl="0" indent="0" algn="l" defTabSz="622300">
            <a:lnSpc>
              <a:spcPct val="100000"/>
            </a:lnSpc>
            <a:spcBef>
              <a:spcPct val="0"/>
            </a:spcBef>
            <a:spcAft>
              <a:spcPct val="35000"/>
            </a:spcAft>
            <a:buNone/>
          </a:pPr>
          <a:r>
            <a:rPr lang="en-US" sz="1400" kern="1200" dirty="0"/>
            <a:t>Ensure appropriate </a:t>
          </a:r>
          <a:r>
            <a:rPr lang="en-US" sz="1400" b="1" kern="1200" dirty="0"/>
            <a:t>resourcing of </a:t>
          </a:r>
          <a:r>
            <a:rPr lang="en-US" sz="1400" b="0" kern="1200" dirty="0"/>
            <a:t>staff (including trainers, clinical leads and coaches), IT, and training.  </a:t>
          </a:r>
          <a:endParaRPr lang="en-US" sz="1400" kern="1200" dirty="0"/>
        </a:p>
      </dsp:txBody>
      <dsp:txXfrm>
        <a:off x="357863" y="2084529"/>
        <a:ext cx="9981974" cy="416152"/>
      </dsp:txXfrm>
    </dsp:sp>
    <dsp:sp modelId="{4EEEC38F-E531-4472-B0BF-82EAA6476F73}">
      <dsp:nvSpPr>
        <dsp:cNvPr id="0" name=""/>
        <dsp:cNvSpPr/>
      </dsp:nvSpPr>
      <dsp:spPr>
        <a:xfrm>
          <a:off x="0" y="2604719"/>
          <a:ext cx="10398630" cy="30969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3FB8CB-5702-4DE1-8AB4-EB2BF4D28E24}">
      <dsp:nvSpPr>
        <dsp:cNvPr id="0" name=""/>
        <dsp:cNvSpPr/>
      </dsp:nvSpPr>
      <dsp:spPr>
        <a:xfrm>
          <a:off x="93682" y="2674400"/>
          <a:ext cx="170498" cy="1703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1FEC45-C3CD-4AAF-95A0-FEBCB276594B}">
      <dsp:nvSpPr>
        <dsp:cNvPr id="0" name=""/>
        <dsp:cNvSpPr/>
      </dsp:nvSpPr>
      <dsp:spPr>
        <a:xfrm>
          <a:off x="357863" y="2604719"/>
          <a:ext cx="9981974" cy="4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043" tIns="44043" rIns="44043" bIns="44043" numCol="1" spcCol="1270" anchor="ctr" anchorCtr="0">
          <a:noAutofit/>
        </a:bodyPr>
        <a:lstStyle/>
        <a:p>
          <a:pPr marL="0" lvl="0" indent="0" algn="l" defTabSz="622300">
            <a:lnSpc>
              <a:spcPct val="100000"/>
            </a:lnSpc>
            <a:spcBef>
              <a:spcPct val="0"/>
            </a:spcBef>
            <a:spcAft>
              <a:spcPct val="35000"/>
            </a:spcAft>
            <a:buNone/>
          </a:pPr>
          <a:r>
            <a:rPr lang="en-US" sz="1400" kern="1200" dirty="0"/>
            <a:t>Participation in SPOC-focused </a:t>
          </a:r>
          <a:r>
            <a:rPr lang="en-US" sz="1400" b="1" kern="1200" dirty="0"/>
            <a:t>induction training and 1-1 sessions.</a:t>
          </a:r>
          <a:r>
            <a:rPr lang="en-US" sz="1400" kern="1200" dirty="0"/>
            <a:t> </a:t>
          </a:r>
        </a:p>
      </dsp:txBody>
      <dsp:txXfrm>
        <a:off x="357863" y="2604719"/>
        <a:ext cx="9981974" cy="416152"/>
      </dsp:txXfrm>
    </dsp:sp>
    <dsp:sp modelId="{B0B8ECF2-4A0E-4AAF-BC96-DAE86DE4519A}">
      <dsp:nvSpPr>
        <dsp:cNvPr id="0" name=""/>
        <dsp:cNvSpPr/>
      </dsp:nvSpPr>
      <dsp:spPr>
        <a:xfrm>
          <a:off x="0" y="3124909"/>
          <a:ext cx="10398630" cy="30969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042655-02A9-4845-A4DC-DC8CEDC334BD}">
      <dsp:nvSpPr>
        <dsp:cNvPr id="0" name=""/>
        <dsp:cNvSpPr/>
      </dsp:nvSpPr>
      <dsp:spPr>
        <a:xfrm>
          <a:off x="93682" y="3194590"/>
          <a:ext cx="170498" cy="1703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75FD08-568A-49FC-BAA7-42CA3986027C}">
      <dsp:nvSpPr>
        <dsp:cNvPr id="0" name=""/>
        <dsp:cNvSpPr/>
      </dsp:nvSpPr>
      <dsp:spPr>
        <a:xfrm>
          <a:off x="357863" y="3124909"/>
          <a:ext cx="9981974" cy="4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043" tIns="44043" rIns="44043" bIns="44043" numCol="1" spcCol="1270" anchor="ctr" anchorCtr="0">
          <a:noAutofit/>
        </a:bodyPr>
        <a:lstStyle/>
        <a:p>
          <a:pPr marL="0" lvl="0" indent="0" algn="l" defTabSz="622300">
            <a:lnSpc>
              <a:spcPct val="100000"/>
            </a:lnSpc>
            <a:spcBef>
              <a:spcPct val="0"/>
            </a:spcBef>
            <a:spcAft>
              <a:spcPct val="35000"/>
            </a:spcAft>
            <a:buNone/>
          </a:pPr>
          <a:r>
            <a:rPr lang="en-US" sz="1400" kern="1200" dirty="0"/>
            <a:t>Ensure appropriate access to </a:t>
          </a:r>
          <a:r>
            <a:rPr lang="en-US" sz="1400" b="1" kern="1200" dirty="0"/>
            <a:t>Your Choice password protected areas</a:t>
          </a:r>
          <a:r>
            <a:rPr lang="en-US" sz="1400" kern="1200" dirty="0"/>
            <a:t> on the LIIA website for all local staff.</a:t>
          </a:r>
        </a:p>
      </dsp:txBody>
      <dsp:txXfrm>
        <a:off x="357863" y="3124909"/>
        <a:ext cx="9981974" cy="416152"/>
      </dsp:txXfrm>
    </dsp:sp>
    <dsp:sp modelId="{1C6D5741-7C69-436F-9309-E276DDD9FBFA}">
      <dsp:nvSpPr>
        <dsp:cNvPr id="0" name=""/>
        <dsp:cNvSpPr/>
      </dsp:nvSpPr>
      <dsp:spPr>
        <a:xfrm>
          <a:off x="0" y="3645099"/>
          <a:ext cx="10398630" cy="30969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4B3CBE-A2A8-4178-BC5B-36093F82A3FD}">
      <dsp:nvSpPr>
        <dsp:cNvPr id="0" name=""/>
        <dsp:cNvSpPr/>
      </dsp:nvSpPr>
      <dsp:spPr>
        <a:xfrm>
          <a:off x="93682" y="3714780"/>
          <a:ext cx="170498" cy="1703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B13466-884A-49AF-B22F-CDB7DDE983A9}">
      <dsp:nvSpPr>
        <dsp:cNvPr id="0" name=""/>
        <dsp:cNvSpPr/>
      </dsp:nvSpPr>
      <dsp:spPr>
        <a:xfrm>
          <a:off x="357863" y="3645099"/>
          <a:ext cx="9981974" cy="4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043" tIns="44043" rIns="44043" bIns="44043" numCol="1" spcCol="1270" anchor="ctr" anchorCtr="0">
          <a:noAutofit/>
        </a:bodyPr>
        <a:lstStyle/>
        <a:p>
          <a:pPr marL="0" lvl="0" indent="0" algn="l" defTabSz="622300">
            <a:lnSpc>
              <a:spcPct val="100000"/>
            </a:lnSpc>
            <a:spcBef>
              <a:spcPct val="0"/>
            </a:spcBef>
            <a:spcAft>
              <a:spcPct val="35000"/>
            </a:spcAft>
            <a:buNone/>
          </a:pPr>
          <a:r>
            <a:rPr lang="en-US" sz="1400" kern="1200" dirty="0"/>
            <a:t>Engage with Your Choice Central team to </a:t>
          </a:r>
          <a:r>
            <a:rPr lang="en-US" sz="1400" b="1" kern="1200" dirty="0"/>
            <a:t>provide case studies and other ad hoc data collection</a:t>
          </a:r>
          <a:r>
            <a:rPr lang="en-US" sz="1400" kern="1200" dirty="0"/>
            <a:t>. </a:t>
          </a:r>
        </a:p>
      </dsp:txBody>
      <dsp:txXfrm>
        <a:off x="357863" y="3645099"/>
        <a:ext cx="9981974" cy="416152"/>
      </dsp:txXfrm>
    </dsp:sp>
    <dsp:sp modelId="{D4E0A6E2-EF29-4831-B0E0-BE522F665A01}">
      <dsp:nvSpPr>
        <dsp:cNvPr id="0" name=""/>
        <dsp:cNvSpPr/>
      </dsp:nvSpPr>
      <dsp:spPr>
        <a:xfrm>
          <a:off x="0" y="4165289"/>
          <a:ext cx="10398630" cy="30969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BE1513-3B04-43CA-B2E3-534D202C3DBA}">
      <dsp:nvSpPr>
        <dsp:cNvPr id="0" name=""/>
        <dsp:cNvSpPr/>
      </dsp:nvSpPr>
      <dsp:spPr>
        <a:xfrm>
          <a:off x="93682" y="4234970"/>
          <a:ext cx="170498" cy="1703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DA6E7B-1143-429E-B623-6AE3AAF68866}">
      <dsp:nvSpPr>
        <dsp:cNvPr id="0" name=""/>
        <dsp:cNvSpPr/>
      </dsp:nvSpPr>
      <dsp:spPr>
        <a:xfrm>
          <a:off x="357863" y="4165289"/>
          <a:ext cx="9981974" cy="4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043" tIns="44043" rIns="44043" bIns="44043" numCol="1" spcCol="1270" anchor="ctr" anchorCtr="0">
          <a:noAutofit/>
        </a:bodyPr>
        <a:lstStyle/>
        <a:p>
          <a:pPr marL="0" lvl="0" indent="0" algn="l" defTabSz="622300">
            <a:lnSpc>
              <a:spcPct val="100000"/>
            </a:lnSpc>
            <a:spcBef>
              <a:spcPct val="0"/>
            </a:spcBef>
            <a:spcAft>
              <a:spcPct val="35000"/>
            </a:spcAft>
            <a:buNone/>
          </a:pPr>
          <a:r>
            <a:rPr lang="en-US" sz="1400" kern="1200" dirty="0"/>
            <a:t>Manage relationship and integration with other </a:t>
          </a:r>
          <a:r>
            <a:rPr lang="en-US" sz="1400" b="1" kern="1200" dirty="0"/>
            <a:t>comparable </a:t>
          </a:r>
          <a:r>
            <a:rPr lang="en-US" sz="1400" b="1" kern="1200" dirty="0" err="1"/>
            <a:t>programmes</a:t>
          </a:r>
          <a:r>
            <a:rPr lang="en-US" sz="1400" kern="1200" dirty="0"/>
            <a:t> such as Vanguard if applicable.</a:t>
          </a:r>
        </a:p>
      </dsp:txBody>
      <dsp:txXfrm>
        <a:off x="357863" y="4165289"/>
        <a:ext cx="9981974" cy="416152"/>
      </dsp:txXfrm>
    </dsp:sp>
    <dsp:sp modelId="{42138759-2E31-4890-9AB0-81F4AADCF5A1}">
      <dsp:nvSpPr>
        <dsp:cNvPr id="0" name=""/>
        <dsp:cNvSpPr/>
      </dsp:nvSpPr>
      <dsp:spPr>
        <a:xfrm>
          <a:off x="0" y="4685479"/>
          <a:ext cx="10398630" cy="30969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495841-F305-4C92-9E19-8DAE601B01B5}">
      <dsp:nvSpPr>
        <dsp:cNvPr id="0" name=""/>
        <dsp:cNvSpPr/>
      </dsp:nvSpPr>
      <dsp:spPr>
        <a:xfrm>
          <a:off x="93682" y="4755161"/>
          <a:ext cx="170498" cy="170332"/>
        </a:xfrm>
        <a:prstGeom prst="rect">
          <a:avLst/>
        </a:prstGeom>
        <a:blipFill>
          <a:blip xmlns:r="http://schemas.openxmlformats.org/officeDocument/2006/relationships">
            <a:extLst>
              <a:ext uri="{96DAC541-7B7A-43D3-8B79-37D633B846F1}">
                <asvg:svgBlip xmlns:asvg="http://schemas.microsoft.com/office/drawing/2016/SVG/main" r:embed="rId1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15C8C5-BC8A-4B25-8436-9B0FD1D135AA}">
      <dsp:nvSpPr>
        <dsp:cNvPr id="0" name=""/>
        <dsp:cNvSpPr/>
      </dsp:nvSpPr>
      <dsp:spPr>
        <a:xfrm>
          <a:off x="357863" y="4685479"/>
          <a:ext cx="9981974" cy="41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043" tIns="44043" rIns="44043" bIns="44043" numCol="1" spcCol="1270" anchor="ctr" anchorCtr="0">
          <a:noAutofit/>
        </a:bodyPr>
        <a:lstStyle/>
        <a:p>
          <a:pPr marL="0" lvl="0" indent="0" algn="l" defTabSz="622300">
            <a:lnSpc>
              <a:spcPct val="100000"/>
            </a:lnSpc>
            <a:spcBef>
              <a:spcPct val="0"/>
            </a:spcBef>
            <a:spcAft>
              <a:spcPct val="35000"/>
            </a:spcAft>
            <a:buNone/>
          </a:pPr>
          <a:r>
            <a:rPr lang="en-GB" sz="1400" kern="1200" dirty="0"/>
            <a:t>Ensure completion and submission of Your Choice Annual Report to the Your Choice Central Team.</a:t>
          </a:r>
        </a:p>
      </dsp:txBody>
      <dsp:txXfrm>
        <a:off x="357863" y="4685479"/>
        <a:ext cx="9981974" cy="4161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01D31C-BF4A-4DD5-88C9-1A20AC57DE60}" type="datetimeFigureOut">
              <a:rPr lang="en-GB" smtClean="0"/>
              <a:t>28/07/2026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7474F0-E789-4BAB-B6F1-BAF02A607699}" type="slidenum">
              <a:rPr lang="en-GB" smtClean="0"/>
              <a:t>‹#›</a:t>
            </a:fld>
            <a:endParaRPr lang="en-GB"/>
          </a:p>
        </p:txBody>
      </p:sp>
    </p:spTree>
    <p:extLst>
      <p:ext uri="{BB962C8B-B14F-4D97-AF65-F5344CB8AC3E}">
        <p14:creationId xmlns:p14="http://schemas.microsoft.com/office/powerpoint/2010/main" val="1199152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0" name="Google Shape;29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This slide specifically outlines the objectives for Day 1</a:t>
            </a:r>
          </a:p>
          <a:p>
            <a:pPr marL="0" lvl="0" indent="0" algn="l" rtl="0">
              <a:spcBef>
                <a:spcPts val="0"/>
              </a:spcBef>
              <a:spcAft>
                <a:spcPts val="0"/>
              </a:spcAft>
              <a:buNone/>
            </a:pPr>
            <a:endParaRPr lang="en-GB" dirty="0"/>
          </a:p>
        </p:txBody>
      </p:sp>
      <p:sp>
        <p:nvSpPr>
          <p:cNvPr id="373" name="Google Shape;37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a:extLst>
            <a:ext uri="{FF2B5EF4-FFF2-40B4-BE49-F238E27FC236}">
              <a16:creationId xmlns:a16="http://schemas.microsoft.com/office/drawing/2014/main" id="{2D8FFB78-73C5-B27F-7BF1-D80A7F689B6E}"/>
            </a:ext>
          </a:extLst>
        </p:cNvPr>
        <p:cNvGrpSpPr/>
        <p:nvPr/>
      </p:nvGrpSpPr>
      <p:grpSpPr>
        <a:xfrm>
          <a:off x="0" y="0"/>
          <a:ext cx="0" cy="0"/>
          <a:chOff x="0" y="0"/>
          <a:chExt cx="0" cy="0"/>
        </a:xfrm>
      </p:grpSpPr>
      <p:sp>
        <p:nvSpPr>
          <p:cNvPr id="371" name="Google Shape;371;p10:notes">
            <a:extLst>
              <a:ext uri="{FF2B5EF4-FFF2-40B4-BE49-F238E27FC236}">
                <a16:creationId xmlns:a16="http://schemas.microsoft.com/office/drawing/2014/main" id="{352A9CB7-A769-82DD-0187-9434B5FF656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10:notes">
            <a:extLst>
              <a:ext uri="{FF2B5EF4-FFF2-40B4-BE49-F238E27FC236}">
                <a16:creationId xmlns:a16="http://schemas.microsoft.com/office/drawing/2014/main" id="{A06011E8-464E-E6E7-1B43-D396A18C9EA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Symbols may appear on the slides which signify </a:t>
            </a:r>
            <a:r>
              <a:rPr lang="en-GB"/>
              <a:t>the following</a:t>
            </a:r>
            <a:endParaRPr lang="en-GB" dirty="0"/>
          </a:p>
        </p:txBody>
      </p:sp>
      <p:sp>
        <p:nvSpPr>
          <p:cNvPr id="373" name="Google Shape;373;p10:notes">
            <a:extLst>
              <a:ext uri="{FF2B5EF4-FFF2-40B4-BE49-F238E27FC236}">
                <a16:creationId xmlns:a16="http://schemas.microsoft.com/office/drawing/2014/main" id="{E70F444C-AD71-B67D-A202-F091E16CAE8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8998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dirty="0"/>
              <a:t>In each locality there are a number of Your Choice key players who are supported by the Your Choice central team at LIIA.  </a:t>
            </a:r>
            <a:endParaRPr dirty="0"/>
          </a:p>
          <a:p>
            <a:pPr marL="0" lvl="0" indent="0" algn="l" rtl="0">
              <a:spcBef>
                <a:spcPts val="0"/>
              </a:spcBef>
              <a:spcAft>
                <a:spcPts val="0"/>
              </a:spcAft>
              <a:buNone/>
            </a:pPr>
            <a:endParaRPr dirty="0"/>
          </a:p>
        </p:txBody>
      </p:sp>
      <p:sp>
        <p:nvSpPr>
          <p:cNvPr id="380" name="Google Shape;38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3FD364-A58E-493D-83EF-65F61AD17FD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5283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CBBCC-1887-931B-2016-03D8D0772D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98246F-FB34-C398-CACE-CFDA40D8FD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862718-7694-D996-09AB-C3E98BEC98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4C49AD6-9C9B-12ED-E89A-EE762C2403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00D6B-5C8A-4969-B337-C4955DE3D2D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6287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00D6B-5C8A-4969-B337-C4955DE3D2D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44002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17474F0-E789-4BAB-B6F1-BAF02A607699}" type="slidenum">
              <a:rPr lang="en-GB" smtClean="0"/>
              <a:t>17</a:t>
            </a:fld>
            <a:endParaRPr lang="en-GB"/>
          </a:p>
        </p:txBody>
      </p:sp>
    </p:spTree>
    <p:extLst>
      <p:ext uri="{BB962C8B-B14F-4D97-AF65-F5344CB8AC3E}">
        <p14:creationId xmlns:p14="http://schemas.microsoft.com/office/powerpoint/2010/main" val="37950873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86C77-0A05-4F53-9EA5-8CACA5CCD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017510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400" dirty="0"/>
              <a:t>Why was Your Choice developed?</a:t>
            </a:r>
            <a:endParaRPr sz="1400" dirty="0"/>
          </a:p>
          <a:p>
            <a:pPr marL="0" lvl="0" indent="0" algn="l" rtl="0">
              <a:spcBef>
                <a:spcPts val="0"/>
              </a:spcBef>
              <a:spcAft>
                <a:spcPts val="0"/>
              </a:spcAft>
              <a:buNone/>
            </a:pPr>
            <a:r>
              <a:rPr lang="en-GB" sz="1400" dirty="0"/>
              <a:t>We need to find a way of delivering effective interventions to support their wellbeing. We need to make the interventions work for them rather than relying on them to adapt to interventions that do not feel accessible.</a:t>
            </a:r>
            <a:endParaRPr dirty="0"/>
          </a:p>
          <a:p>
            <a:pPr marL="0" lvl="0" indent="0" algn="l" rtl="0">
              <a:spcBef>
                <a:spcPts val="0"/>
              </a:spcBef>
              <a:spcAft>
                <a:spcPts val="0"/>
              </a:spcAft>
              <a:buNone/>
            </a:pPr>
            <a:endParaRPr sz="1400" dirty="0"/>
          </a:p>
          <a:p>
            <a:pPr marL="0" lvl="0" indent="0" algn="l" rtl="0">
              <a:spcBef>
                <a:spcPts val="0"/>
              </a:spcBef>
              <a:spcAft>
                <a:spcPts val="0"/>
              </a:spcAft>
              <a:buNone/>
            </a:pPr>
            <a:r>
              <a:rPr lang="en-GB" sz="1400" dirty="0"/>
              <a:t>It might be helpful to generate a discussion here about the reasons behind this- what are the things that impact access to clinical services. Encourage coaches to hold these in mind as they are planning/ working through the training and programme. </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endParaRPr dirty="0"/>
          </a:p>
        </p:txBody>
      </p:sp>
      <p:sp>
        <p:nvSpPr>
          <p:cNvPr id="476" name="Google Shape;47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What is Your Choice.</a:t>
            </a:r>
            <a:endParaRPr dirty="0"/>
          </a:p>
        </p:txBody>
      </p:sp>
      <p:sp>
        <p:nvSpPr>
          <p:cNvPr id="390" name="Google Shape;39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Your Choice.</a:t>
            </a:r>
          </a:p>
          <a:p>
            <a:endParaRPr lang="en-GB" dirty="0"/>
          </a:p>
          <a:p>
            <a:r>
              <a:rPr lang="en-GB" dirty="0"/>
              <a:t>Your Choice is designed to be flexible and agile- to meet the needs of the individual- but there are 3 core components that make up the programme</a:t>
            </a:r>
          </a:p>
          <a:p>
            <a:pPr>
              <a:buFont typeface="Arial" panose="020B0604020202020204" pitchFamily="34" charset="0"/>
              <a:buChar char="•"/>
            </a:pPr>
            <a:r>
              <a:rPr lang="en-GB" dirty="0"/>
              <a:t>High intensity approach</a:t>
            </a:r>
          </a:p>
          <a:p>
            <a:pPr>
              <a:buFont typeface="Arial" panose="020B0604020202020204" pitchFamily="34" charset="0"/>
              <a:buChar char="•"/>
            </a:pPr>
            <a:r>
              <a:rPr lang="en-GB" dirty="0"/>
              <a:t>Goal oriented and CBT informed</a:t>
            </a:r>
          </a:p>
          <a:p>
            <a:pPr>
              <a:buFont typeface="Arial" panose="020B0604020202020204" pitchFamily="34" charset="0"/>
              <a:buChar char="•"/>
            </a:pPr>
            <a:r>
              <a:rPr lang="en-GB" dirty="0"/>
              <a:t>Provision of specialist training and supervision for all coaches.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00D6B-5C8A-4969-B337-C4955DE3D2D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566831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Your Choice requires professional agility- hence importance of built in supervision to help you to stay match fit and agile. </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3B4CE160-B77F-4E96-9CC3-7037832939E0}" type="slidenum">
              <a:rPr kumimoji="0" lang="en-GB"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GB"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21021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Video- explainer- which you can use to explain programme to young people, parents, professionals and anyone in young person’s network that they identify as important in supporting them to achieve their goals.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00D6B-5C8A-4969-B337-C4955DE3D2D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681637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 visual that you can share with young people which demonstrates the journey through the programme.</a:t>
            </a:r>
            <a:endParaRPr dirty="0"/>
          </a:p>
        </p:txBody>
      </p:sp>
      <p:sp>
        <p:nvSpPr>
          <p:cNvPr id="410" name="Google Shape;41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As described by our practitioners.</a:t>
            </a:r>
            <a:endParaRPr/>
          </a:p>
        </p:txBody>
      </p:sp>
      <p:sp>
        <p:nvSpPr>
          <p:cNvPr id="403" name="Google Shape;403;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described by Team Manager in Hillingdon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7AB631-54FB-4523-8460-10FB3FD6E9B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28625279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dirty="0"/>
              <a:t>To be updated locally</a:t>
            </a:r>
            <a:endParaRPr b="1" dirty="0"/>
          </a:p>
        </p:txBody>
      </p:sp>
      <p:sp>
        <p:nvSpPr>
          <p:cNvPr id="466" name="Google Shape;466;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82" name="Google Shape;48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b="0" i="0" u="none" strike="noStrike" cap="none" dirty="0">
                <a:solidFill>
                  <a:schemeClr val="dk1"/>
                </a:solidFill>
                <a:effectLst/>
                <a:latin typeface="Calibri"/>
                <a:ea typeface="Calibri"/>
                <a:cs typeface="Calibri"/>
                <a:sym typeface="Calibri"/>
              </a:rPr>
              <a:t>NB Neurodiversity within this cohort may not always be diagnosed due to accessibility of clinical services it is important to recognise that some young people may not have a diagnosis but may still display difficulties with concentration, understanding, or behaviour that impact their ability to engage. </a:t>
            </a:r>
            <a:endParaRPr dirty="0"/>
          </a:p>
        </p:txBody>
      </p:sp>
      <p:sp>
        <p:nvSpPr>
          <p:cNvPr id="489" name="Google Shape;489;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Be alert to these as you plan and prepare sessions with young people. </a:t>
            </a:r>
            <a:endParaRPr/>
          </a:p>
        </p:txBody>
      </p:sp>
      <p:sp>
        <p:nvSpPr>
          <p:cNvPr id="497" name="Google Shape;49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0" name="Google Shape;31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dirty="0"/>
              <a:t>But everyone is unique so adopting a person centred approach is the key.</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GB" dirty="0"/>
              <a:t>There are some suggestions in the workbook about how you might adapt techniques according to individual need. </a:t>
            </a:r>
          </a:p>
          <a:p>
            <a:pPr marL="0" marR="0" lvl="0" indent="0" algn="l" rtl="0">
              <a:lnSpc>
                <a:spcPct val="100000"/>
              </a:lnSpc>
              <a:spcBef>
                <a:spcPts val="0"/>
              </a:spcBef>
              <a:spcAft>
                <a:spcPts val="0"/>
              </a:spcAft>
              <a:buClr>
                <a:schemeClr val="dk1"/>
              </a:buClr>
              <a:buSzPts val="1200"/>
              <a:buFont typeface="Calibri"/>
              <a:buNone/>
            </a:pPr>
            <a:endParaRPr lang="en-GB" dirty="0"/>
          </a:p>
          <a:p>
            <a:pPr marL="0" marR="0" lvl="0" indent="0" algn="l" rtl="0">
              <a:lnSpc>
                <a:spcPct val="100000"/>
              </a:lnSpc>
              <a:spcBef>
                <a:spcPts val="0"/>
              </a:spcBef>
              <a:spcAft>
                <a:spcPts val="0"/>
              </a:spcAft>
              <a:buClr>
                <a:schemeClr val="dk1"/>
              </a:buClr>
              <a:buSzPts val="1200"/>
              <a:buFont typeface="Calibri"/>
              <a:buNone/>
            </a:pPr>
            <a:r>
              <a:rPr lang="en-GB" dirty="0"/>
              <a:t>Within the Resource Pack there are some tips for working with young people who are neurodiverse. </a:t>
            </a:r>
            <a:endParaRPr dirty="0"/>
          </a:p>
          <a:p>
            <a:pPr marL="0" lvl="0" indent="0" algn="l" rtl="0">
              <a:spcBef>
                <a:spcPts val="0"/>
              </a:spcBef>
              <a:spcAft>
                <a:spcPts val="0"/>
              </a:spcAft>
              <a:buNone/>
            </a:pPr>
            <a:endParaRPr dirty="0"/>
          </a:p>
        </p:txBody>
      </p:sp>
      <p:sp>
        <p:nvSpPr>
          <p:cNvPr id="504" name="Google Shape;504;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31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Cue our practitioners...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Because every child needs a champion and every champion needs their own coach…</a:t>
            </a:r>
            <a:endParaRPr dirty="0"/>
          </a:p>
        </p:txBody>
      </p:sp>
      <p:sp>
        <p:nvSpPr>
          <p:cNvPr id="513" name="Google Shape;51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Why this?</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GB" dirty="0"/>
              <a:t>Seeking to upskill those practitioners who are able to engage and work with teenagers who are reluctant to engage or unable to access traditional </a:t>
            </a:r>
            <a:r>
              <a:rPr lang="en-GB" dirty="0" err="1"/>
              <a:t>clnical</a:t>
            </a:r>
            <a:r>
              <a:rPr lang="en-GB" dirty="0"/>
              <a:t>/ therapeutic services and intervention to provide support in a way that is accessible to them.</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GB" dirty="0"/>
              <a:t>CBT has a strong evidence base for a range of psychological problems. The tools and techniques help to empower young people to become their own therapists allowing for sustainable improvements long after the intervention is complete.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CBT aims to move an individual away from defined problems to goals of how an individual would like to feel and behave. </a:t>
            </a:r>
            <a:endParaRPr dirty="0"/>
          </a:p>
          <a:p>
            <a:pPr marL="0" lvl="0" indent="0" algn="l" rtl="0">
              <a:spcBef>
                <a:spcPts val="0"/>
              </a:spcBef>
              <a:spcAft>
                <a:spcPts val="0"/>
              </a:spcAft>
              <a:buNone/>
            </a:pPr>
            <a:endParaRPr dirty="0"/>
          </a:p>
        </p:txBody>
      </p:sp>
      <p:sp>
        <p:nvSpPr>
          <p:cNvPr id="520" name="Google Shape;520;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CBT Continues to develop. Supervisors are encouraged to draw on range of CBT techniques including those from 3</a:t>
            </a:r>
            <a:r>
              <a:rPr lang="en-GB" baseline="30000"/>
              <a:t>rd</a:t>
            </a:r>
            <a:r>
              <a:rPr lang="en-GB"/>
              <a:t> wave </a:t>
            </a:r>
            <a:endParaRPr/>
          </a:p>
        </p:txBody>
      </p:sp>
      <p:sp>
        <p:nvSpPr>
          <p:cNvPr id="539" name="Google Shape;53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Important to re-iterate that Your Choice is not therapy but rather places emphasis on the therapeutic/ relational approach.</a:t>
            </a:r>
            <a:endParaRPr/>
          </a:p>
          <a:p>
            <a:pPr marL="0" lvl="0" indent="0" algn="l" rtl="0">
              <a:spcBef>
                <a:spcPts val="0"/>
              </a:spcBef>
              <a:spcAft>
                <a:spcPts val="0"/>
              </a:spcAft>
              <a:buNone/>
            </a:pPr>
            <a:endParaRPr/>
          </a:p>
          <a:p>
            <a:pPr marL="0" lvl="0" indent="0" algn="l" rtl="0">
              <a:spcBef>
                <a:spcPts val="0"/>
              </a:spcBef>
              <a:spcAft>
                <a:spcPts val="0"/>
              </a:spcAft>
              <a:buNone/>
            </a:pPr>
            <a:r>
              <a:rPr lang="en-GB"/>
              <a:t>Highlighting the order through which Your choice will approach the C, the B and the T. Doing things backwards TBC- starting with the relationship as the key to success (why you slide) and using the Behavioural activation to identify the hook and set goals in accordance with this. </a:t>
            </a:r>
            <a:endParaRPr/>
          </a:p>
          <a:p>
            <a:pPr marL="0" lvl="0" indent="0" algn="l" rtl="0">
              <a:spcBef>
                <a:spcPts val="0"/>
              </a:spcBef>
              <a:spcAft>
                <a:spcPts val="0"/>
              </a:spcAft>
              <a:buNone/>
            </a:pPr>
            <a:endParaRPr/>
          </a:p>
          <a:p>
            <a:pPr marL="0" lvl="0" indent="0" algn="l" rtl="0">
              <a:spcBef>
                <a:spcPts val="0"/>
              </a:spcBef>
              <a:spcAft>
                <a:spcPts val="0"/>
              </a:spcAft>
              <a:buNone/>
            </a:pPr>
            <a:r>
              <a:rPr lang="en-GB"/>
              <a:t>So we will be delivering the training in that order- the T, the B and the C. </a:t>
            </a:r>
            <a:endParaRPr/>
          </a:p>
        </p:txBody>
      </p:sp>
      <p:sp>
        <p:nvSpPr>
          <p:cNvPr id="555" name="Google Shape;555;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a:t>
            </a:r>
            <a:endParaRPr/>
          </a:p>
        </p:txBody>
      </p:sp>
      <p:sp>
        <p:nvSpPr>
          <p:cNvPr id="569" name="Google Shape;569;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37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A92C4-377A-0109-DCA1-C8F7E0E4CD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F267AC-8FF9-0A46-7E06-CF058F9107B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F547010-8915-74EA-4B0F-3D5894EEF2B7}"/>
              </a:ext>
            </a:extLst>
          </p:cNvPr>
          <p:cNvSpPr>
            <a:spLocks noGrp="1"/>
          </p:cNvSpPr>
          <p:nvPr>
            <p:ph type="body" idx="1"/>
          </p:nvPr>
        </p:nvSpPr>
        <p:spPr/>
        <p:txBody>
          <a:bodyPr/>
          <a:lstStyle/>
          <a:p>
            <a:r>
              <a:rPr lang="en-GB" dirty="0"/>
              <a:t>The YC is evidence led- just to recap on the findings from the RCT</a:t>
            </a:r>
          </a:p>
        </p:txBody>
      </p:sp>
      <p:sp>
        <p:nvSpPr>
          <p:cNvPr id="4" name="Slide Number Placeholder 3">
            <a:extLst>
              <a:ext uri="{FF2B5EF4-FFF2-40B4-BE49-F238E27FC236}">
                <a16:creationId xmlns:a16="http://schemas.microsoft.com/office/drawing/2014/main" id="{62DCB20F-1F1B-01E3-54C2-B0479FC50E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87B900-44EE-4AA6-8696-80648304FBB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57962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D80B-4E10-9F04-C034-BFC5C2D10D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21BE8-E7E1-8DE4-2245-DA68F6DE0BC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342D9AB-7070-A28A-9D70-A479B6C1C99C}"/>
              </a:ext>
            </a:extLst>
          </p:cNvPr>
          <p:cNvSpPr>
            <a:spLocks noGrp="1"/>
          </p:cNvSpPr>
          <p:nvPr>
            <p:ph type="body" idx="1"/>
          </p:nvPr>
        </p:nvSpPr>
        <p:spPr/>
        <p:txBody>
          <a:bodyPr/>
          <a:lstStyle/>
          <a:p>
            <a:r>
              <a:rPr lang="en-GB" b="1" i="0" dirty="0">
                <a:effectLst/>
              </a:rPr>
              <a:t>“</a:t>
            </a:r>
            <a:r>
              <a:rPr lang="en-GB" b="1" i="1" dirty="0">
                <a:effectLst/>
              </a:rPr>
              <a:t>Seeing the children who have really benefitted, you know, it’s kind of like good news stories, you know, that kind of spreads. And it gives people hope, excitement, a sense of achievement”.</a:t>
            </a:r>
          </a:p>
          <a:p>
            <a:endParaRPr lang="en-GB" b="1" i="1" dirty="0">
              <a:effectLst/>
            </a:endParaRPr>
          </a:p>
          <a:p>
            <a:r>
              <a:rPr lang="en-GB" sz="1200" b="0" i="1" kern="1200" dirty="0">
                <a:solidFill>
                  <a:schemeClr val="tx1"/>
                </a:solidFill>
                <a:effectLst/>
                <a:latin typeface="+mn-lt"/>
                <a:ea typeface="+mn-ea"/>
                <a:cs typeface="+mn-cs"/>
              </a:rPr>
              <a:t>There's a lot I can take from it, like the motivation. There was ways to motivate yourself and everything. So, there's a lot I can take back and use them in my everyday life”</a:t>
            </a:r>
            <a:endParaRPr lang="en-GB" sz="120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Young person</a:t>
            </a:r>
            <a:endParaRPr lang="en-GB" sz="1200" kern="1200" dirty="0">
              <a:solidFill>
                <a:schemeClr val="tx1"/>
              </a:solidFill>
              <a:effectLst/>
              <a:latin typeface="+mn-lt"/>
              <a:ea typeface="+mn-ea"/>
              <a:cs typeface="+mn-cs"/>
            </a:endParaRPr>
          </a:p>
          <a:p>
            <a:endParaRPr lang="en-GB" b="1" i="1" dirty="0">
              <a:effectLst/>
            </a:endParaRPr>
          </a:p>
          <a:p>
            <a:endParaRPr lang="en-GB" dirty="0"/>
          </a:p>
        </p:txBody>
      </p:sp>
      <p:sp>
        <p:nvSpPr>
          <p:cNvPr id="4" name="Slide Number Placeholder 3">
            <a:extLst>
              <a:ext uri="{FF2B5EF4-FFF2-40B4-BE49-F238E27FC236}">
                <a16:creationId xmlns:a16="http://schemas.microsoft.com/office/drawing/2014/main" id="{625729BF-F959-CFDE-91E1-ADDFBFAC4C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87B900-44EE-4AA6-8696-80648304FBB8}"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093256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Other quotes include “Sometimes, when I feel my chest getting tight, I be using those breathing exercises. And it just all releases it at once. It just gives you a massive relief. Do you get me? And you just feel better and just feel a bit more free”</a:t>
            </a:r>
          </a:p>
          <a:p>
            <a:endParaRPr lang="en-GB" sz="1200" b="0" i="0" kern="1200" dirty="0">
              <a:solidFill>
                <a:schemeClr val="tx1"/>
              </a:solidFill>
              <a:effectLst/>
              <a:latin typeface="+mn-lt"/>
              <a:ea typeface="+mn-ea"/>
              <a:cs typeface="+mn-cs"/>
            </a:endParaRPr>
          </a:p>
          <a:p>
            <a:r>
              <a:rPr lang="en-GB" dirty="0">
                <a:effectLst/>
              </a:rPr>
              <a:t>If you know how each other feels, then you don’t really argue about it because you understand how people are feeling”</a:t>
            </a:r>
            <a:endParaRPr lang="en-GB" dirty="0"/>
          </a:p>
        </p:txBody>
      </p:sp>
      <p:sp>
        <p:nvSpPr>
          <p:cNvPr id="4" name="Slide Number Placeholder 3"/>
          <p:cNvSpPr>
            <a:spLocks noGrp="1"/>
          </p:cNvSpPr>
          <p:nvPr>
            <p:ph type="sldNum" sz="quarter" idx="5"/>
          </p:nvPr>
        </p:nvSpPr>
        <p:spPr/>
        <p:txBody>
          <a:bodyPr/>
          <a:lstStyle/>
          <a:p>
            <a:fld id="{2FBEF8E0-DC7E-4F3F-B95E-EE87CEBF9B2B}" type="slidenum">
              <a:rPr lang="en-GB" smtClean="0"/>
              <a:t>42</a:t>
            </a:fld>
            <a:endParaRPr lang="en-GB" dirty="0"/>
          </a:p>
        </p:txBody>
      </p:sp>
    </p:spTree>
    <p:extLst>
      <p:ext uri="{BB962C8B-B14F-4D97-AF65-F5344CB8AC3E}">
        <p14:creationId xmlns:p14="http://schemas.microsoft.com/office/powerpoint/2010/main" val="1214480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You may wish to use post it notes- with name so that you can compare with post scores at the end of the training.</a:t>
            </a:r>
            <a:endParaRPr dirty="0"/>
          </a:p>
          <a:p>
            <a:pPr marL="0" lvl="0" indent="0" algn="l" rtl="0">
              <a:spcBef>
                <a:spcPts val="0"/>
              </a:spcBef>
              <a:spcAft>
                <a:spcPts val="0"/>
              </a:spcAft>
              <a:buNone/>
            </a:pPr>
            <a:endParaRPr dirty="0"/>
          </a:p>
        </p:txBody>
      </p:sp>
      <p:sp>
        <p:nvSpPr>
          <p:cNvPr id="317" name="Google Shape;3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Wherever and however you are delivering Your Choice, there a set of core guiding principles that anchor you in your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Your Choice adopts a relational approach because we know how important relationships are in our work with this cohort.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You could always do this as a sorting task- giving the guiding principle and then the asking trainees to match the text to the principle they think this relates to. </a:t>
            </a:r>
            <a:endParaRPr dirty="0"/>
          </a:p>
        </p:txBody>
      </p:sp>
      <p:sp>
        <p:nvSpPr>
          <p:cNvPr id="586" name="Google Shape;586;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The nature of our work means that we are often exposed to vicarious trauma. This is why clinical supervision is seen to be so important and embedded as part of delivery of the programme. </a:t>
            </a:r>
            <a:endParaRPr/>
          </a:p>
        </p:txBody>
      </p:sp>
      <p:sp>
        <p:nvSpPr>
          <p:cNvPr id="593" name="Google Shape;593;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Cultural humility amongst the workforce is important to overcome cultural barriers. </a:t>
            </a:r>
            <a:endParaRPr/>
          </a:p>
        </p:txBody>
      </p:sp>
      <p:sp>
        <p:nvSpPr>
          <p:cNvPr id="599" name="Google Shape;599;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4" name="Google Shape;60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We can’t go on forever, we need to be prepared to help young people and their families to find ways in which they can continue with their gaols and aspirations after the programme. </a:t>
            </a:r>
            <a:endParaRPr/>
          </a:p>
        </p:txBody>
      </p:sp>
      <p:sp>
        <p:nvSpPr>
          <p:cNvPr id="605" name="Google Shape;605;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0" name="Google Shape;61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We know that young people get a bad press but we need to take an optimistic stance to the age of opportunity.</a:t>
            </a:r>
            <a:endParaRPr/>
          </a:p>
        </p:txBody>
      </p:sp>
      <p:sp>
        <p:nvSpPr>
          <p:cNvPr id="611" name="Google Shape;611;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6" name="Google Shape;616;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Your Choice is all about enabling access, therefore we need to adopt a young person centred approach.</a:t>
            </a:r>
            <a:endParaRPr/>
          </a:p>
        </p:txBody>
      </p:sp>
      <p:sp>
        <p:nvSpPr>
          <p:cNvPr id="617" name="Google Shape;617;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2" name="Google Shape;622;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Really important and so well put by our friends and young people at the VRU’s YPAG. Nothing for me without me. </a:t>
            </a:r>
            <a:endParaRPr/>
          </a:p>
        </p:txBody>
      </p:sp>
      <p:sp>
        <p:nvSpPr>
          <p:cNvPr id="623" name="Google Shape;623;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We are dealing with complex issues and complex lives. No single intervention or single worker is likely to resolve these and it is important that our staff are aware and supported to understand that no one individual is responsible for holding risk. So we need to try and activate and embrace helpful and safe networks. </a:t>
            </a:r>
            <a:endParaRPr/>
          </a:p>
        </p:txBody>
      </p:sp>
      <p:sp>
        <p:nvSpPr>
          <p:cNvPr id="629" name="Google Shape;629;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50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4" name="Google Shape;63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And finally, we are all part of something exciting….and really important. Our involvement in the LYPS means that we are making really important contributions to promoting a more representative evidence base, which is a really important part of understanding and addressing disproportionality and anti racist practice.</a:t>
            </a:r>
            <a:endParaRPr/>
          </a:p>
        </p:txBody>
      </p:sp>
      <p:sp>
        <p:nvSpPr>
          <p:cNvPr id="635" name="Google Shape;635;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51</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0" name="Google Shape;640;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Opportunity to introduce a young person that you think would/ has benefitted from the programme. You will refer to this case throughout the training to help trainees think about how to apply to what they are learning in their practice.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Ideally you will invite one of your current coaches to talk about one of their Your Choice cases. Otherwise you may consider inviting your Clinical Lead to present a case. Would be helpful to share following information;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If talking about a Your Choice graduate the would be helpful to provide the following; Background Information, engagement with Your Choice, identifying the hook, examples of where CBT tools and techniques have been weaved in. If you have a coach then some reflections on clinical supervision might also be useful to share.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Otherwise Ask coaches to try and picture a young person that they are working with (or if they can’t someone that they have worked with in the past) who they think would be eligible for Your Choice and ask them to hold them in mind as you progress through the remainder of the training. Some suggested prompts:</a:t>
            </a:r>
          </a:p>
          <a:p>
            <a:pPr marL="0" lvl="0" indent="0" algn="l" rtl="0">
              <a:spcBef>
                <a:spcPts val="0"/>
              </a:spcBef>
              <a:spcAft>
                <a:spcPts val="0"/>
              </a:spcAft>
              <a:buNone/>
            </a:pPr>
            <a:endParaRPr lang="en-GB" dirty="0"/>
          </a:p>
          <a:p>
            <a:pPr marL="800100" marR="0" lvl="1"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sz="1200" dirty="0">
                <a:effectLst/>
                <a:ea typeface="Aptos" panose="020B0004020202020204" pitchFamily="34" charset="0"/>
                <a:cs typeface="Arial" panose="020B0604020202020204" pitchFamily="34" charset="0"/>
              </a:rPr>
              <a:t>What do you know about the young person’s rhythm that would help you plan your sessions? </a:t>
            </a:r>
          </a:p>
          <a:p>
            <a:pPr marL="800100" marR="0" lvl="1"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sz="1200" dirty="0">
                <a:effectLst/>
                <a:ea typeface="Aptos" panose="020B0004020202020204" pitchFamily="34" charset="0"/>
                <a:cs typeface="Arial" panose="020B0604020202020204" pitchFamily="34" charset="0"/>
              </a:rPr>
              <a:t>Who in the young person’s network would support them to work towards their goals?</a:t>
            </a:r>
            <a:endParaRPr lang="en-GB" sz="1200" dirty="0">
              <a:ea typeface="Aptos" panose="020B0004020202020204" pitchFamily="34" charset="0"/>
              <a:cs typeface="Arial" panose="020B0604020202020204" pitchFamily="34" charset="0"/>
            </a:endParaRPr>
          </a:p>
          <a:p>
            <a:pPr marL="800100" marR="0" lvl="1"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sz="1200" dirty="0">
                <a:effectLst/>
                <a:ea typeface="Aptos" panose="020B0004020202020204" pitchFamily="34" charset="0"/>
                <a:cs typeface="Arial" panose="020B0604020202020204" pitchFamily="34" charset="0"/>
              </a:rPr>
              <a:t>What does the young person need to be able to build in time to practice new ways of being?</a:t>
            </a:r>
          </a:p>
          <a:p>
            <a:pPr marL="800100" marR="0" lvl="1"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200" b="0" i="0" u="none" strike="noStrike" kern="100" cap="none" spc="0" normalizeH="0" baseline="0" noProof="0" dirty="0">
                <a:ln>
                  <a:noFill/>
                </a:ln>
                <a:solidFill>
                  <a:prstClr val="black"/>
                </a:solidFill>
                <a:uLnTx/>
                <a:uFillTx/>
                <a:ea typeface="Aptos" panose="020B0004020202020204" pitchFamily="34" charset="0"/>
                <a:cs typeface="Arial" panose="020B0604020202020204" pitchFamily="34" charset="0"/>
              </a:rPr>
              <a:t>How </a:t>
            </a:r>
            <a:r>
              <a:rPr lang="en-GB" sz="1200" kern="100" dirty="0">
                <a:solidFill>
                  <a:prstClr val="black"/>
                </a:solidFill>
                <a:ea typeface="Aptos" panose="020B0004020202020204" pitchFamily="34" charset="0"/>
                <a:cs typeface="Arial" panose="020B0604020202020204" pitchFamily="34" charset="0"/>
              </a:rPr>
              <a:t>will Your Choice integrate with other intervention?</a:t>
            </a:r>
            <a:endParaRPr kumimoji="0" lang="en-GB" sz="1200" b="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endParaRPr>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b="1" dirty="0"/>
              <a:t>The training also provides an opportunity for Your Choice coaches to understand themselves better so delegates will be encouraged to engage in some self reflection exercises throughout the training. </a:t>
            </a:r>
          </a:p>
          <a:p>
            <a:pPr marL="0" lvl="0" indent="0" algn="l" rtl="0">
              <a:spcBef>
                <a:spcPts val="0"/>
              </a:spcBef>
              <a:spcAft>
                <a:spcPts val="0"/>
              </a:spcAft>
              <a:buNone/>
            </a:pPr>
            <a:endParaRPr lang="en-GB"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41" name="Google Shape;641;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You might want to encourage coaches to start their own A-Z from the training- noting key words or new words as they go, that link to the programme.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GB" dirty="0"/>
              <a:t>You may also want to check in with coaches at regular intervals i.e. before breaks- name three things that they have learnt in the session. </a:t>
            </a:r>
            <a:endParaRPr dirty="0"/>
          </a:p>
          <a:p>
            <a:pPr marL="0" lvl="0" indent="0" algn="l" rtl="0">
              <a:spcBef>
                <a:spcPts val="0"/>
              </a:spcBef>
              <a:spcAft>
                <a:spcPts val="0"/>
              </a:spcAft>
              <a:buNone/>
            </a:pPr>
            <a:endParaRPr dirty="0"/>
          </a:p>
        </p:txBody>
      </p:sp>
      <p:sp>
        <p:nvSpPr>
          <p:cNvPr id="324" name="Google Shape;32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If you are unable to include current Your Choice coach or clinical supervisor then you could present the case study referred to later in the programme to provide an introduction of what the programme looks like in practice. </a:t>
            </a:r>
            <a:endParaRPr/>
          </a:p>
        </p:txBody>
      </p:sp>
      <p:sp>
        <p:nvSpPr>
          <p:cNvPr id="649" name="Google Shape;649;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6" name="Google Shape;656;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3" name="Google Shape;66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So starting with the T, in CBT the T stands for Therapy. "Your Choice" is not therapy but it does adopt a therapeutic, relational approach, therefore it is important to take a look at or revisit some important therapeutic skills. This refers to…..</a:t>
            </a:r>
            <a:endParaRPr/>
          </a:p>
        </p:txBody>
      </p:sp>
      <p:sp>
        <p:nvSpPr>
          <p:cNvPr id="664" name="Google Shape;664;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80" name="Google Shape;680;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5" name="Google Shape;68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The exercise- In groups-</a:t>
            </a:r>
            <a:endParaRPr/>
          </a:p>
          <a:p>
            <a:pPr marL="0" lvl="0" indent="0" algn="l" rtl="0">
              <a:spcBef>
                <a:spcPts val="0"/>
              </a:spcBef>
              <a:spcAft>
                <a:spcPts val="0"/>
              </a:spcAft>
              <a:buNone/>
            </a:pPr>
            <a:endParaRPr/>
          </a:p>
          <a:p>
            <a:pPr marL="0" lvl="0" indent="0" algn="l" rtl="0">
              <a:spcBef>
                <a:spcPts val="0"/>
              </a:spcBef>
              <a:spcAft>
                <a:spcPts val="0"/>
              </a:spcAft>
              <a:buNone/>
            </a:pPr>
            <a:r>
              <a:rPr lang="en-GB"/>
              <a:t>What makes them hard to engage?</a:t>
            </a:r>
            <a:endParaRPr/>
          </a:p>
          <a:p>
            <a:pPr marL="0" lvl="0" indent="0" algn="l" rtl="0">
              <a:spcBef>
                <a:spcPts val="0"/>
              </a:spcBef>
              <a:spcAft>
                <a:spcPts val="0"/>
              </a:spcAft>
              <a:buNone/>
            </a:pPr>
            <a:r>
              <a:rPr lang="en-GB"/>
              <a:t>What’s the magic ingredients? What do they bring to their work that helps with engagement?</a:t>
            </a:r>
            <a:endParaRPr/>
          </a:p>
          <a:p>
            <a:pPr marL="0" lvl="0" indent="0" algn="l" rtl="0">
              <a:spcBef>
                <a:spcPts val="0"/>
              </a:spcBef>
              <a:spcAft>
                <a:spcPts val="0"/>
              </a:spcAft>
              <a:buNone/>
            </a:pPr>
            <a:r>
              <a:rPr lang="en-GB"/>
              <a:t>Is there anything about the programme that may compromise this?</a:t>
            </a:r>
            <a:endParaRPr/>
          </a:p>
          <a:p>
            <a:pPr marL="0" lvl="0" indent="0" algn="l" rtl="0">
              <a:spcBef>
                <a:spcPts val="0"/>
              </a:spcBef>
              <a:spcAft>
                <a:spcPts val="0"/>
              </a:spcAft>
              <a:buNone/>
            </a:pPr>
            <a:endParaRPr/>
          </a:p>
          <a:p>
            <a:pPr marL="0" lvl="0" indent="0" algn="l" rtl="0">
              <a:spcBef>
                <a:spcPts val="0"/>
              </a:spcBef>
              <a:spcAft>
                <a:spcPts val="0"/>
              </a:spcAft>
              <a:buNone/>
            </a:pPr>
            <a:r>
              <a:rPr lang="en-GB"/>
              <a:t>NOTE FOR TRAINER. This groups exercise is designed to get coaches thinking about those therapeutic/ relational skills that they bring to their work and to highlight these as important aspects of the Your Choice approach.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86" name="Google Shape;686;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Case study group or paired discussion</a:t>
            </a:r>
          </a:p>
          <a:p>
            <a:endParaRPr lang="en-GB" dirty="0"/>
          </a:p>
          <a:p>
            <a:pPr marR="0" lvl="1" defTabSz="914400" rtl="0" eaLnBrk="1" fontAlgn="auto" latinLnBrk="0" hangingPunct="1">
              <a:lnSpc>
                <a:spcPct val="107000"/>
              </a:lnSpc>
              <a:spcBef>
                <a:spcPts val="0"/>
              </a:spcBef>
              <a:spcAft>
                <a:spcPts val="800"/>
              </a:spcAft>
              <a:buClrTx/>
              <a:buSzTx/>
              <a:tabLst/>
              <a:defRPr/>
            </a:pPr>
            <a:r>
              <a:rPr lang="en-GB" sz="1050" dirty="0">
                <a:effectLst/>
                <a:ea typeface="Aptos" panose="020B0004020202020204" pitchFamily="34" charset="0"/>
                <a:cs typeface="Arial" panose="020B0604020202020204" pitchFamily="34" charset="0"/>
              </a:rPr>
              <a:t>Suggested Prompts:</a:t>
            </a:r>
          </a:p>
          <a:p>
            <a:pPr marL="742950" marR="0" lvl="1" indent="-2857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GB" sz="1200" dirty="0">
                <a:ea typeface="Aptos" panose="020B0004020202020204" pitchFamily="34" charset="0"/>
                <a:cs typeface="Arial" panose="020B0604020202020204" pitchFamily="34" charset="0"/>
              </a:rPr>
              <a:t>Is there anything to consider at allocation stage?</a:t>
            </a:r>
          </a:p>
          <a:p>
            <a:pPr marL="742950" marR="0" lvl="1" indent="-2857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GB" sz="1200" dirty="0">
                <a:ea typeface="Aptos" panose="020B0004020202020204" pitchFamily="34" charset="0"/>
                <a:cs typeface="Arial" panose="020B0604020202020204" pitchFamily="34" charset="0"/>
              </a:rPr>
              <a:t>Would a phased approach to engagement be helpful?</a:t>
            </a:r>
          </a:p>
          <a:p>
            <a:pPr marL="742950" marR="0" lvl="1" indent="-2857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GB" sz="1200" dirty="0">
                <a:ea typeface="Aptos" panose="020B0004020202020204" pitchFamily="34" charset="0"/>
                <a:cs typeface="Arial" panose="020B0604020202020204" pitchFamily="34" charset="0"/>
              </a:rPr>
              <a:t>How could you involve the existing network?</a:t>
            </a:r>
          </a:p>
          <a:p>
            <a:pPr marL="742950" marR="0" lvl="1" indent="-2857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GB" sz="1200" dirty="0">
                <a:ea typeface="Aptos" panose="020B0004020202020204" pitchFamily="34" charset="0"/>
                <a:cs typeface="Arial" panose="020B0604020202020204" pitchFamily="34" charset="0"/>
              </a:rPr>
              <a:t>What do you need to know about existing risk and safety plans?</a:t>
            </a:r>
          </a:p>
          <a:p>
            <a:pPr marL="742950" marR="0" lvl="1" indent="-2857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GB" sz="1200" dirty="0">
                <a:effectLst/>
                <a:ea typeface="Aptos" panose="020B0004020202020204" pitchFamily="34" charset="0"/>
                <a:cs typeface="Arial" panose="020B0604020202020204" pitchFamily="34" charset="0"/>
              </a:rPr>
              <a:t>How could you make use of supervision to support approach?</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86C77-0A05-4F53-9EA5-8CACA5CCD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5414830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4" name="Google Shape;69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3" name="Google Shape;71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14" name="Google Shape;714;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0" name="Google Shape;73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 particular zoom in on culture as cultural competence was highlighted as the biggest factor in the barriers to engagement and access to clinical intervention in the power the fight report. So through the Your Choice programme we need to ensure that we remain culturally sensitive in our approach and in our day to day.</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n-GB"/>
              <a:t>Group discussion. What do we mean by culture &amp; why do we think it is such a big barrier. Points for discussion might include issues of stigma, jumping to conclusions, lack of awareness, discomfort (in ourselves as practitioners perhaps)</a:t>
            </a:r>
            <a:endParaRPr/>
          </a:p>
          <a:p>
            <a:pPr marL="0" lvl="0" indent="0" algn="l" rtl="0">
              <a:spcBef>
                <a:spcPts val="0"/>
              </a:spcBef>
              <a:spcAft>
                <a:spcPts val="0"/>
              </a:spcAft>
              <a:buNone/>
            </a:pPr>
            <a:endParaRPr/>
          </a:p>
        </p:txBody>
      </p:sp>
      <p:sp>
        <p:nvSpPr>
          <p:cNvPr id="731" name="Google Shape;731;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8" name="Google Shape;738;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The terms cultural sensitivity is the preferred phrase as the term competence suggest that there is an end state whereas culturally sensitivity encourages us to stay alert and humble to an individual’s individual experiences. </a:t>
            </a:r>
            <a:endParaRPr/>
          </a:p>
          <a:p>
            <a:pPr marL="0" lvl="0" indent="0" algn="l" rtl="0">
              <a:spcBef>
                <a:spcPts val="0"/>
              </a:spcBef>
              <a:spcAft>
                <a:spcPts val="0"/>
              </a:spcAft>
              <a:buNone/>
            </a:pPr>
            <a:endParaRPr/>
          </a:p>
          <a:p>
            <a:pPr marL="0" lvl="0" indent="0" algn="l" rtl="0">
              <a:spcBef>
                <a:spcPts val="0"/>
              </a:spcBef>
              <a:spcAft>
                <a:spcPts val="0"/>
              </a:spcAft>
              <a:buNone/>
            </a:pPr>
            <a:r>
              <a:rPr lang="en-GB"/>
              <a:t>Culture defines an individual’s specific way of being….</a:t>
            </a:r>
            <a:endParaRPr/>
          </a:p>
        </p:txBody>
      </p:sp>
      <p:sp>
        <p:nvSpPr>
          <p:cNvPr id="739" name="Google Shape;739;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0" name="Google Shape;760;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This exercise provides an opportunity to introduce the visible and invisible influences that may impact on the relationship between young person and their coach</a:t>
            </a:r>
            <a:endParaRPr/>
          </a:p>
          <a:p>
            <a:pPr marL="0" lvl="0" indent="0" algn="l" rtl="0">
              <a:spcBef>
                <a:spcPts val="0"/>
              </a:spcBef>
              <a:spcAft>
                <a:spcPts val="0"/>
              </a:spcAft>
              <a:buNone/>
            </a:pPr>
            <a:endParaRPr/>
          </a:p>
          <a:p>
            <a:pPr marL="0" lvl="0" indent="0" algn="l" rtl="0">
              <a:spcBef>
                <a:spcPts val="0"/>
              </a:spcBef>
              <a:spcAft>
                <a:spcPts val="0"/>
              </a:spcAft>
              <a:buNone/>
            </a:pPr>
            <a:r>
              <a:rPr lang="en-GB"/>
              <a:t>Many will be familiar with social graces but this next exercise provides an opportunity to reflect on practitioners own social graces. For those who would feel uncomfortable engaging in this task on a personal level the questions could be adapted to consider another person- either in their life, or someone that they are working with or the case study Jo. </a:t>
            </a:r>
            <a:endParaRPr/>
          </a:p>
          <a:p>
            <a:pPr marL="0" lvl="0" indent="0" algn="l" rtl="0">
              <a:spcBef>
                <a:spcPts val="0"/>
              </a:spcBef>
              <a:spcAft>
                <a:spcPts val="0"/>
              </a:spcAft>
              <a:buNone/>
            </a:pPr>
            <a:endParaRPr/>
          </a:p>
          <a:p>
            <a:pPr marL="0" lvl="0" indent="0" algn="l" rtl="0">
              <a:spcBef>
                <a:spcPts val="0"/>
              </a:spcBef>
              <a:spcAft>
                <a:spcPts val="0"/>
              </a:spcAft>
              <a:buNone/>
            </a:pPr>
            <a:r>
              <a:rPr lang="en-GB"/>
              <a:t>During supervision coaches will be encouraged to consider how GRACES may be influencing their relationship or responses to young people on Your Choice. </a:t>
            </a:r>
            <a:endParaRPr/>
          </a:p>
        </p:txBody>
      </p:sp>
      <p:sp>
        <p:nvSpPr>
          <p:cNvPr id="761" name="Google Shape;761;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7" name="Google Shape;767;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The resource pack includes a number of characters with different GRACES with suggestions for how tools can be adapted accordingly. </a:t>
            </a:r>
            <a:endParaRPr/>
          </a:p>
          <a:p>
            <a:pPr marL="0" lvl="0" indent="0" algn="l" rtl="0">
              <a:spcBef>
                <a:spcPts val="0"/>
              </a:spcBef>
              <a:spcAft>
                <a:spcPts val="0"/>
              </a:spcAft>
              <a:buNone/>
            </a:pPr>
            <a:r>
              <a:rPr lang="en-GB"/>
              <a:t>Introducing Joe, Adeola and Taylor.</a:t>
            </a:r>
            <a:endParaRPr/>
          </a:p>
          <a:p>
            <a:pPr marL="0" lvl="0" indent="0" algn="l" rtl="0">
              <a:spcBef>
                <a:spcPts val="0"/>
              </a:spcBef>
              <a:spcAft>
                <a:spcPts val="0"/>
              </a:spcAft>
              <a:buNone/>
            </a:pPr>
            <a:endParaRPr/>
          </a:p>
          <a:p>
            <a:pPr marL="0" lvl="0" indent="0" algn="l" rtl="0">
              <a:spcBef>
                <a:spcPts val="0"/>
              </a:spcBef>
              <a:spcAft>
                <a:spcPts val="0"/>
              </a:spcAft>
              <a:buNone/>
            </a:pPr>
            <a:r>
              <a:rPr lang="en-GB"/>
              <a:t>Joe is a young man who is happy to chat as you go, he’s happy to chat together but is also happy to write things down. He uses his notes screen on his phone lots. </a:t>
            </a:r>
            <a:endParaRPr/>
          </a:p>
          <a:p>
            <a:pPr marL="0" lvl="0" indent="0" algn="l" rtl="0">
              <a:spcBef>
                <a:spcPts val="0"/>
              </a:spcBef>
              <a:spcAft>
                <a:spcPts val="0"/>
              </a:spcAft>
              <a:buNone/>
            </a:pPr>
            <a:endParaRPr/>
          </a:p>
          <a:p>
            <a:pPr marL="0" lvl="0" indent="0" algn="l" rtl="0">
              <a:spcBef>
                <a:spcPts val="0"/>
              </a:spcBef>
              <a:spcAft>
                <a:spcPts val="0"/>
              </a:spcAft>
              <a:buNone/>
            </a:pPr>
            <a:r>
              <a:rPr lang="en-GB"/>
              <a:t>Adeola is a concrete thinker so struggles with abstract concepts. She needs to be able to visualise to understand things. She struggles to understand and manage her feelings. Young people who are autistic would benefit from adaptations recommended for Adeola.</a:t>
            </a:r>
            <a:endParaRPr/>
          </a:p>
          <a:p>
            <a:pPr marL="0" lvl="0" indent="0" algn="l" rtl="0">
              <a:spcBef>
                <a:spcPts val="0"/>
              </a:spcBef>
              <a:spcAft>
                <a:spcPts val="0"/>
              </a:spcAft>
              <a:buNone/>
            </a:pPr>
            <a:endParaRPr/>
          </a:p>
          <a:p>
            <a:pPr marL="0" lvl="0" indent="0" algn="l" rtl="0">
              <a:spcBef>
                <a:spcPts val="0"/>
              </a:spcBef>
              <a:spcAft>
                <a:spcPts val="0"/>
              </a:spcAft>
              <a:buNone/>
            </a:pPr>
            <a:r>
              <a:rPr lang="en-GB"/>
              <a:t>Taylor struggles to concentrate for long periods and so finds it easiest to engage with activities that are creative, involve movement. Taylor prefers shorter, more frequent sessions to ensure that they can concentrate. Young people with ADHD would benefit from adaptations recommended for Taylor.  </a:t>
            </a:r>
            <a:endParaRPr/>
          </a:p>
          <a:p>
            <a:pPr marL="0" lvl="0" indent="0" algn="l" rtl="0">
              <a:spcBef>
                <a:spcPts val="0"/>
              </a:spcBef>
              <a:spcAft>
                <a:spcPts val="0"/>
              </a:spcAft>
              <a:buNone/>
            </a:pPr>
            <a:endParaRPr/>
          </a:p>
        </p:txBody>
      </p:sp>
      <p:sp>
        <p:nvSpPr>
          <p:cNvPr id="768" name="Google Shape;768;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9" name="Google Shape;779;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Some suggested ways for starting the conversation about culture with young people. Encourage group to reflect on their own experiences tips for starting the conversation.</a:t>
            </a:r>
            <a:endParaRPr/>
          </a:p>
        </p:txBody>
      </p:sp>
      <p:sp>
        <p:nvSpPr>
          <p:cNvPr id="780" name="Google Shape;780;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powerful video from Young Minds about the importance of staying curious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86C77-0A05-4F53-9EA5-8CACA5CCD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9304642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could map out iceberg</a:t>
            </a:r>
          </a:p>
          <a:p>
            <a:endParaRPr lang="en-GB" dirty="0"/>
          </a:p>
          <a:p>
            <a:pPr marL="800100" marR="0" lvl="1"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sz="1200" kern="100" dirty="0">
                <a:solidFill>
                  <a:prstClr val="black"/>
                </a:solidFill>
                <a:ea typeface="Aptos" panose="020B0004020202020204" pitchFamily="34" charset="0"/>
                <a:cs typeface="Arial" panose="020B0604020202020204" pitchFamily="34" charset="0"/>
              </a:rPr>
              <a:t>How would you find this out?</a:t>
            </a:r>
            <a:endParaRPr kumimoji="0" lang="en-GB" sz="1200" b="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endParaRPr>
          </a:p>
          <a:p>
            <a:pPr marL="800100" marR="0" lvl="1"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sz="1200" i="1" kern="100" dirty="0">
                <a:solidFill>
                  <a:schemeClr val="bg2">
                    <a:lumMod val="75000"/>
                  </a:schemeClr>
                </a:solidFill>
                <a:ea typeface="Aptos" panose="020B0004020202020204" pitchFamily="34" charset="0"/>
                <a:cs typeface="Arial" panose="020B0604020202020204" pitchFamily="34" charset="0"/>
              </a:rPr>
              <a:t>How would you develop your own understanding of young person’s culture to support you in your work with them?</a:t>
            </a:r>
          </a:p>
          <a:p>
            <a:pPr marL="800100" marR="0" lvl="1"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sz="1200" kern="100" dirty="0">
                <a:solidFill>
                  <a:prstClr val="black"/>
                </a:solidFill>
                <a:ea typeface="Aptos" panose="020B0004020202020204" pitchFamily="34" charset="0"/>
                <a:cs typeface="Arial" panose="020B0604020202020204" pitchFamily="34" charset="0"/>
              </a:rPr>
              <a:t>How would you check in with young person to understand what this means to them? </a:t>
            </a:r>
          </a:p>
          <a:p>
            <a:pPr marL="800100" marR="0" lvl="1"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200" b="0" i="1" u="none" strike="noStrike" kern="100" cap="none" spc="0" normalizeH="0" baseline="0" noProof="0" dirty="0">
                <a:ln>
                  <a:noFill/>
                </a:ln>
                <a:solidFill>
                  <a:schemeClr val="bg2">
                    <a:lumMod val="75000"/>
                  </a:schemeClr>
                </a:solidFill>
                <a:effectLst/>
                <a:uLnTx/>
                <a:uFillTx/>
                <a:ea typeface="Aptos" panose="020B0004020202020204" pitchFamily="34" charset="0"/>
                <a:cs typeface="Arial" panose="020B0604020202020204" pitchFamily="34" charset="0"/>
              </a:rPr>
              <a:t>What aspects of your </a:t>
            </a:r>
            <a:r>
              <a:rPr lang="en-GB" sz="1200" i="1" kern="100" dirty="0">
                <a:solidFill>
                  <a:schemeClr val="bg2">
                    <a:lumMod val="75000"/>
                  </a:schemeClr>
                </a:solidFill>
                <a:ea typeface="Aptos" panose="020B0004020202020204" pitchFamily="34" charset="0"/>
                <a:cs typeface="Arial" panose="020B0604020202020204" pitchFamily="34" charset="0"/>
              </a:rPr>
              <a:t>own culture are important to acknowledge to help you to work well with the young person?</a:t>
            </a:r>
          </a:p>
          <a:p>
            <a:pPr marL="800100" marR="0" lvl="1"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200" b="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How would explore this? How would you explore this w</a:t>
            </a:r>
            <a:r>
              <a:rPr lang="en-GB" sz="1200" kern="100" dirty="0" err="1">
                <a:solidFill>
                  <a:prstClr val="black"/>
                </a:solidFill>
                <a:ea typeface="Aptos" panose="020B0004020202020204" pitchFamily="34" charset="0"/>
                <a:cs typeface="Arial" panose="020B0604020202020204" pitchFamily="34" charset="0"/>
              </a:rPr>
              <a:t>ith</a:t>
            </a:r>
            <a:r>
              <a:rPr lang="en-GB" sz="1200" kern="100" dirty="0">
                <a:solidFill>
                  <a:prstClr val="black"/>
                </a:solidFill>
                <a:ea typeface="Aptos" panose="020B0004020202020204" pitchFamily="34" charset="0"/>
                <a:cs typeface="Arial" panose="020B0604020202020204" pitchFamily="34" charset="0"/>
              </a:rPr>
              <a:t> young person?</a:t>
            </a:r>
            <a:endParaRPr kumimoji="0" lang="en-GB" sz="1200" b="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86C77-0A05-4F53-9EA5-8CACA5CCD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8467968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6" name="Google Shape;796;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7" name="Google Shape;797;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3" name="Google Shape;803;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An introduction to principles of CBT and the 5 factor CBT model.</a:t>
            </a:r>
            <a:endParaRPr/>
          </a:p>
          <a:p>
            <a:pPr marL="0" lvl="0" indent="0" algn="l" rtl="0">
              <a:spcBef>
                <a:spcPts val="0"/>
              </a:spcBef>
              <a:spcAft>
                <a:spcPts val="0"/>
              </a:spcAft>
              <a:buNone/>
            </a:pPr>
            <a:endParaRPr/>
          </a:p>
          <a:p>
            <a:pPr marL="0" lvl="0" indent="0" algn="l" rtl="0">
              <a:spcBef>
                <a:spcPts val="0"/>
              </a:spcBef>
              <a:spcAft>
                <a:spcPts val="0"/>
              </a:spcAft>
              <a:buNone/>
            </a:pPr>
            <a:r>
              <a:rPr lang="en-GB"/>
              <a:t>The 5 factor model in CBT neatly demonstrates the connections between situation, thoughts, emotions, bodily sensations and behaviours in the context of internal or external triggers (the situation/ environment). These 5 factors are considered to be so closely connected that changes in any one of these can lead to changes in the other factors. </a:t>
            </a:r>
            <a:endParaRPr/>
          </a:p>
          <a:p>
            <a:pPr marL="0" lvl="0" indent="0" algn="l" rtl="0">
              <a:spcBef>
                <a:spcPts val="0"/>
              </a:spcBef>
              <a:spcAft>
                <a:spcPts val="0"/>
              </a:spcAft>
              <a:buNone/>
            </a:pPr>
            <a:endParaRPr/>
          </a:p>
          <a:p>
            <a:pPr marL="0" lvl="0" indent="0" algn="l" rtl="0">
              <a:spcBef>
                <a:spcPts val="0"/>
              </a:spcBef>
              <a:spcAft>
                <a:spcPts val="0"/>
              </a:spcAft>
              <a:buNone/>
            </a:pPr>
            <a:endParaRPr>
              <a:highlight>
                <a:srgbClr val="FFFF00"/>
              </a:highlight>
            </a:endParaRPr>
          </a:p>
          <a:p>
            <a:pPr marL="0" lvl="0" indent="0" algn="l" rtl="0">
              <a:spcBef>
                <a:spcPts val="0"/>
              </a:spcBef>
              <a:spcAft>
                <a:spcPts val="0"/>
              </a:spcAft>
              <a:buNone/>
            </a:pPr>
            <a:r>
              <a:rPr lang="en-GB">
                <a:highlight>
                  <a:srgbClr val="FFFF00"/>
                </a:highlight>
              </a:rPr>
              <a:t>This 5 factor model allows you to develop a here and now formulation with young person to develop a mutual understanding about the causes, precipitants and maintaining influences of a person’s problems’ (Eels, 1997).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804" name="Google Shape;804;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1" name="Google Shape;831;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In CBT we target thinking and behaviour as it is thought that we can influence these and have more control over those parts of the system. If you change one part of the process then this will provoke changes in other areas.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832" name="Google Shape;832;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1" name="Google Shape;861;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We are suggesting that the starting point for those on the Your Choice programme is to look at shifting the behaviour, by identifying and activating their hook (based on their interests) and going and doing with the young person in accordance with this, to positively impact on the chain of events. </a:t>
            </a:r>
            <a:endParaRPr/>
          </a:p>
        </p:txBody>
      </p:sp>
      <p:sp>
        <p:nvSpPr>
          <p:cNvPr id="862" name="Google Shape;862;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0" name="Google Shape;890;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Let’s take an example to work through to highlight how a shift in behaviour can break a vicious cycle. You are working with a young person who is arrested….</a:t>
            </a:r>
            <a:endParaRPr/>
          </a:p>
          <a:p>
            <a:pPr marL="0" lvl="0" indent="0" algn="l" rtl="0">
              <a:spcBef>
                <a:spcPts val="0"/>
              </a:spcBef>
              <a:spcAft>
                <a:spcPts val="0"/>
              </a:spcAft>
              <a:buNone/>
            </a:pPr>
            <a:endParaRPr/>
          </a:p>
          <a:p>
            <a:pPr marL="0" lvl="0" indent="0" algn="l" rtl="0">
              <a:spcBef>
                <a:spcPts val="0"/>
              </a:spcBef>
              <a:spcAft>
                <a:spcPts val="0"/>
              </a:spcAft>
              <a:buNone/>
            </a:pPr>
            <a:r>
              <a:rPr lang="en-GB" b="1"/>
              <a:t>(You are free to use a different example that fits with context of trainees caseloads- please use the following slide instead where the situation is left blank for you to input a different example).</a:t>
            </a:r>
            <a:endParaRPr/>
          </a:p>
        </p:txBody>
      </p:sp>
      <p:sp>
        <p:nvSpPr>
          <p:cNvPr id="891" name="Google Shape;891;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Setting some ground rules will be important. Recommend displaying this throughout the sessions.</a:t>
            </a:r>
            <a:endParaRPr/>
          </a:p>
        </p:txBody>
      </p:sp>
      <p:sp>
        <p:nvSpPr>
          <p:cNvPr id="337" name="Google Shape;33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1" name="Google Shape;92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a:t>USE THIS SLIDE IF YOU WISH TO USE YOUR OWN EXAMPLE</a:t>
            </a:r>
            <a:endParaRPr/>
          </a:p>
        </p:txBody>
      </p:sp>
      <p:sp>
        <p:nvSpPr>
          <p:cNvPr id="922" name="Google Shape;922;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1" name="Google Shape;951;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They tell themselves that they are going to prison, which leaves them feeling scared, angry and hopeless, raising their heart rate and all those fight or flight responses, putting them on high alert. Game over in their head so they skip school and spend more time with their elders- likely leading to more trouble thereby re-enforcing the cycle. </a:t>
            </a:r>
            <a:endParaRPr dirty="0"/>
          </a:p>
        </p:txBody>
      </p:sp>
      <p:sp>
        <p:nvSpPr>
          <p:cNvPr id="952" name="Google Shape;952;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74</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9" name="Google Shape;979;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So let’s start with tackling the behaviour in the first instance and see how this can change things. </a:t>
            </a:r>
            <a:endParaRPr/>
          </a:p>
        </p:txBody>
      </p:sp>
      <p:sp>
        <p:nvSpPr>
          <p:cNvPr id="980" name="Google Shape;980;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8" name="Google Shape;1008;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Instead of skipping school and spending more time with their elders. Let’s say the young person is encouraged to attend and train at their local boxing gym </a:t>
            </a:r>
            <a:endParaRPr/>
          </a:p>
        </p:txBody>
      </p:sp>
      <p:sp>
        <p:nvSpPr>
          <p:cNvPr id="1009" name="Google Shape;1009;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7" name="Google Shape;1037;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This could lead to them feeling empowered, inspired and accepted (as well as increasing exposure to positive influence).</a:t>
            </a:r>
            <a:endParaRPr/>
          </a:p>
        </p:txBody>
      </p:sp>
      <p:sp>
        <p:nvSpPr>
          <p:cNvPr id="1038" name="Google Shape;1038;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6" name="Google Shape;1066;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This leads to reduced tension in their body and improved energy levels.</a:t>
            </a:r>
            <a:endParaRPr/>
          </a:p>
        </p:txBody>
      </p:sp>
      <p:sp>
        <p:nvSpPr>
          <p:cNvPr id="1067" name="Google Shape;1067;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78</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5" name="Google Shape;1095;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In their heads they think “training keeps me motivated and away from more trouble”.</a:t>
            </a:r>
            <a:endParaRPr dirty="0"/>
          </a:p>
        </p:txBody>
      </p:sp>
      <p:sp>
        <p:nvSpPr>
          <p:cNvPr id="1096" name="Google Shape;1096;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2"/>
        <p:cNvGrpSpPr/>
        <p:nvPr/>
      </p:nvGrpSpPr>
      <p:grpSpPr>
        <a:xfrm>
          <a:off x="0" y="0"/>
          <a:ext cx="0" cy="0"/>
          <a:chOff x="0" y="0"/>
          <a:chExt cx="0" cy="0"/>
        </a:xfrm>
      </p:grpSpPr>
      <p:sp>
        <p:nvSpPr>
          <p:cNvPr id="1123" name="Google Shape;1123;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4" name="Google Shape;112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You can see how each part of the cycle can positively influence each other. </a:t>
            </a:r>
            <a:endParaRPr/>
          </a:p>
        </p:txBody>
      </p:sp>
      <p:sp>
        <p:nvSpPr>
          <p:cNvPr id="1125" name="Google Shape;1125;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80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3" name="Google Shape;1153;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End the day by asking your coaches to think through some self soothing activities that they enjoy- encourage them to share ideas amongst the group and then commit to one of the self soothing/ relaxation exercises this evening. They can later encourage their young people to try out various exercises. Receptive young people may want to put together a six sense or self soothe box where they can collate objects// reminders in one place. Once you’ve identified meaningful self soothing activities, objects or imagery you can encourage young people to use these as grounding techniques regularly to help maintain a sense of wellness but also when they are heightened, distressed. </a:t>
            </a:r>
            <a:endParaRPr/>
          </a:p>
          <a:p>
            <a:pPr marL="0" lvl="0" indent="0" algn="l" rtl="0">
              <a:spcBef>
                <a:spcPts val="0"/>
              </a:spcBef>
              <a:spcAft>
                <a:spcPts val="0"/>
              </a:spcAft>
              <a:buNone/>
            </a:pPr>
            <a:endParaRPr/>
          </a:p>
        </p:txBody>
      </p:sp>
      <p:sp>
        <p:nvSpPr>
          <p:cNvPr id="1154" name="Google Shape;1154;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3" name="Google Shape;1173;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Arrived at end of day.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Check out with trainees. </a:t>
            </a:r>
          </a:p>
          <a:p>
            <a:pPr marL="171450" lvl="0" indent="-171450" algn="l" rtl="0">
              <a:spcBef>
                <a:spcPts val="0"/>
              </a:spcBef>
              <a:spcAft>
                <a:spcPts val="0"/>
              </a:spcAft>
              <a:buFont typeface="Arial" panose="020B0604020202020204" pitchFamily="34" charset="0"/>
              <a:buChar char="•"/>
            </a:pPr>
            <a:r>
              <a:rPr lang="en-GB" dirty="0"/>
              <a:t>What are their key take home’s from today’s session. </a:t>
            </a:r>
          </a:p>
          <a:p>
            <a:pPr marL="171450" lvl="0" indent="-171450" algn="l" rtl="0">
              <a:spcBef>
                <a:spcPts val="0"/>
              </a:spcBef>
              <a:spcAft>
                <a:spcPts val="0"/>
              </a:spcAft>
              <a:buFont typeface="Arial" panose="020B0604020202020204" pitchFamily="34" charset="0"/>
              <a:buChar char="•"/>
            </a:pPr>
            <a:r>
              <a:rPr lang="en-GB" dirty="0"/>
              <a:t>What has worked well in supporting your learning?</a:t>
            </a:r>
          </a:p>
          <a:p>
            <a:pPr marL="171450" lvl="0" indent="-171450" algn="l" rtl="0">
              <a:spcBef>
                <a:spcPts val="0"/>
              </a:spcBef>
              <a:spcAft>
                <a:spcPts val="0"/>
              </a:spcAft>
              <a:buFont typeface="Arial" panose="020B0604020202020204" pitchFamily="34" charset="0"/>
              <a:buChar char="•"/>
            </a:pPr>
            <a:r>
              <a:rPr lang="en-GB" dirty="0"/>
              <a:t>What would help to support your learning needs in Day 2?</a:t>
            </a:r>
          </a:p>
          <a:p>
            <a:pPr marL="171450" lvl="0" indent="-171450" algn="l" rtl="0">
              <a:spcBef>
                <a:spcPts val="0"/>
              </a:spcBef>
              <a:spcAft>
                <a:spcPts val="0"/>
              </a:spcAft>
              <a:buFont typeface="Arial" panose="020B0604020202020204" pitchFamily="34" charset="0"/>
              <a:buChar char="•"/>
            </a:pPr>
            <a:r>
              <a:rPr lang="en-GB" dirty="0"/>
              <a:t>What are they looking forward to on Day 2?</a:t>
            </a:r>
            <a:endParaRPr dirty="0"/>
          </a:p>
          <a:p>
            <a:pPr marL="0" lvl="0" indent="0" algn="l" rtl="0">
              <a:spcBef>
                <a:spcPts val="0"/>
              </a:spcBef>
              <a:spcAft>
                <a:spcPts val="0"/>
              </a:spcAft>
              <a:buNone/>
            </a:pPr>
            <a:endParaRPr dirty="0"/>
          </a:p>
        </p:txBody>
      </p:sp>
      <p:sp>
        <p:nvSpPr>
          <p:cNvPr id="1174" name="Google Shape;1174;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Introduce the various methods that will support learning i.e. combination of teaching, group discussion, immersive exercises.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Invite learners to share ideas suggestions that will help you to help them to achieve objectives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dirty="0"/>
              <a:t> what do they need from you as trainer?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dirty="0"/>
              <a:t>What do they need from other learners?</a:t>
            </a:r>
          </a:p>
          <a:p>
            <a:pPr marL="0" lvl="0" indent="0" algn="l" rtl="0">
              <a:spcBef>
                <a:spcPts val="0"/>
              </a:spcBef>
              <a:spcAft>
                <a:spcPts val="0"/>
              </a:spcAft>
              <a:buNone/>
            </a:pPr>
            <a:endParaRPr dirty="0">
              <a:solidFill>
                <a:srgbClr val="C00000"/>
              </a:solidFill>
            </a:endParaRPr>
          </a:p>
        </p:txBody>
      </p:sp>
      <p:sp>
        <p:nvSpPr>
          <p:cNvPr id="366" name="Google Shape;36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5D73D-5202-6087-F8F2-7384FF3E5DF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524C1B6-08A2-9A15-60A3-9855F46E08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FC48833-EFC4-BF2A-6C73-BB24BCA38D51}"/>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5" name="Footer Placeholder 4">
            <a:extLst>
              <a:ext uri="{FF2B5EF4-FFF2-40B4-BE49-F238E27FC236}">
                <a16:creationId xmlns:a16="http://schemas.microsoft.com/office/drawing/2014/main" id="{D2EC2722-38E6-2306-EDEB-F18C708977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F7498A-C420-60F3-87CE-45FA4DFC9AD3}"/>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4006384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87189-F9DD-12BC-CE44-248CFF39A770}"/>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E560B41-9143-842A-DB81-F6CAB9DE917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DF540BA-A7A2-A0ED-D8BA-E576B72C6D63}"/>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5" name="Footer Placeholder 4">
            <a:extLst>
              <a:ext uri="{FF2B5EF4-FFF2-40B4-BE49-F238E27FC236}">
                <a16:creationId xmlns:a16="http://schemas.microsoft.com/office/drawing/2014/main" id="{7EDE752C-24DA-1235-0868-6BE66B069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4184AA-FA42-8520-F675-D23B08C57C63}"/>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512646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308F15-AB92-1406-7279-8A2550974A0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66A0087-CEDC-8DCE-E8BA-40FE8815D5C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4D8CB2E-5D4F-7525-996B-90252346CBA9}"/>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5" name="Footer Placeholder 4">
            <a:extLst>
              <a:ext uri="{FF2B5EF4-FFF2-40B4-BE49-F238E27FC236}">
                <a16:creationId xmlns:a16="http://schemas.microsoft.com/office/drawing/2014/main" id="{21B04171-0B24-70F2-96B6-C7B659369C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0BBA3D-112C-6E19-23D7-E8C66F24CF37}"/>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2063481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89"/>
        <p:cNvGrpSpPr/>
        <p:nvPr/>
      </p:nvGrpSpPr>
      <p:grpSpPr>
        <a:xfrm>
          <a:off x="0" y="0"/>
          <a:ext cx="0" cy="0"/>
          <a:chOff x="0" y="0"/>
          <a:chExt cx="0" cy="0"/>
        </a:xfrm>
      </p:grpSpPr>
    </p:spTree>
    <p:extLst>
      <p:ext uri="{BB962C8B-B14F-4D97-AF65-F5344CB8AC3E}">
        <p14:creationId xmlns:p14="http://schemas.microsoft.com/office/powerpoint/2010/main" val="18166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5502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416217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997597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440668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28/07/2026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883417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28/07/2026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759019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28/07/2026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88401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5473-6525-BD7E-4BAB-1AA96B00DA9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58AA80F-566B-F5D6-4F02-24781D7F76A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E2830D-99CC-0118-298E-FFDCF6BB4660}"/>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5" name="Footer Placeholder 4">
            <a:extLst>
              <a:ext uri="{FF2B5EF4-FFF2-40B4-BE49-F238E27FC236}">
                <a16:creationId xmlns:a16="http://schemas.microsoft.com/office/drawing/2014/main" id="{E97B7D6D-F867-DCA1-30DE-7E949BF5A7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E570C9-E28A-11E8-3974-FF6D36FE2CF8}"/>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7199757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9391951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542083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19483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666095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
        <p:cNvGrpSpPr/>
        <p:nvPr/>
      </p:nvGrpSpPr>
      <p:grpSpPr>
        <a:xfrm>
          <a:off x="0" y="0"/>
          <a:ext cx="0" cy="0"/>
          <a:chOff x="0" y="0"/>
          <a:chExt cx="0" cy="0"/>
        </a:xfrm>
      </p:grpSpPr>
      <p:sp>
        <p:nvSpPr>
          <p:cNvPr id="16" name="Google Shape;16;p187"/>
          <p:cNvSpPr/>
          <p:nvPr/>
        </p:nvSpPr>
        <p:spPr>
          <a:xfrm>
            <a:off x="8567651" y="6201294"/>
            <a:ext cx="3624349" cy="5078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900" b="0" i="1" u="none" strike="noStrike" cap="none">
                <a:solidFill>
                  <a:srgbClr val="595959"/>
                </a:solidFill>
                <a:latin typeface="Calibri"/>
                <a:ea typeface="Calibri"/>
                <a:cs typeface="Calibri"/>
                <a:sym typeface="Calibri"/>
              </a:rPr>
              <a:t>© LIIA (London Councils) 2022. All rights reserved.</a:t>
            </a:r>
            <a:r>
              <a:rPr lang="en-GB" sz="900" b="0" i="0" u="none" strike="noStrike" cap="none">
                <a:solidFill>
                  <a:srgbClr val="595959"/>
                </a:solidFill>
                <a:latin typeface="Calibri"/>
                <a:ea typeface="Calibri"/>
                <a:cs typeface="Calibri"/>
                <a:sym typeface="Calibri"/>
              </a:rPr>
              <a:t>​</a:t>
            </a:r>
            <a:endParaRPr/>
          </a:p>
          <a:p>
            <a:pPr marL="0" marR="0" lvl="0" indent="0" algn="r" rtl="0">
              <a:spcBef>
                <a:spcPts val="0"/>
              </a:spcBef>
              <a:spcAft>
                <a:spcPts val="0"/>
              </a:spcAft>
              <a:buNone/>
            </a:pPr>
            <a:r>
              <a:rPr lang="en-GB" sz="900" b="0" i="1" u="none" strike="noStrike" cap="none">
                <a:solidFill>
                  <a:srgbClr val="595959"/>
                </a:solidFill>
                <a:latin typeface="Calibri"/>
                <a:ea typeface="Calibri"/>
                <a:cs typeface="Calibri"/>
                <a:sym typeface="Calibri"/>
              </a:rPr>
              <a:t>These materials may not be reproduced or distributed other than in accordance with the Your Choice Programme, without express permission</a:t>
            </a:r>
            <a:endParaRPr sz="900" b="0" i="0" u="none" strike="noStrike" cap="none">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12716731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1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1861199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1"/>
        <p:cNvGrpSpPr/>
        <p:nvPr/>
      </p:nvGrpSpPr>
      <p:grpSpPr>
        <a:xfrm>
          <a:off x="0" y="0"/>
          <a:ext cx="0" cy="0"/>
          <a:chOff x="0" y="0"/>
          <a:chExt cx="0" cy="0"/>
        </a:xfrm>
      </p:grpSpPr>
      <p:sp>
        <p:nvSpPr>
          <p:cNvPr id="22" name="Google Shape;22;p20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0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20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0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4086603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7"/>
        <p:cNvGrpSpPr/>
        <p:nvPr/>
      </p:nvGrpSpPr>
      <p:grpSpPr>
        <a:xfrm>
          <a:off x="0" y="0"/>
          <a:ext cx="0" cy="0"/>
          <a:chOff x="0" y="0"/>
          <a:chExt cx="0" cy="0"/>
        </a:xfrm>
      </p:grpSpPr>
      <p:sp>
        <p:nvSpPr>
          <p:cNvPr id="28" name="Google Shape;28;p20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0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20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0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0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0959454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3"/>
        <p:cNvGrpSpPr/>
        <p:nvPr/>
      </p:nvGrpSpPr>
      <p:grpSpPr>
        <a:xfrm>
          <a:off x="0" y="0"/>
          <a:ext cx="0" cy="0"/>
          <a:chOff x="0" y="0"/>
          <a:chExt cx="0" cy="0"/>
        </a:xfrm>
      </p:grpSpPr>
      <p:sp>
        <p:nvSpPr>
          <p:cNvPr id="34" name="Google Shape;34;p20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0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2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2814522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9"/>
        <p:cNvGrpSpPr/>
        <p:nvPr/>
      </p:nvGrpSpPr>
      <p:grpSpPr>
        <a:xfrm>
          <a:off x="0" y="0"/>
          <a:ext cx="0" cy="0"/>
          <a:chOff x="0" y="0"/>
          <a:chExt cx="0" cy="0"/>
        </a:xfrm>
      </p:grpSpPr>
      <p:sp>
        <p:nvSpPr>
          <p:cNvPr id="40" name="Google Shape;40;p20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20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0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084809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245FA-DBAC-64F5-92E6-CBFCCD33400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C2A44A1D-B955-D64B-B9AC-C24A1E4CFB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9CB87A8-3C73-8596-C961-FE54DFC23C26}"/>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5" name="Footer Placeholder 4">
            <a:extLst>
              <a:ext uri="{FF2B5EF4-FFF2-40B4-BE49-F238E27FC236}">
                <a16:creationId xmlns:a16="http://schemas.microsoft.com/office/drawing/2014/main" id="{2BD76F68-CE5C-3236-BD3A-956B930A00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4926AA-1142-EB5B-AA44-1076F0B24AAA}"/>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32646059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6"/>
        <p:cNvGrpSpPr/>
        <p:nvPr/>
      </p:nvGrpSpPr>
      <p:grpSpPr>
        <a:xfrm>
          <a:off x="0" y="0"/>
          <a:ext cx="0" cy="0"/>
          <a:chOff x="0" y="0"/>
          <a:chExt cx="0" cy="0"/>
        </a:xfrm>
      </p:grpSpPr>
      <p:sp>
        <p:nvSpPr>
          <p:cNvPr id="47" name="Google Shape;47;p20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20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0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0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20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2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2299267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5"/>
        <p:cNvGrpSpPr/>
        <p:nvPr/>
      </p:nvGrpSpPr>
      <p:grpSpPr>
        <a:xfrm>
          <a:off x="0" y="0"/>
          <a:ext cx="0" cy="0"/>
          <a:chOff x="0" y="0"/>
          <a:chExt cx="0" cy="0"/>
        </a:xfrm>
      </p:grpSpPr>
      <p:sp>
        <p:nvSpPr>
          <p:cNvPr id="56" name="Google Shape;56;p20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2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2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8216916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0"/>
        <p:cNvGrpSpPr/>
        <p:nvPr/>
      </p:nvGrpSpPr>
      <p:grpSpPr>
        <a:xfrm>
          <a:off x="0" y="0"/>
          <a:ext cx="0" cy="0"/>
          <a:chOff x="0" y="0"/>
          <a:chExt cx="0" cy="0"/>
        </a:xfrm>
      </p:grpSpPr>
      <p:sp>
        <p:nvSpPr>
          <p:cNvPr id="61" name="Google Shape;61;p2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21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3" name="Google Shape;63;p21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4" name="Google Shape;64;p2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5491943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7"/>
        <p:cNvGrpSpPr/>
        <p:nvPr/>
      </p:nvGrpSpPr>
      <p:grpSpPr>
        <a:xfrm>
          <a:off x="0" y="0"/>
          <a:ext cx="0" cy="0"/>
          <a:chOff x="0" y="0"/>
          <a:chExt cx="0" cy="0"/>
        </a:xfrm>
      </p:grpSpPr>
      <p:sp>
        <p:nvSpPr>
          <p:cNvPr id="68" name="Google Shape;68;p2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211"/>
          <p:cNvSpPr>
            <a:spLocks noGrp="1"/>
          </p:cNvSpPr>
          <p:nvPr>
            <p:ph type="pic" idx="2"/>
          </p:nvPr>
        </p:nvSpPr>
        <p:spPr>
          <a:xfrm>
            <a:off x="5183188" y="987425"/>
            <a:ext cx="6172200" cy="4873625"/>
          </a:xfrm>
          <a:prstGeom prst="rect">
            <a:avLst/>
          </a:prstGeom>
          <a:noFill/>
          <a:ln>
            <a:noFill/>
          </a:ln>
        </p:spPr>
      </p:sp>
      <p:sp>
        <p:nvSpPr>
          <p:cNvPr id="70" name="Google Shape;70;p21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1" name="Google Shape;71;p2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8445776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4"/>
        <p:cNvGrpSpPr/>
        <p:nvPr/>
      </p:nvGrpSpPr>
      <p:grpSpPr>
        <a:xfrm>
          <a:off x="0" y="0"/>
          <a:ext cx="0" cy="0"/>
          <a:chOff x="0" y="0"/>
          <a:chExt cx="0" cy="0"/>
        </a:xfrm>
      </p:grpSpPr>
      <p:sp>
        <p:nvSpPr>
          <p:cNvPr id="75" name="Google Shape;75;p2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1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5112623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0"/>
        <p:cNvGrpSpPr/>
        <p:nvPr/>
      </p:nvGrpSpPr>
      <p:grpSpPr>
        <a:xfrm>
          <a:off x="0" y="0"/>
          <a:ext cx="0" cy="0"/>
          <a:chOff x="0" y="0"/>
          <a:chExt cx="0" cy="0"/>
        </a:xfrm>
      </p:grpSpPr>
      <p:sp>
        <p:nvSpPr>
          <p:cNvPr id="81" name="Google Shape;81;p21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21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2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2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3022267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3"/>
        <p:cNvGrpSpPr/>
        <p:nvPr/>
      </p:nvGrpSpPr>
      <p:grpSpPr>
        <a:xfrm>
          <a:off x="0" y="0"/>
          <a:ext cx="0" cy="0"/>
          <a:chOff x="0" y="0"/>
          <a:chExt cx="0" cy="0"/>
        </a:xfrm>
      </p:grpSpPr>
      <p:sp>
        <p:nvSpPr>
          <p:cNvPr id="94" name="Google Shape;94;p191"/>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5" name="Google Shape;95;p191"/>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ctr"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19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7" name="Google Shape;97;p191"/>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8" name="Google Shape;98;p191"/>
          <p:cNvSpPr txBox="1">
            <a:spLocks noGrp="1"/>
          </p:cNvSpPr>
          <p:nvPr>
            <p:ph type="sldNum" idx="12"/>
          </p:nvPr>
        </p:nvSpPr>
        <p:spPr>
          <a:xfrm>
            <a:off x="10951856" y="5867131"/>
            <a:ext cx="551167"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0" marR="0" lvl="1" indent="0" algn="l" rtl="0">
              <a:spcBef>
                <a:spcPts val="0"/>
              </a:spcBef>
              <a:buNone/>
              <a:defRPr sz="1800" b="0" i="0" u="none" strike="noStrike" cap="none">
                <a:solidFill>
                  <a:schemeClr val="dk1"/>
                </a:solidFill>
                <a:latin typeface="Calibri"/>
                <a:ea typeface="Calibri"/>
                <a:cs typeface="Calibri"/>
                <a:sym typeface="Calibri"/>
              </a:defRPr>
            </a:lvl2pPr>
            <a:lvl3pPr marL="0" marR="0" lvl="2" indent="0" algn="l" rtl="0">
              <a:spcBef>
                <a:spcPts val="0"/>
              </a:spcBef>
              <a:buNone/>
              <a:defRPr sz="1800" b="0" i="0" u="none" strike="noStrike" cap="none">
                <a:solidFill>
                  <a:schemeClr val="dk1"/>
                </a:solidFill>
                <a:latin typeface="Calibri"/>
                <a:ea typeface="Calibri"/>
                <a:cs typeface="Calibri"/>
                <a:sym typeface="Calibri"/>
              </a:defRPr>
            </a:lvl3pPr>
            <a:lvl4pPr marL="0" marR="0" lvl="3" indent="0" algn="l" rtl="0">
              <a:spcBef>
                <a:spcPts val="0"/>
              </a:spcBef>
              <a:buNone/>
              <a:defRPr sz="1800" b="0" i="0" u="none" strike="noStrike" cap="none">
                <a:solidFill>
                  <a:schemeClr val="dk1"/>
                </a:solidFill>
                <a:latin typeface="Calibri"/>
                <a:ea typeface="Calibri"/>
                <a:cs typeface="Calibri"/>
                <a:sym typeface="Calibri"/>
              </a:defRPr>
            </a:lvl4pPr>
            <a:lvl5pPr marL="0" marR="0" lvl="4" indent="0" algn="l" rtl="0">
              <a:spcBef>
                <a:spcPts val="0"/>
              </a:spcBef>
              <a:buNone/>
              <a:defRPr sz="1800" b="0" i="0" u="none" strike="noStrike" cap="none">
                <a:solidFill>
                  <a:schemeClr val="dk1"/>
                </a:solidFill>
                <a:latin typeface="Calibri"/>
                <a:ea typeface="Calibri"/>
                <a:cs typeface="Calibri"/>
                <a:sym typeface="Calibri"/>
              </a:defRPr>
            </a:lvl5pPr>
            <a:lvl6pPr marL="0" marR="0" lvl="5" indent="0" algn="l" rtl="0">
              <a:spcBef>
                <a:spcPts val="0"/>
              </a:spcBef>
              <a:buNone/>
              <a:defRPr sz="1800" b="0" i="0" u="none" strike="noStrike" cap="none">
                <a:solidFill>
                  <a:schemeClr val="dk1"/>
                </a:solidFill>
                <a:latin typeface="Calibri"/>
                <a:ea typeface="Calibri"/>
                <a:cs typeface="Calibri"/>
                <a:sym typeface="Calibri"/>
              </a:defRPr>
            </a:lvl6pPr>
            <a:lvl7pPr marL="0" marR="0" lvl="6" indent="0" algn="l" rtl="0">
              <a:spcBef>
                <a:spcPts val="0"/>
              </a:spcBef>
              <a:buNone/>
              <a:defRPr sz="1800" b="0" i="0" u="none" strike="noStrike" cap="none">
                <a:solidFill>
                  <a:schemeClr val="dk1"/>
                </a:solidFill>
                <a:latin typeface="Calibri"/>
                <a:ea typeface="Calibri"/>
                <a:cs typeface="Calibri"/>
                <a:sym typeface="Calibri"/>
              </a:defRPr>
            </a:lvl7pPr>
            <a:lvl8pPr marL="0" marR="0" lvl="7" indent="0" algn="l" rtl="0">
              <a:spcBef>
                <a:spcPts val="0"/>
              </a:spcBef>
              <a:buNone/>
              <a:defRPr sz="1800" b="0" i="0" u="none" strike="noStrike" cap="none">
                <a:solidFill>
                  <a:schemeClr val="dk1"/>
                </a:solidFill>
                <a:latin typeface="Calibri"/>
                <a:ea typeface="Calibri"/>
                <a:cs typeface="Calibri"/>
                <a:sym typeface="Calibri"/>
              </a:defRPr>
            </a:lvl8pPr>
            <a:lvl9pPr marL="0" marR="0" lvl="8" indent="0" algn="l" rtl="0">
              <a:spcBef>
                <a:spcPts val="0"/>
              </a:spcBef>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2936736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9"/>
        <p:cNvGrpSpPr/>
        <p:nvPr/>
      </p:nvGrpSpPr>
      <p:grpSpPr>
        <a:xfrm>
          <a:off x="0" y="0"/>
          <a:ext cx="0" cy="0"/>
          <a:chOff x="0" y="0"/>
          <a:chExt cx="0" cy="0"/>
        </a:xfrm>
      </p:grpSpPr>
      <p:sp>
        <p:nvSpPr>
          <p:cNvPr id="100" name="Google Shape;100;p19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1" name="Google Shape;101;p19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p19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5204089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03"/>
        <p:cNvGrpSpPr/>
        <p:nvPr/>
      </p:nvGrpSpPr>
      <p:grpSpPr>
        <a:xfrm>
          <a:off x="0" y="0"/>
          <a:ext cx="0" cy="0"/>
          <a:chOff x="0" y="0"/>
          <a:chExt cx="0" cy="0"/>
        </a:xfrm>
      </p:grpSpPr>
      <p:sp>
        <p:nvSpPr>
          <p:cNvPr id="104" name="Google Shape;104;p198"/>
          <p:cNvSpPr txBox="1">
            <a:spLocks noGrp="1"/>
          </p:cNvSpPr>
          <p:nvPr>
            <p:ph type="title"/>
          </p:nvPr>
        </p:nvSpPr>
        <p:spPr>
          <a:xfrm>
            <a:off x="1482724" y="1752599"/>
            <a:ext cx="5426158" cy="1371600"/>
          </a:xfrm>
          <a:prstGeom prst="rect">
            <a:avLst/>
          </a:prstGeom>
          <a:noFill/>
          <a:ln>
            <a:noFill/>
          </a:ln>
        </p:spPr>
        <p:txBody>
          <a:bodyPr spcFirstLastPara="1" wrap="square" lIns="91425" tIns="45700" rIns="91425" bIns="45700" anchor="b" anchorCtr="0">
            <a:normAutofit/>
          </a:bodyPr>
          <a:lstStyle>
            <a:lvl1pPr marR="0" lvl="0" algn="ctr" rtl="0">
              <a:lnSpc>
                <a:spcPct val="9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5" name="Google Shape;105;p198"/>
          <p:cNvSpPr>
            <a:spLocks noGrp="1"/>
          </p:cNvSpPr>
          <p:nvPr>
            <p:ph type="pic" idx="2"/>
          </p:nvPr>
        </p:nvSpPr>
        <p:spPr>
          <a:xfrm>
            <a:off x="7594682" y="914400"/>
            <a:ext cx="3280974" cy="4572000"/>
          </a:xfrm>
          <a:prstGeom prst="roundRect">
            <a:avLst>
              <a:gd name="adj" fmla="val 4280"/>
            </a:avLst>
          </a:prstGeom>
          <a:noFill/>
          <a:ln w="38100" cap="flat" cmpd="sng">
            <a:solidFill>
              <a:schemeClr val="lt2"/>
            </a:solidFill>
            <a:prstDash val="solid"/>
            <a:round/>
            <a:headEnd type="none" w="sm" len="sm"/>
            <a:tailEnd type="none" w="sm" len="sm"/>
          </a:ln>
        </p:spPr>
      </p:sp>
      <p:sp>
        <p:nvSpPr>
          <p:cNvPr id="106" name="Google Shape;106;p198"/>
          <p:cNvSpPr txBox="1">
            <a:spLocks noGrp="1"/>
          </p:cNvSpPr>
          <p:nvPr>
            <p:ph type="body" idx="1"/>
          </p:nvPr>
        </p:nvSpPr>
        <p:spPr>
          <a:xfrm>
            <a:off x="1482724" y="3124199"/>
            <a:ext cx="5426158" cy="1828800"/>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07" name="Google Shape;107;p19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8" name="Google Shape;108;p19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9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653054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10"/>
        <p:cNvGrpSpPr/>
        <p:nvPr/>
      </p:nvGrpSpPr>
      <p:grpSpPr>
        <a:xfrm>
          <a:off x="0" y="0"/>
          <a:ext cx="0" cy="0"/>
          <a:chOff x="0" y="0"/>
          <a:chExt cx="0" cy="0"/>
        </a:xfrm>
      </p:grpSpPr>
      <p:sp>
        <p:nvSpPr>
          <p:cNvPr id="111" name="Google Shape;111;p199"/>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 name="Google Shape;112;p199"/>
          <p:cNvSpPr txBox="1">
            <a:spLocks noGrp="1"/>
          </p:cNvSpPr>
          <p:nvPr>
            <p:ph type="body" idx="1"/>
          </p:nvPr>
        </p:nvSpPr>
        <p:spPr>
          <a:xfrm>
            <a:off x="1484312" y="2666999"/>
            <a:ext cx="4895055" cy="3124201"/>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90000"/>
              </a:lnSpc>
              <a:spcBef>
                <a:spcPts val="10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5pPr>
            <a:lvl6pPr marL="2743200" marR="0" lvl="5"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6pPr>
            <a:lvl7pPr marL="3200400" marR="0" lvl="6"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7pPr>
            <a:lvl8pPr marL="3657600" marR="0" lvl="7"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8pPr>
            <a:lvl9pPr marL="4114800" marR="0" lvl="8"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113" name="Google Shape;113;p199"/>
          <p:cNvSpPr txBox="1">
            <a:spLocks noGrp="1"/>
          </p:cNvSpPr>
          <p:nvPr>
            <p:ph type="body" idx="2"/>
          </p:nvPr>
        </p:nvSpPr>
        <p:spPr>
          <a:xfrm>
            <a:off x="6607967" y="2667000"/>
            <a:ext cx="4895056" cy="312420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90000"/>
              </a:lnSpc>
              <a:spcBef>
                <a:spcPts val="10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2pPr>
            <a:lvl3pPr marL="1371600" marR="0" lvl="2"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5pPr>
            <a:lvl6pPr marL="2743200" marR="0" lvl="5"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6pPr>
            <a:lvl7pPr marL="3200400" marR="0" lvl="6"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7pPr>
            <a:lvl8pPr marL="3657600" marR="0" lvl="7"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8pPr>
            <a:lvl9pPr marL="4114800" marR="0" lvl="8"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114" name="Google Shape;114;p199"/>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5" name="Google Shape;115;p199"/>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6" name="Google Shape;116;p199"/>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832908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E1B2-75BB-086B-6EC8-E5E0A61E85D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9C388EF-D028-FF02-5B7A-698E035372B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685CFA8-5B5B-4C60-3931-3500BC833AD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5E70FBE-3961-E148-E6C0-A2C39BF94850}"/>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6" name="Footer Placeholder 5">
            <a:extLst>
              <a:ext uri="{FF2B5EF4-FFF2-40B4-BE49-F238E27FC236}">
                <a16:creationId xmlns:a16="http://schemas.microsoft.com/office/drawing/2014/main" id="{E7D79575-8340-585B-8DD7-D2B12C7A5E4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FCBC50E-DC0B-08BE-6814-FA44ACC04C2A}"/>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27054781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4"/>
        <p:cNvGrpSpPr/>
        <p:nvPr/>
      </p:nvGrpSpPr>
      <p:grpSpPr>
        <a:xfrm>
          <a:off x="0" y="0"/>
          <a:ext cx="0" cy="0"/>
          <a:chOff x="0" y="0"/>
          <a:chExt cx="0" cy="0"/>
        </a:xfrm>
      </p:grpSpPr>
    </p:spTree>
    <p:extLst>
      <p:ext uri="{BB962C8B-B14F-4D97-AF65-F5344CB8AC3E}">
        <p14:creationId xmlns:p14="http://schemas.microsoft.com/office/powerpoint/2010/main" val="563433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_Title Slide" type="title">
  <p:cSld name="1_Title Slide">
    <p:spTree>
      <p:nvGrpSpPr>
        <p:cNvPr id="1" name="Shape 125"/>
        <p:cNvGrpSpPr/>
        <p:nvPr/>
      </p:nvGrpSpPr>
      <p:grpSpPr>
        <a:xfrm>
          <a:off x="0" y="0"/>
          <a:ext cx="0" cy="0"/>
          <a:chOff x="0" y="0"/>
          <a:chExt cx="0" cy="0"/>
        </a:xfrm>
      </p:grpSpPr>
      <p:sp>
        <p:nvSpPr>
          <p:cNvPr id="126" name="Google Shape;126;p215"/>
          <p:cNvSpPr txBox="1">
            <a:spLocks noGrp="1"/>
          </p:cNvSpPr>
          <p:nvPr>
            <p:ph type="ctrTitle"/>
          </p:nvPr>
        </p:nvSpPr>
        <p:spPr>
          <a:xfrm>
            <a:off x="2928401" y="1380068"/>
            <a:ext cx="8574622" cy="2616199"/>
          </a:xfrm>
          <a:prstGeom prst="rect">
            <a:avLst/>
          </a:prstGeom>
          <a:noFill/>
          <a:ln>
            <a:noFill/>
          </a:ln>
        </p:spPr>
        <p:txBody>
          <a:bodyPr spcFirstLastPara="1" wrap="square" lIns="91425" tIns="45700" rIns="91425" bIns="45700" anchor="b" anchorCtr="0">
            <a:normAutofit/>
          </a:bodyPr>
          <a:lstStyle>
            <a:lvl1pPr marR="0" lvl="0" algn="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7" name="Google Shape;127;p215"/>
          <p:cNvSpPr txBox="1">
            <a:spLocks noGrp="1"/>
          </p:cNvSpPr>
          <p:nvPr>
            <p:ph type="subTitle" idx="1"/>
          </p:nvPr>
        </p:nvSpPr>
        <p:spPr>
          <a:xfrm>
            <a:off x="4515377" y="3996267"/>
            <a:ext cx="6987645" cy="1388534"/>
          </a:xfrm>
          <a:prstGeom prst="rect">
            <a:avLst/>
          </a:prstGeom>
          <a:noFill/>
          <a:ln>
            <a:noFill/>
          </a:ln>
        </p:spPr>
        <p:txBody>
          <a:bodyPr spcFirstLastPara="1" wrap="square" lIns="91425" tIns="45700" rIns="91425" bIns="45700" anchor="t" anchorCtr="0">
            <a:normAutofit/>
          </a:bodyPr>
          <a:lstStyle>
            <a:lvl1pPr marR="0" lvl="0" algn="r" rtl="0">
              <a:lnSpc>
                <a:spcPct val="90000"/>
              </a:lnSpc>
              <a:spcBef>
                <a:spcPts val="10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2pPr>
            <a:lvl3pPr marR="0" lvl="2" algn="ctr"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3pPr>
            <a:lvl4pPr marR="0" lvl="3"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4pPr>
            <a:lvl5pPr marR="0" lvl="4"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5pPr>
            <a:lvl6pPr marR="0" lvl="5"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6pPr>
            <a:lvl7pPr marR="0" lvl="6"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7pPr>
            <a:lvl8pPr marR="0" lvl="7"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8pPr>
            <a:lvl9pPr marR="0" lvl="8"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9pPr>
          </a:lstStyle>
          <a:p>
            <a:endParaRPr/>
          </a:p>
        </p:txBody>
      </p:sp>
      <p:sp>
        <p:nvSpPr>
          <p:cNvPr id="128" name="Google Shape;128;p21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9" name="Google Shape;129;p215"/>
          <p:cNvSpPr txBox="1">
            <a:spLocks noGrp="1"/>
          </p:cNvSpPr>
          <p:nvPr>
            <p:ph type="ftr" idx="11"/>
          </p:nvPr>
        </p:nvSpPr>
        <p:spPr>
          <a:xfrm>
            <a:off x="5332412" y="5883275"/>
            <a:ext cx="4324044"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0" name="Google Shape;130;p21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1713395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9"/>
        <p:cNvGrpSpPr/>
        <p:nvPr/>
      </p:nvGrpSpPr>
      <p:grpSpPr>
        <a:xfrm>
          <a:off x="0" y="0"/>
          <a:ext cx="0" cy="0"/>
          <a:chOff x="0" y="0"/>
          <a:chExt cx="0" cy="0"/>
        </a:xfrm>
      </p:grpSpPr>
    </p:spTree>
    <p:extLst>
      <p:ext uri="{BB962C8B-B14F-4D97-AF65-F5344CB8AC3E}">
        <p14:creationId xmlns:p14="http://schemas.microsoft.com/office/powerpoint/2010/main" val="8580492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B8AA3-C45E-B306-0F18-6F7406809B5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6FEFFDA-ECF0-0FC5-18E6-E4DE4F3455D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E7D983B-235A-8E56-CB9F-9E4628C12061}"/>
              </a:ext>
            </a:extLst>
          </p:cNvPr>
          <p:cNvSpPr>
            <a:spLocks noGrp="1"/>
          </p:cNvSpPr>
          <p:nvPr>
            <p:ph type="dt" sz="half" idx="10"/>
          </p:nvPr>
        </p:nvSpPr>
        <p:spPr/>
        <p:txBody>
          <a:bodyPr/>
          <a:lstStyle/>
          <a:p>
            <a:fld id="{8DF56C21-C2D3-415D-88E7-655EDE2C8937}" type="datetimeFigureOut">
              <a:rPr lang="en-GB" smtClean="0"/>
              <a:t>28/07/2026</a:t>
            </a:fld>
            <a:endParaRPr lang="en-GB" dirty="0"/>
          </a:p>
        </p:txBody>
      </p:sp>
      <p:sp>
        <p:nvSpPr>
          <p:cNvPr id="5" name="Footer Placeholder 4">
            <a:extLst>
              <a:ext uri="{FF2B5EF4-FFF2-40B4-BE49-F238E27FC236}">
                <a16:creationId xmlns:a16="http://schemas.microsoft.com/office/drawing/2014/main" id="{B12BD2FC-D786-2397-AF22-C431E44EC5A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B73B601-6BDB-B5DF-5E12-E0C18F09A01B}"/>
              </a:ext>
            </a:extLst>
          </p:cNvPr>
          <p:cNvSpPr>
            <a:spLocks noGrp="1"/>
          </p:cNvSpPr>
          <p:nvPr>
            <p:ph type="sldNum" sz="quarter" idx="12"/>
          </p:nvPr>
        </p:nvSpPr>
        <p:spPr/>
        <p:txBody>
          <a:bodyPr/>
          <a:lstStyle/>
          <a:p>
            <a:fld id="{0ACF5819-D8FD-4253-B5BE-C1F8FC86C8C0}" type="slidenum">
              <a:rPr lang="en-GB" smtClean="0"/>
              <a:t>‹#›</a:t>
            </a:fld>
            <a:endParaRPr lang="en-GB" dirty="0"/>
          </a:p>
        </p:txBody>
      </p:sp>
    </p:spTree>
    <p:extLst>
      <p:ext uri="{BB962C8B-B14F-4D97-AF65-F5344CB8AC3E}">
        <p14:creationId xmlns:p14="http://schemas.microsoft.com/office/powerpoint/2010/main" val="11753751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59695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23BBA-9564-31FD-76BD-EB34311A442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DB0165F-9F30-BBBE-4BA9-98833D4C9E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613559C-1FDF-7B87-A551-CFB85244970D}"/>
              </a:ext>
            </a:extLst>
          </p:cNvPr>
          <p:cNvSpPr>
            <a:spLocks noGrp="1"/>
          </p:cNvSpPr>
          <p:nvPr>
            <p:ph type="dt" sz="half" idx="10"/>
          </p:nvPr>
        </p:nvSpPr>
        <p:spPr/>
        <p:txBody>
          <a:bodyPr/>
          <a:lstStyle/>
          <a:p>
            <a:fld id="{C6E083D2-E729-4C6D-AC8B-433219559184}" type="datetimeFigureOut">
              <a:rPr lang="en-GB" smtClean="0"/>
              <a:t>28/07/2026</a:t>
            </a:fld>
            <a:endParaRPr lang="en-GB" dirty="0"/>
          </a:p>
        </p:txBody>
      </p:sp>
      <p:sp>
        <p:nvSpPr>
          <p:cNvPr id="5" name="Footer Placeholder 4">
            <a:extLst>
              <a:ext uri="{FF2B5EF4-FFF2-40B4-BE49-F238E27FC236}">
                <a16:creationId xmlns:a16="http://schemas.microsoft.com/office/drawing/2014/main" id="{CB676571-9FD9-8DEE-78F2-C2E9761E86D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86DB8DA-E123-027A-3290-40FB9D6C7B71}"/>
              </a:ext>
            </a:extLst>
          </p:cNvPr>
          <p:cNvSpPr>
            <a:spLocks noGrp="1"/>
          </p:cNvSpPr>
          <p:nvPr>
            <p:ph type="sldNum" sz="quarter" idx="12"/>
          </p:nvPr>
        </p:nvSpPr>
        <p:spPr/>
        <p:txBody>
          <a:bodyPr/>
          <a:lstStyle/>
          <a:p>
            <a:fld id="{1486B7E1-00C8-478B-92D6-845DC8C7B639}" type="slidenum">
              <a:rPr lang="en-GB" smtClean="0"/>
              <a:t>‹#›</a:t>
            </a:fld>
            <a:endParaRPr lang="en-GB" dirty="0"/>
          </a:p>
        </p:txBody>
      </p:sp>
    </p:spTree>
    <p:extLst>
      <p:ext uri="{BB962C8B-B14F-4D97-AF65-F5344CB8AC3E}">
        <p14:creationId xmlns:p14="http://schemas.microsoft.com/office/powerpoint/2010/main" val="29270445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46552-C385-08B9-2E47-C404F10CEC7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F5C45E8-FB46-4047-1FF5-EDCDE6D01EB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6EDD01E-0512-ABF2-7607-3C4D686F507B}"/>
              </a:ext>
            </a:extLst>
          </p:cNvPr>
          <p:cNvSpPr>
            <a:spLocks noGrp="1"/>
          </p:cNvSpPr>
          <p:nvPr>
            <p:ph type="dt" sz="half" idx="10"/>
          </p:nvPr>
        </p:nvSpPr>
        <p:spPr/>
        <p:txBody>
          <a:bodyPr/>
          <a:lstStyle/>
          <a:p>
            <a:fld id="{C6E083D2-E729-4C6D-AC8B-433219559184}" type="datetimeFigureOut">
              <a:rPr lang="en-GB" smtClean="0"/>
              <a:t>28/07/2026</a:t>
            </a:fld>
            <a:endParaRPr lang="en-GB" dirty="0"/>
          </a:p>
        </p:txBody>
      </p:sp>
      <p:sp>
        <p:nvSpPr>
          <p:cNvPr id="5" name="Footer Placeholder 4">
            <a:extLst>
              <a:ext uri="{FF2B5EF4-FFF2-40B4-BE49-F238E27FC236}">
                <a16:creationId xmlns:a16="http://schemas.microsoft.com/office/drawing/2014/main" id="{029CFA73-0273-39F7-83D2-6D7F1F24DBC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FC3037D-5394-9B94-951B-C2FA79C75D68}"/>
              </a:ext>
            </a:extLst>
          </p:cNvPr>
          <p:cNvSpPr>
            <a:spLocks noGrp="1"/>
          </p:cNvSpPr>
          <p:nvPr>
            <p:ph type="sldNum" sz="quarter" idx="12"/>
          </p:nvPr>
        </p:nvSpPr>
        <p:spPr/>
        <p:txBody>
          <a:bodyPr/>
          <a:lstStyle/>
          <a:p>
            <a:fld id="{1486B7E1-00C8-478B-92D6-845DC8C7B639}" type="slidenum">
              <a:rPr lang="en-GB" smtClean="0"/>
              <a:t>‹#›</a:t>
            </a:fld>
            <a:endParaRPr lang="en-GB" dirty="0"/>
          </a:p>
        </p:txBody>
      </p:sp>
    </p:spTree>
    <p:extLst>
      <p:ext uri="{BB962C8B-B14F-4D97-AF65-F5344CB8AC3E}">
        <p14:creationId xmlns:p14="http://schemas.microsoft.com/office/powerpoint/2010/main" val="34991191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7B10B-645B-5D02-4223-9E2C7E7ACB8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5CCA34C4-C043-65A5-3361-10C7D9D179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3A47CDA-5549-DF05-E8FE-35BCE8D6D3D1}"/>
              </a:ext>
            </a:extLst>
          </p:cNvPr>
          <p:cNvSpPr>
            <a:spLocks noGrp="1"/>
          </p:cNvSpPr>
          <p:nvPr>
            <p:ph type="dt" sz="half" idx="10"/>
          </p:nvPr>
        </p:nvSpPr>
        <p:spPr/>
        <p:txBody>
          <a:bodyPr/>
          <a:lstStyle/>
          <a:p>
            <a:fld id="{C6E083D2-E729-4C6D-AC8B-433219559184}" type="datetimeFigureOut">
              <a:rPr lang="en-GB" smtClean="0"/>
              <a:t>28/07/2026</a:t>
            </a:fld>
            <a:endParaRPr lang="en-GB" dirty="0"/>
          </a:p>
        </p:txBody>
      </p:sp>
      <p:sp>
        <p:nvSpPr>
          <p:cNvPr id="5" name="Footer Placeholder 4">
            <a:extLst>
              <a:ext uri="{FF2B5EF4-FFF2-40B4-BE49-F238E27FC236}">
                <a16:creationId xmlns:a16="http://schemas.microsoft.com/office/drawing/2014/main" id="{0C184A42-E4B2-774B-8390-B8646A1E849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DB6E469-009B-0455-2D52-2A58474C9F7D}"/>
              </a:ext>
            </a:extLst>
          </p:cNvPr>
          <p:cNvSpPr>
            <a:spLocks noGrp="1"/>
          </p:cNvSpPr>
          <p:nvPr>
            <p:ph type="sldNum" sz="quarter" idx="12"/>
          </p:nvPr>
        </p:nvSpPr>
        <p:spPr/>
        <p:txBody>
          <a:bodyPr/>
          <a:lstStyle/>
          <a:p>
            <a:fld id="{1486B7E1-00C8-478B-92D6-845DC8C7B639}" type="slidenum">
              <a:rPr lang="en-GB" smtClean="0"/>
              <a:t>‹#›</a:t>
            </a:fld>
            <a:endParaRPr lang="en-GB" dirty="0"/>
          </a:p>
        </p:txBody>
      </p:sp>
    </p:spTree>
    <p:extLst>
      <p:ext uri="{BB962C8B-B14F-4D97-AF65-F5344CB8AC3E}">
        <p14:creationId xmlns:p14="http://schemas.microsoft.com/office/powerpoint/2010/main" val="21976420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F3DC2-E84A-0DD2-B8AA-D83767D2B0C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EBA161E-B31D-EF2B-0618-6D84F34252B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8922027-658A-D3F0-F36B-63C94C81DCC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09370962-4BA5-F5D7-CCF3-C789BA678DE8}"/>
              </a:ext>
            </a:extLst>
          </p:cNvPr>
          <p:cNvSpPr>
            <a:spLocks noGrp="1"/>
          </p:cNvSpPr>
          <p:nvPr>
            <p:ph type="dt" sz="half" idx="10"/>
          </p:nvPr>
        </p:nvSpPr>
        <p:spPr/>
        <p:txBody>
          <a:bodyPr/>
          <a:lstStyle/>
          <a:p>
            <a:fld id="{1BAFB5B5-D83F-46F2-9155-FDFB81ECF577}" type="datetimeFigureOut">
              <a:rPr lang="en-GB" smtClean="0"/>
              <a:t>28/07/2026</a:t>
            </a:fld>
            <a:endParaRPr lang="en-GB" dirty="0"/>
          </a:p>
        </p:txBody>
      </p:sp>
      <p:sp>
        <p:nvSpPr>
          <p:cNvPr id="6" name="Footer Placeholder 5">
            <a:extLst>
              <a:ext uri="{FF2B5EF4-FFF2-40B4-BE49-F238E27FC236}">
                <a16:creationId xmlns:a16="http://schemas.microsoft.com/office/drawing/2014/main" id="{ECF550BC-4D00-8562-BB3A-A7B0E47F4A0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E32C845B-BF7A-62AE-584D-69F5B62426D9}"/>
              </a:ext>
            </a:extLst>
          </p:cNvPr>
          <p:cNvSpPr>
            <a:spLocks noGrp="1"/>
          </p:cNvSpPr>
          <p:nvPr>
            <p:ph type="sldNum" sz="quarter" idx="12"/>
          </p:nvPr>
        </p:nvSpPr>
        <p:spPr/>
        <p:txBody>
          <a:bodyPr/>
          <a:lstStyle/>
          <a:p>
            <a:fld id="{2590F0F0-A986-4095-A049-0F232EDA22CF}" type="slidenum">
              <a:rPr lang="en-GB" smtClean="0"/>
              <a:t>‹#›</a:t>
            </a:fld>
            <a:endParaRPr lang="en-GB" dirty="0"/>
          </a:p>
        </p:txBody>
      </p:sp>
    </p:spTree>
    <p:extLst>
      <p:ext uri="{BB962C8B-B14F-4D97-AF65-F5344CB8AC3E}">
        <p14:creationId xmlns:p14="http://schemas.microsoft.com/office/powerpoint/2010/main" val="28091564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DE4BA-8F75-BFEE-4C45-DA6964979620}"/>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953DB83-22E5-4840-FE9E-3CD843045B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752F5C2-DE69-4134-A99A-5496BF496AA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BF76AFC-CF7C-CBA8-A0EA-24674C517E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2EBEB76-46A2-8436-B62C-409003562DA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3E3E46C-D4E3-9288-C665-DF5B49AA0099}"/>
              </a:ext>
            </a:extLst>
          </p:cNvPr>
          <p:cNvSpPr>
            <a:spLocks noGrp="1"/>
          </p:cNvSpPr>
          <p:nvPr>
            <p:ph type="dt" sz="half" idx="10"/>
          </p:nvPr>
        </p:nvSpPr>
        <p:spPr/>
        <p:txBody>
          <a:bodyPr/>
          <a:lstStyle/>
          <a:p>
            <a:fld id="{C6E083D2-E729-4C6D-AC8B-433219559184}" type="datetimeFigureOut">
              <a:rPr lang="en-GB" smtClean="0"/>
              <a:t>28/07/2026</a:t>
            </a:fld>
            <a:endParaRPr lang="en-GB" dirty="0"/>
          </a:p>
        </p:txBody>
      </p:sp>
      <p:sp>
        <p:nvSpPr>
          <p:cNvPr id="8" name="Footer Placeholder 7">
            <a:extLst>
              <a:ext uri="{FF2B5EF4-FFF2-40B4-BE49-F238E27FC236}">
                <a16:creationId xmlns:a16="http://schemas.microsoft.com/office/drawing/2014/main" id="{D28C7DF6-F9D9-70A3-F332-6BD6992DA28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6855E3EA-B6A6-9E8D-86CA-F3EBE3D839B5}"/>
              </a:ext>
            </a:extLst>
          </p:cNvPr>
          <p:cNvSpPr>
            <a:spLocks noGrp="1"/>
          </p:cNvSpPr>
          <p:nvPr>
            <p:ph type="sldNum" sz="quarter" idx="12"/>
          </p:nvPr>
        </p:nvSpPr>
        <p:spPr/>
        <p:txBody>
          <a:bodyPr/>
          <a:lstStyle/>
          <a:p>
            <a:fld id="{1486B7E1-00C8-478B-92D6-845DC8C7B639}" type="slidenum">
              <a:rPr lang="en-GB" smtClean="0"/>
              <a:t>‹#›</a:t>
            </a:fld>
            <a:endParaRPr lang="en-GB" dirty="0"/>
          </a:p>
        </p:txBody>
      </p:sp>
    </p:spTree>
    <p:extLst>
      <p:ext uri="{BB962C8B-B14F-4D97-AF65-F5344CB8AC3E}">
        <p14:creationId xmlns:p14="http://schemas.microsoft.com/office/powerpoint/2010/main" val="2730024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81EB3-EA4D-854E-23F0-144E30970390}"/>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D79B09AA-5039-8BBD-B45D-562904996C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89395CC-AE7A-5526-3E2E-B147F49D2C2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83A1317-0901-C500-5811-8385B1A457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1320032-163D-AF5B-49D0-8850B953A27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25FFE45-AB07-6F33-2F9E-12A54BC137BA}"/>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8" name="Footer Placeholder 7">
            <a:extLst>
              <a:ext uri="{FF2B5EF4-FFF2-40B4-BE49-F238E27FC236}">
                <a16:creationId xmlns:a16="http://schemas.microsoft.com/office/drawing/2014/main" id="{A77731DC-9568-BB80-3B48-A572A01EF84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3D5BCAC-2653-8D8B-030E-CA065A9379E0}"/>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11366471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E1CE6-5C72-3497-3533-EA2E57F0CAA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BA99E8D-4CD5-AE1B-2A91-1358B7E17C7C}"/>
              </a:ext>
            </a:extLst>
          </p:cNvPr>
          <p:cNvSpPr>
            <a:spLocks noGrp="1"/>
          </p:cNvSpPr>
          <p:nvPr>
            <p:ph type="dt" sz="half" idx="10"/>
          </p:nvPr>
        </p:nvSpPr>
        <p:spPr/>
        <p:txBody>
          <a:bodyPr/>
          <a:lstStyle/>
          <a:p>
            <a:fld id="{C6E083D2-E729-4C6D-AC8B-433219559184}" type="datetimeFigureOut">
              <a:rPr lang="en-GB" smtClean="0"/>
              <a:t>28/07/2026</a:t>
            </a:fld>
            <a:endParaRPr lang="en-GB" dirty="0"/>
          </a:p>
        </p:txBody>
      </p:sp>
      <p:sp>
        <p:nvSpPr>
          <p:cNvPr id="4" name="Footer Placeholder 3">
            <a:extLst>
              <a:ext uri="{FF2B5EF4-FFF2-40B4-BE49-F238E27FC236}">
                <a16:creationId xmlns:a16="http://schemas.microsoft.com/office/drawing/2014/main" id="{002DEC0D-1261-5414-2ADF-05A515DC008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082CA85-720D-6750-5535-793AA88DBDD3}"/>
              </a:ext>
            </a:extLst>
          </p:cNvPr>
          <p:cNvSpPr>
            <a:spLocks noGrp="1"/>
          </p:cNvSpPr>
          <p:nvPr>
            <p:ph type="sldNum" sz="quarter" idx="12"/>
          </p:nvPr>
        </p:nvSpPr>
        <p:spPr/>
        <p:txBody>
          <a:bodyPr/>
          <a:lstStyle/>
          <a:p>
            <a:fld id="{1486B7E1-00C8-478B-92D6-845DC8C7B639}" type="slidenum">
              <a:rPr lang="en-GB" smtClean="0"/>
              <a:t>‹#›</a:t>
            </a:fld>
            <a:endParaRPr lang="en-GB" dirty="0"/>
          </a:p>
        </p:txBody>
      </p:sp>
    </p:spTree>
    <p:extLst>
      <p:ext uri="{BB962C8B-B14F-4D97-AF65-F5344CB8AC3E}">
        <p14:creationId xmlns:p14="http://schemas.microsoft.com/office/powerpoint/2010/main" val="23709383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06151C-77AD-A37F-0DEA-0F8285CBA2FA}"/>
              </a:ext>
            </a:extLst>
          </p:cNvPr>
          <p:cNvSpPr>
            <a:spLocks noGrp="1"/>
          </p:cNvSpPr>
          <p:nvPr>
            <p:ph type="dt" sz="half" idx="10"/>
          </p:nvPr>
        </p:nvSpPr>
        <p:spPr/>
        <p:txBody>
          <a:bodyPr/>
          <a:lstStyle/>
          <a:p>
            <a:fld id="{1BAFB5B5-D83F-46F2-9155-FDFB81ECF577}" type="datetimeFigureOut">
              <a:rPr lang="en-GB" smtClean="0"/>
              <a:t>28/07/2026</a:t>
            </a:fld>
            <a:endParaRPr lang="en-GB" dirty="0"/>
          </a:p>
        </p:txBody>
      </p:sp>
      <p:sp>
        <p:nvSpPr>
          <p:cNvPr id="3" name="Footer Placeholder 2">
            <a:extLst>
              <a:ext uri="{FF2B5EF4-FFF2-40B4-BE49-F238E27FC236}">
                <a16:creationId xmlns:a16="http://schemas.microsoft.com/office/drawing/2014/main" id="{C3DC7DD4-7653-26F7-6489-0A5BFF6EF2CF}"/>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81A6B15-FF1B-94E5-11B5-AB7F13492EDA}"/>
              </a:ext>
            </a:extLst>
          </p:cNvPr>
          <p:cNvSpPr>
            <a:spLocks noGrp="1"/>
          </p:cNvSpPr>
          <p:nvPr>
            <p:ph type="sldNum" sz="quarter" idx="12"/>
          </p:nvPr>
        </p:nvSpPr>
        <p:spPr/>
        <p:txBody>
          <a:bodyPr/>
          <a:lstStyle/>
          <a:p>
            <a:fld id="{2590F0F0-A986-4095-A049-0F232EDA22CF}" type="slidenum">
              <a:rPr lang="en-GB" smtClean="0"/>
              <a:t>‹#›</a:t>
            </a:fld>
            <a:endParaRPr lang="en-GB" dirty="0"/>
          </a:p>
        </p:txBody>
      </p:sp>
    </p:spTree>
    <p:extLst>
      <p:ext uri="{BB962C8B-B14F-4D97-AF65-F5344CB8AC3E}">
        <p14:creationId xmlns:p14="http://schemas.microsoft.com/office/powerpoint/2010/main" val="35014145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985B8-E57F-A558-1F91-D701B593A7A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26F25D0-B10E-F8E8-69FF-706150935E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ECEFE4E-9085-61BF-108A-36D287A920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840FBE8-5478-8EF1-670E-33B1243CDFDF}"/>
              </a:ext>
            </a:extLst>
          </p:cNvPr>
          <p:cNvSpPr>
            <a:spLocks noGrp="1"/>
          </p:cNvSpPr>
          <p:nvPr>
            <p:ph type="dt" sz="half" idx="10"/>
          </p:nvPr>
        </p:nvSpPr>
        <p:spPr/>
        <p:txBody>
          <a:bodyPr/>
          <a:lstStyle/>
          <a:p>
            <a:fld id="{1BAFB5B5-D83F-46F2-9155-FDFB81ECF577}" type="datetimeFigureOut">
              <a:rPr lang="en-GB" smtClean="0"/>
              <a:t>28/07/2026</a:t>
            </a:fld>
            <a:endParaRPr lang="en-GB" dirty="0"/>
          </a:p>
        </p:txBody>
      </p:sp>
      <p:sp>
        <p:nvSpPr>
          <p:cNvPr id="6" name="Footer Placeholder 5">
            <a:extLst>
              <a:ext uri="{FF2B5EF4-FFF2-40B4-BE49-F238E27FC236}">
                <a16:creationId xmlns:a16="http://schemas.microsoft.com/office/drawing/2014/main" id="{4B7C6E8D-3D18-FA1D-C586-C0FCC44715D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06BA246-BE84-2B25-B000-3F43B2956DF1}"/>
              </a:ext>
            </a:extLst>
          </p:cNvPr>
          <p:cNvSpPr>
            <a:spLocks noGrp="1"/>
          </p:cNvSpPr>
          <p:nvPr>
            <p:ph type="sldNum" sz="quarter" idx="12"/>
          </p:nvPr>
        </p:nvSpPr>
        <p:spPr/>
        <p:txBody>
          <a:bodyPr/>
          <a:lstStyle/>
          <a:p>
            <a:fld id="{2590F0F0-A986-4095-A049-0F232EDA22CF}" type="slidenum">
              <a:rPr lang="en-GB" smtClean="0"/>
              <a:t>‹#›</a:t>
            </a:fld>
            <a:endParaRPr lang="en-GB" dirty="0"/>
          </a:p>
        </p:txBody>
      </p:sp>
    </p:spTree>
    <p:extLst>
      <p:ext uri="{BB962C8B-B14F-4D97-AF65-F5344CB8AC3E}">
        <p14:creationId xmlns:p14="http://schemas.microsoft.com/office/powerpoint/2010/main" val="12190540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DF806-1A58-1107-6DBA-08D3315EB36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2F0279EE-C01B-735E-CFF5-23D18F9154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64934C80-57F1-1D93-10D1-34B351F041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E49B362-96C2-B125-3E5A-1F5B6C23FB4C}"/>
              </a:ext>
            </a:extLst>
          </p:cNvPr>
          <p:cNvSpPr>
            <a:spLocks noGrp="1"/>
          </p:cNvSpPr>
          <p:nvPr>
            <p:ph type="dt" sz="half" idx="10"/>
          </p:nvPr>
        </p:nvSpPr>
        <p:spPr/>
        <p:txBody>
          <a:bodyPr/>
          <a:lstStyle/>
          <a:p>
            <a:fld id="{1BAFB5B5-D83F-46F2-9155-FDFB81ECF577}" type="datetimeFigureOut">
              <a:rPr lang="en-GB" smtClean="0"/>
              <a:t>28/07/2026</a:t>
            </a:fld>
            <a:endParaRPr lang="en-GB" dirty="0"/>
          </a:p>
        </p:txBody>
      </p:sp>
      <p:sp>
        <p:nvSpPr>
          <p:cNvPr id="6" name="Footer Placeholder 5">
            <a:extLst>
              <a:ext uri="{FF2B5EF4-FFF2-40B4-BE49-F238E27FC236}">
                <a16:creationId xmlns:a16="http://schemas.microsoft.com/office/drawing/2014/main" id="{9CBEF534-4A10-FB1A-942E-42A4091C5E8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0D49C9A-4FB2-CAD1-3238-93D4A3A8A1A3}"/>
              </a:ext>
            </a:extLst>
          </p:cNvPr>
          <p:cNvSpPr>
            <a:spLocks noGrp="1"/>
          </p:cNvSpPr>
          <p:nvPr>
            <p:ph type="sldNum" sz="quarter" idx="12"/>
          </p:nvPr>
        </p:nvSpPr>
        <p:spPr/>
        <p:txBody>
          <a:bodyPr/>
          <a:lstStyle/>
          <a:p>
            <a:fld id="{2590F0F0-A986-4095-A049-0F232EDA22CF}" type="slidenum">
              <a:rPr lang="en-GB" smtClean="0"/>
              <a:t>‹#›</a:t>
            </a:fld>
            <a:endParaRPr lang="en-GB" dirty="0"/>
          </a:p>
        </p:txBody>
      </p:sp>
    </p:spTree>
    <p:extLst>
      <p:ext uri="{BB962C8B-B14F-4D97-AF65-F5344CB8AC3E}">
        <p14:creationId xmlns:p14="http://schemas.microsoft.com/office/powerpoint/2010/main" val="18090668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FA4C-AA7D-C212-B98F-69D3D9F0D5F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3FDAA96-4DCD-79D9-73DB-3D44DCCD886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623E710-3C5A-E06B-6A4A-DA066B96BA5A}"/>
              </a:ext>
            </a:extLst>
          </p:cNvPr>
          <p:cNvSpPr>
            <a:spLocks noGrp="1"/>
          </p:cNvSpPr>
          <p:nvPr>
            <p:ph type="dt" sz="half" idx="10"/>
          </p:nvPr>
        </p:nvSpPr>
        <p:spPr/>
        <p:txBody>
          <a:bodyPr/>
          <a:lstStyle/>
          <a:p>
            <a:fld id="{C6E083D2-E729-4C6D-AC8B-433219559184}" type="datetimeFigureOut">
              <a:rPr lang="en-GB" smtClean="0"/>
              <a:t>28/07/2026</a:t>
            </a:fld>
            <a:endParaRPr lang="en-GB" dirty="0"/>
          </a:p>
        </p:txBody>
      </p:sp>
      <p:sp>
        <p:nvSpPr>
          <p:cNvPr id="5" name="Footer Placeholder 4">
            <a:extLst>
              <a:ext uri="{FF2B5EF4-FFF2-40B4-BE49-F238E27FC236}">
                <a16:creationId xmlns:a16="http://schemas.microsoft.com/office/drawing/2014/main" id="{4518BA14-4746-B4E0-791E-5ECD5117F8A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58797A1-B53F-E66F-3D40-9846B56E7E0E}"/>
              </a:ext>
            </a:extLst>
          </p:cNvPr>
          <p:cNvSpPr>
            <a:spLocks noGrp="1"/>
          </p:cNvSpPr>
          <p:nvPr>
            <p:ph type="sldNum" sz="quarter" idx="12"/>
          </p:nvPr>
        </p:nvSpPr>
        <p:spPr/>
        <p:txBody>
          <a:bodyPr/>
          <a:lstStyle/>
          <a:p>
            <a:fld id="{1486B7E1-00C8-478B-92D6-845DC8C7B639}" type="slidenum">
              <a:rPr lang="en-GB" smtClean="0"/>
              <a:t>‹#›</a:t>
            </a:fld>
            <a:endParaRPr lang="en-GB" dirty="0"/>
          </a:p>
        </p:txBody>
      </p:sp>
    </p:spTree>
    <p:extLst>
      <p:ext uri="{BB962C8B-B14F-4D97-AF65-F5344CB8AC3E}">
        <p14:creationId xmlns:p14="http://schemas.microsoft.com/office/powerpoint/2010/main" val="19788722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A10AB7-B066-581D-82A1-3E9DF678360D}"/>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E9F15F22-6DF3-9CB9-1EC7-F7AE2A60D43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23BB76A-7696-46B5-19DA-E643CDD2CAD8}"/>
              </a:ext>
            </a:extLst>
          </p:cNvPr>
          <p:cNvSpPr>
            <a:spLocks noGrp="1"/>
          </p:cNvSpPr>
          <p:nvPr>
            <p:ph type="dt" sz="half" idx="10"/>
          </p:nvPr>
        </p:nvSpPr>
        <p:spPr/>
        <p:txBody>
          <a:bodyPr/>
          <a:lstStyle/>
          <a:p>
            <a:fld id="{C6E083D2-E729-4C6D-AC8B-433219559184}" type="datetimeFigureOut">
              <a:rPr lang="en-GB" smtClean="0"/>
              <a:t>28/07/2026</a:t>
            </a:fld>
            <a:endParaRPr lang="en-GB" dirty="0"/>
          </a:p>
        </p:txBody>
      </p:sp>
      <p:sp>
        <p:nvSpPr>
          <p:cNvPr id="5" name="Footer Placeholder 4">
            <a:extLst>
              <a:ext uri="{FF2B5EF4-FFF2-40B4-BE49-F238E27FC236}">
                <a16:creationId xmlns:a16="http://schemas.microsoft.com/office/drawing/2014/main" id="{FEA9F28F-7CC5-79F0-CAFE-F120C5B7EB4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299DF5B-15B6-1608-3DEF-1D6C661A5720}"/>
              </a:ext>
            </a:extLst>
          </p:cNvPr>
          <p:cNvSpPr>
            <a:spLocks noGrp="1"/>
          </p:cNvSpPr>
          <p:nvPr>
            <p:ph type="sldNum" sz="quarter" idx="12"/>
          </p:nvPr>
        </p:nvSpPr>
        <p:spPr/>
        <p:txBody>
          <a:bodyPr/>
          <a:lstStyle/>
          <a:p>
            <a:fld id="{1486B7E1-00C8-478B-92D6-845DC8C7B639}" type="slidenum">
              <a:rPr lang="en-GB" smtClean="0"/>
              <a:t>‹#›</a:t>
            </a:fld>
            <a:endParaRPr lang="en-GB" dirty="0"/>
          </a:p>
        </p:txBody>
      </p:sp>
    </p:spTree>
    <p:extLst>
      <p:ext uri="{BB962C8B-B14F-4D97-AF65-F5344CB8AC3E}">
        <p14:creationId xmlns:p14="http://schemas.microsoft.com/office/powerpoint/2010/main" val="25755064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73226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3"/>
        <p:cNvGrpSpPr/>
        <p:nvPr/>
      </p:nvGrpSpPr>
      <p:grpSpPr>
        <a:xfrm>
          <a:off x="0" y="0"/>
          <a:ext cx="0" cy="0"/>
          <a:chOff x="0" y="0"/>
          <a:chExt cx="0" cy="0"/>
        </a:xfrm>
      </p:grpSpPr>
      <p:sp>
        <p:nvSpPr>
          <p:cNvPr id="144" name="Google Shape;144;p196"/>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5" name="Google Shape;145;p196"/>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ctr"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19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7" name="Google Shape;147;p19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8" name="Google Shape;148;p196"/>
          <p:cNvSpPr txBox="1">
            <a:spLocks noGrp="1"/>
          </p:cNvSpPr>
          <p:nvPr>
            <p:ph type="sldNum" idx="12"/>
          </p:nvPr>
        </p:nvSpPr>
        <p:spPr>
          <a:xfrm>
            <a:off x="10951856" y="5867131"/>
            <a:ext cx="551167"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1304557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rotWithShape="1">
          <a:blip r:embed="rId2">
            <a:alphaModFix/>
          </a:blip>
          <a:tile tx="0" ty="0" sx="100000" sy="100000" flip="none" algn="tl"/>
        </a:blipFill>
        <a:effectLst/>
      </p:bgPr>
    </p:bg>
    <p:spTree>
      <p:nvGrpSpPr>
        <p:cNvPr id="1" name="Shape 149"/>
        <p:cNvGrpSpPr/>
        <p:nvPr/>
      </p:nvGrpSpPr>
      <p:grpSpPr>
        <a:xfrm>
          <a:off x="0" y="0"/>
          <a:ext cx="0" cy="0"/>
          <a:chOff x="0" y="0"/>
          <a:chExt cx="0" cy="0"/>
        </a:xfrm>
      </p:grpSpPr>
    </p:spTree>
    <p:extLst>
      <p:ext uri="{BB962C8B-B14F-4D97-AF65-F5344CB8AC3E}">
        <p14:creationId xmlns:p14="http://schemas.microsoft.com/office/powerpoint/2010/main" val="23706884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50"/>
        <p:cNvGrpSpPr/>
        <p:nvPr/>
      </p:nvGrpSpPr>
      <p:grpSpPr>
        <a:xfrm>
          <a:off x="0" y="0"/>
          <a:ext cx="0" cy="0"/>
          <a:chOff x="0" y="0"/>
          <a:chExt cx="0" cy="0"/>
        </a:xfrm>
      </p:grpSpPr>
      <p:sp>
        <p:nvSpPr>
          <p:cNvPr id="151" name="Google Shape;151;p202"/>
          <p:cNvSpPr txBox="1">
            <a:spLocks noGrp="1"/>
          </p:cNvSpPr>
          <p:nvPr>
            <p:ph type="title"/>
          </p:nvPr>
        </p:nvSpPr>
        <p:spPr>
          <a:xfrm>
            <a:off x="1484312" y="1600200"/>
            <a:ext cx="3549121" cy="1371600"/>
          </a:xfrm>
          <a:prstGeom prst="rect">
            <a:avLst/>
          </a:prstGeom>
          <a:noFill/>
          <a:ln>
            <a:noFill/>
          </a:ln>
        </p:spPr>
        <p:txBody>
          <a:bodyPr spcFirstLastPara="1" wrap="square" lIns="91425" tIns="45700" rIns="91425" bIns="45700" anchor="b" anchorCtr="0">
            <a:normAutofit/>
          </a:bodyPr>
          <a:lstStyle>
            <a:lvl1pPr marR="0" lvl="0" algn="ctr" rtl="0">
              <a:lnSpc>
                <a:spcPct val="9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2" name="Google Shape;152;p202"/>
          <p:cNvSpPr txBox="1">
            <a:spLocks noGrp="1"/>
          </p:cNvSpPr>
          <p:nvPr>
            <p:ph type="body" idx="1"/>
          </p:nvPr>
        </p:nvSpPr>
        <p:spPr>
          <a:xfrm>
            <a:off x="5262033" y="685799"/>
            <a:ext cx="6240990" cy="5105401"/>
          </a:xfrm>
          <a:prstGeom prst="rect">
            <a:avLst/>
          </a:prstGeom>
          <a:noFill/>
          <a:ln>
            <a:noFill/>
          </a:ln>
        </p:spPr>
        <p:txBody>
          <a:bodyPr spcFirstLastPara="1" wrap="square" lIns="91425" tIns="45700" rIns="91425" bIns="45700" anchor="ctr" anchorCtr="0">
            <a:normAutofit/>
          </a:bodyPr>
          <a:lstStyle>
            <a:lvl1pPr marL="457200" marR="0" lvl="0" indent="-355600" algn="l" rtl="0">
              <a:lnSpc>
                <a:spcPct val="90000"/>
              </a:lnSpc>
              <a:spcBef>
                <a:spcPts val="10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53" name="Google Shape;153;p202"/>
          <p:cNvSpPr txBox="1">
            <a:spLocks noGrp="1"/>
          </p:cNvSpPr>
          <p:nvPr>
            <p:ph type="body" idx="2"/>
          </p:nvPr>
        </p:nvSpPr>
        <p:spPr>
          <a:xfrm>
            <a:off x="1484312" y="2971800"/>
            <a:ext cx="3549121" cy="1828800"/>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54" name="Google Shape;154;p20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5" name="Google Shape;155;p20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6" name="Google Shape;156;p20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913585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C5A72-1214-292C-7EDC-C24AA670602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CE1C57D-F36B-CA03-99C9-16F113E8DE68}"/>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4" name="Footer Placeholder 3">
            <a:extLst>
              <a:ext uri="{FF2B5EF4-FFF2-40B4-BE49-F238E27FC236}">
                <a16:creationId xmlns:a16="http://schemas.microsoft.com/office/drawing/2014/main" id="{9D56230F-5850-755B-4A7D-143655B981E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D1FC3F3-7F15-7261-04B2-2E6B299BB5C7}"/>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31278590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7"/>
        <p:cNvGrpSpPr/>
        <p:nvPr/>
      </p:nvGrpSpPr>
      <p:grpSpPr>
        <a:xfrm>
          <a:off x="0" y="0"/>
          <a:ext cx="0" cy="0"/>
          <a:chOff x="0" y="0"/>
          <a:chExt cx="0" cy="0"/>
        </a:xfrm>
      </p:grpSpPr>
      <p:sp>
        <p:nvSpPr>
          <p:cNvPr id="158" name="Google Shape;158;p20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9" name="Google Shape;159;p20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0" name="Google Shape;160;p20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277768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1F3F54-BD09-7F62-6789-85BDDBECDF7A}"/>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3" name="Footer Placeholder 2">
            <a:extLst>
              <a:ext uri="{FF2B5EF4-FFF2-40B4-BE49-F238E27FC236}">
                <a16:creationId xmlns:a16="http://schemas.microsoft.com/office/drawing/2014/main" id="{61813E65-58B5-DFF8-2813-9D91ECB8B7B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FBD6153-2044-09B9-74F4-696BB483880B}"/>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1921847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AFB24-AEF7-9F78-7C78-4F92C3D78FB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FF275FE-D69C-B14F-E9F5-BBB1C5E0D9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09E341B-F7AD-3465-2FCE-1DB808B85B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675E316-A5DF-8DDB-60A5-63E1865F0513}"/>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6" name="Footer Placeholder 5">
            <a:extLst>
              <a:ext uri="{FF2B5EF4-FFF2-40B4-BE49-F238E27FC236}">
                <a16:creationId xmlns:a16="http://schemas.microsoft.com/office/drawing/2014/main" id="{0334C015-41A3-D0E6-831B-950A451266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CA5766-945D-9F48-FFDE-7227C3E8F139}"/>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2126987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57403-F3D4-056B-5255-E5ADBB03B19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F311FF6-FA59-0AD2-2F30-E619317C5A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36F6522-8FEC-C9E8-FFB6-78ABE5CF4B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32C2C06-9A81-0EFE-DB5C-C473C4569764}"/>
              </a:ext>
            </a:extLst>
          </p:cNvPr>
          <p:cNvSpPr>
            <a:spLocks noGrp="1"/>
          </p:cNvSpPr>
          <p:nvPr>
            <p:ph type="dt" sz="half" idx="10"/>
          </p:nvPr>
        </p:nvSpPr>
        <p:spPr/>
        <p:txBody>
          <a:bodyPr/>
          <a:lstStyle/>
          <a:p>
            <a:fld id="{632B9369-F643-4653-8533-CE559B2CF80C}" type="datetimeFigureOut">
              <a:rPr lang="en-GB" smtClean="0"/>
              <a:t>28/07/2026</a:t>
            </a:fld>
            <a:endParaRPr lang="en-GB"/>
          </a:p>
        </p:txBody>
      </p:sp>
      <p:sp>
        <p:nvSpPr>
          <p:cNvPr id="6" name="Footer Placeholder 5">
            <a:extLst>
              <a:ext uri="{FF2B5EF4-FFF2-40B4-BE49-F238E27FC236}">
                <a16:creationId xmlns:a16="http://schemas.microsoft.com/office/drawing/2014/main" id="{5705DD48-23E5-65FB-6151-0AC2648522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4C3162-162E-23D5-6DBC-4DF6BFA0991F}"/>
              </a:ext>
            </a:extLst>
          </p:cNvPr>
          <p:cNvSpPr>
            <a:spLocks noGrp="1"/>
          </p:cNvSpPr>
          <p:nvPr>
            <p:ph type="sldNum" sz="quarter" idx="12"/>
          </p:nvPr>
        </p:nvSpPr>
        <p:spPr/>
        <p:txBody>
          <a:bodyPr/>
          <a:lstStyle/>
          <a:p>
            <a:fld id="{A356C6A4-C21B-44F4-92E3-5319086CA5FF}" type="slidenum">
              <a:rPr lang="en-GB" smtClean="0"/>
              <a:t>‹#›</a:t>
            </a:fld>
            <a:endParaRPr lang="en-GB"/>
          </a:p>
        </p:txBody>
      </p:sp>
    </p:spTree>
    <p:extLst>
      <p:ext uri="{BB962C8B-B14F-4D97-AF65-F5344CB8AC3E}">
        <p14:creationId xmlns:p14="http://schemas.microsoft.com/office/powerpoint/2010/main" val="1830917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2.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8.xml"/><Relationship Id="rId7" Type="http://schemas.openxmlformats.org/officeDocument/2006/relationships/theme" Target="../theme/theme3.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4" Type="http://schemas.openxmlformats.org/officeDocument/2006/relationships/image" Target="../media/image1.jp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5.xml"/><Relationship Id="rId1" Type="http://schemas.openxmlformats.org/officeDocument/2006/relationships/slideLayout" Target="../slideLayouts/slideLayout4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image" Target="../media/image3.jpg"/><Relationship Id="rId5" Type="http://schemas.openxmlformats.org/officeDocument/2006/relationships/theme" Target="../theme/theme7.xml"/><Relationship Id="rId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98258E-B110-D347-1D98-3A18A4B66A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C317B02-9D09-D110-F9CC-A18960EE2A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947933A-5DE8-2F17-B893-0445767BC6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2B9369-F643-4653-8533-CE559B2CF80C}" type="datetimeFigureOut">
              <a:rPr lang="en-GB" smtClean="0"/>
              <a:t>28/07/2026</a:t>
            </a:fld>
            <a:endParaRPr lang="en-GB"/>
          </a:p>
        </p:txBody>
      </p:sp>
      <p:sp>
        <p:nvSpPr>
          <p:cNvPr id="5" name="Footer Placeholder 4">
            <a:extLst>
              <a:ext uri="{FF2B5EF4-FFF2-40B4-BE49-F238E27FC236}">
                <a16:creationId xmlns:a16="http://schemas.microsoft.com/office/drawing/2014/main" id="{1FCBB350-3CF4-EE0F-FC52-92C98B01CA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7DF30BE-35AB-60B9-FF93-2635AA4F9D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56C6A4-C21B-44F4-92E3-5319086CA5FF}" type="slidenum">
              <a:rPr lang="en-GB" smtClean="0"/>
              <a:t>‹#›</a:t>
            </a:fld>
            <a:endParaRPr lang="en-GB"/>
          </a:p>
        </p:txBody>
      </p:sp>
    </p:spTree>
    <p:extLst>
      <p:ext uri="{BB962C8B-B14F-4D97-AF65-F5344CB8AC3E}">
        <p14:creationId xmlns:p14="http://schemas.microsoft.com/office/powerpoint/2010/main" val="1487879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212607072"/>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A71351"/>
        </a:solidFill>
        <a:effectLst/>
      </p:bgPr>
    </p:bg>
    <p:spTree>
      <p:nvGrpSpPr>
        <p:cNvPr id="1" name="Shape 90"/>
        <p:cNvGrpSpPr/>
        <p:nvPr/>
      </p:nvGrpSpPr>
      <p:grpSpPr>
        <a:xfrm>
          <a:off x="0" y="0"/>
          <a:ext cx="0" cy="0"/>
          <a:chOff x="0" y="0"/>
          <a:chExt cx="0" cy="0"/>
        </a:xfrm>
      </p:grpSpPr>
      <p:pic>
        <p:nvPicPr>
          <p:cNvPr id="91" name="Google Shape;91;p190" descr="A picture containing application&#10;&#10;Description automatically generated"/>
          <p:cNvPicPr preferRelativeResize="0"/>
          <p:nvPr/>
        </p:nvPicPr>
        <p:blipFill rotWithShape="1">
          <a:blip r:embed="rId8">
            <a:alphaModFix/>
          </a:blip>
          <a:srcRect/>
          <a:stretch/>
        </p:blipFill>
        <p:spPr>
          <a:xfrm>
            <a:off x="0" y="0"/>
            <a:ext cx="12192000" cy="6858000"/>
          </a:xfrm>
          <a:prstGeom prst="rect">
            <a:avLst/>
          </a:prstGeom>
          <a:noFill/>
          <a:ln>
            <a:noFill/>
          </a:ln>
        </p:spPr>
      </p:pic>
      <p:sp>
        <p:nvSpPr>
          <p:cNvPr id="92" name="Google Shape;92;p190"/>
          <p:cNvSpPr/>
          <p:nvPr/>
        </p:nvSpPr>
        <p:spPr>
          <a:xfrm>
            <a:off x="8781691" y="6322534"/>
            <a:ext cx="3410310"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b="0" i="1" u="none" strike="noStrike" cap="none" dirty="0">
                <a:solidFill>
                  <a:srgbClr val="595959"/>
                </a:solidFill>
                <a:latin typeface="Quattrocento Sans"/>
                <a:ea typeface="Quattrocento Sans"/>
                <a:cs typeface="Quattrocento Sans"/>
                <a:sym typeface="Quattrocento Sans"/>
              </a:rPr>
              <a:t>© LIIA (London Councils) 2022. All rights reserved.</a:t>
            </a:r>
            <a:r>
              <a:rPr lang="en-GB" sz="800" b="0" i="0" u="none" strike="noStrike" cap="none" dirty="0">
                <a:solidFill>
                  <a:srgbClr val="595959"/>
                </a:solidFill>
                <a:latin typeface="Quattrocento Sans"/>
                <a:ea typeface="Quattrocento Sans"/>
                <a:cs typeface="Quattrocento Sans"/>
                <a:sym typeface="Quattrocento Sans"/>
              </a:rPr>
              <a:t>​</a:t>
            </a:r>
            <a:endParaRPr sz="800" b="0" i="0" u="none" strike="noStrike" cap="none" dirty="0">
              <a:solidFill>
                <a:srgbClr val="000000"/>
              </a:solidFill>
              <a:latin typeface="Quattrocento Sans"/>
              <a:ea typeface="Quattrocento Sans"/>
              <a:cs typeface="Quattrocento Sans"/>
              <a:sym typeface="Quattrocento Sans"/>
            </a:endParaRPr>
          </a:p>
          <a:p>
            <a:pPr marL="0" marR="0" lvl="0" indent="0" algn="r" rtl="0">
              <a:spcBef>
                <a:spcPts val="0"/>
              </a:spcBef>
              <a:spcAft>
                <a:spcPts val="0"/>
              </a:spcAft>
              <a:buNone/>
            </a:pPr>
            <a:r>
              <a:rPr lang="en-GB" sz="800" b="0" i="1" u="none" strike="noStrike" cap="none" dirty="0">
                <a:solidFill>
                  <a:srgbClr val="595959"/>
                </a:solidFill>
                <a:latin typeface="Quattrocento Sans"/>
                <a:ea typeface="Quattrocento Sans"/>
                <a:cs typeface="Quattrocento Sans"/>
                <a:sym typeface="Quattrocento Sans"/>
              </a:rPr>
              <a:t>These materials may not be reproduced or distributed other than in accordance with the Your Choice Programme, without express permission</a:t>
            </a:r>
            <a:endParaRPr sz="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745311442"/>
      </p:ext>
    </p:extLst>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80" r:id="rId5"/>
    <p:sldLayoutId id="2147483681"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pic>
        <p:nvPicPr>
          <p:cNvPr id="87" name="Google Shape;87;p188" descr="A picture containing application&#10;&#10;Description automatically generated"/>
          <p:cNvPicPr preferRelativeResize="0"/>
          <p:nvPr/>
        </p:nvPicPr>
        <p:blipFill rotWithShape="1">
          <a:blip r:embed="rId4">
            <a:alphaModFix/>
          </a:blip>
          <a:srcRect/>
          <a:stretch/>
        </p:blipFill>
        <p:spPr>
          <a:xfrm>
            <a:off x="0" y="0"/>
            <a:ext cx="12192000" cy="6858000"/>
          </a:xfrm>
          <a:prstGeom prst="rect">
            <a:avLst/>
          </a:prstGeom>
          <a:noFill/>
          <a:ln>
            <a:noFill/>
          </a:ln>
        </p:spPr>
      </p:pic>
      <p:sp>
        <p:nvSpPr>
          <p:cNvPr id="88" name="Google Shape;88;p188"/>
          <p:cNvSpPr/>
          <p:nvPr/>
        </p:nvSpPr>
        <p:spPr>
          <a:xfrm>
            <a:off x="8741434" y="6331160"/>
            <a:ext cx="3450566"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b="0" i="1" u="none" strike="noStrike" cap="none" dirty="0">
                <a:solidFill>
                  <a:srgbClr val="595959"/>
                </a:solidFill>
                <a:latin typeface="Quattrocento Sans"/>
                <a:ea typeface="Quattrocento Sans"/>
                <a:cs typeface="Quattrocento Sans"/>
                <a:sym typeface="Quattrocento Sans"/>
              </a:rPr>
              <a:t>© LIIA (London Councils) 2022. All rights reserved.</a:t>
            </a:r>
            <a:r>
              <a:rPr lang="en-GB" sz="800" b="0" i="0" u="none" strike="noStrike" cap="none" dirty="0">
                <a:solidFill>
                  <a:srgbClr val="595959"/>
                </a:solidFill>
                <a:latin typeface="Quattrocento Sans"/>
                <a:ea typeface="Quattrocento Sans"/>
                <a:cs typeface="Quattrocento Sans"/>
                <a:sym typeface="Quattrocento Sans"/>
              </a:rPr>
              <a:t>​</a:t>
            </a:r>
            <a:endParaRPr sz="800" b="0" i="0" u="none" strike="noStrike" cap="none" dirty="0">
              <a:solidFill>
                <a:srgbClr val="000000"/>
              </a:solidFill>
              <a:latin typeface="Quattrocento Sans"/>
              <a:ea typeface="Quattrocento Sans"/>
              <a:cs typeface="Quattrocento Sans"/>
              <a:sym typeface="Quattrocento Sans"/>
            </a:endParaRPr>
          </a:p>
          <a:p>
            <a:pPr marL="0" marR="0" lvl="0" indent="0" algn="r" rtl="0">
              <a:spcBef>
                <a:spcPts val="0"/>
              </a:spcBef>
              <a:spcAft>
                <a:spcPts val="0"/>
              </a:spcAft>
              <a:buNone/>
            </a:pPr>
            <a:r>
              <a:rPr lang="en-GB" sz="800" b="0" i="1" u="none" strike="noStrike" cap="none" dirty="0">
                <a:solidFill>
                  <a:srgbClr val="595959"/>
                </a:solidFill>
                <a:latin typeface="Quattrocento Sans"/>
                <a:ea typeface="Quattrocento Sans"/>
                <a:cs typeface="Quattrocento Sans"/>
                <a:sym typeface="Quattrocento Sans"/>
              </a:rPr>
              <a:t>These materials may not be reproduced or distributed other than in accordance with the Your Choice Programme, without express permission</a:t>
            </a:r>
            <a:endParaRPr sz="800" b="0" i="0" u="none" strike="noStrike" cap="none" dirty="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3548138753"/>
      </p:ext>
    </p:extLst>
  </p:cSld>
  <p:clrMap bg1="lt1" tx1="dk1" bg2="dk2" tx2="lt2" accent1="accent1" accent2="accent2" accent3="accent3" accent4="accent4" accent5="accent5" accent6="accent6" hlink="hlink" folHlink="folHlink"/>
  <p:sldLayoutIdLst>
    <p:sldLayoutId id="2147483683" r:id="rId1"/>
    <p:sldLayoutId id="2147483716"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application&#10;&#10;Description automatically generated">
            <a:extLst>
              <a:ext uri="{FF2B5EF4-FFF2-40B4-BE49-F238E27FC236}">
                <a16:creationId xmlns:a16="http://schemas.microsoft.com/office/drawing/2014/main" id="{CC9ABF0E-DC9A-D6FC-702B-28D8348167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14460341"/>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802AC0-E324-7A40-7D2E-FE4CACD495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07D99764-A62E-708F-EDB2-74EB40C0E9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7D7A53C-BE7B-78C0-BB5B-944F3A73B0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AFB5B5-D83F-46F2-9155-FDFB81ECF577}" type="datetimeFigureOut">
              <a:rPr lang="en-GB" smtClean="0"/>
              <a:t>28/07/2026</a:t>
            </a:fld>
            <a:endParaRPr lang="en-GB" dirty="0"/>
          </a:p>
        </p:txBody>
      </p:sp>
      <p:sp>
        <p:nvSpPr>
          <p:cNvPr id="5" name="Footer Placeholder 4">
            <a:extLst>
              <a:ext uri="{FF2B5EF4-FFF2-40B4-BE49-F238E27FC236}">
                <a16:creationId xmlns:a16="http://schemas.microsoft.com/office/drawing/2014/main" id="{06C3E790-CBE9-0D19-04CE-7E3C180F06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7E6A87B6-AC51-CBF7-39FF-46DA0BF727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90F0F0-A986-4095-A049-0F232EDA22CF}" type="slidenum">
              <a:rPr lang="en-GB" smtClean="0"/>
              <a:t>‹#›</a:t>
            </a:fld>
            <a:endParaRPr lang="en-GB" dirty="0"/>
          </a:p>
        </p:txBody>
      </p:sp>
    </p:spTree>
    <p:extLst>
      <p:ext uri="{BB962C8B-B14F-4D97-AF65-F5344CB8AC3E}">
        <p14:creationId xmlns:p14="http://schemas.microsoft.com/office/powerpoint/2010/main" val="280124047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pic>
        <p:nvPicPr>
          <p:cNvPr id="141" name="Google Shape;141;p195" descr="A picture containing application&#10;&#10;Description automatically generated"/>
          <p:cNvPicPr preferRelativeResize="0"/>
          <p:nvPr/>
        </p:nvPicPr>
        <p:blipFill rotWithShape="1">
          <a:blip r:embed="rId6">
            <a:alphaModFix/>
          </a:blip>
          <a:srcRect/>
          <a:stretch/>
        </p:blipFill>
        <p:spPr>
          <a:xfrm>
            <a:off x="0" y="0"/>
            <a:ext cx="12192000" cy="6858000"/>
          </a:xfrm>
          <a:prstGeom prst="rect">
            <a:avLst/>
          </a:prstGeom>
          <a:noFill/>
          <a:ln>
            <a:noFill/>
          </a:ln>
        </p:spPr>
      </p:pic>
      <p:sp>
        <p:nvSpPr>
          <p:cNvPr id="142" name="Google Shape;142;p195"/>
          <p:cNvSpPr/>
          <p:nvPr/>
        </p:nvSpPr>
        <p:spPr>
          <a:xfrm>
            <a:off x="8781691" y="6331161"/>
            <a:ext cx="3410309"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800" b="0" i="1" u="none" strike="noStrike">
                <a:solidFill>
                  <a:srgbClr val="595959"/>
                </a:solidFill>
                <a:latin typeface="Quattrocento Sans"/>
                <a:ea typeface="Quattrocento Sans"/>
                <a:cs typeface="Quattrocento Sans"/>
                <a:sym typeface="Quattrocento Sans"/>
              </a:rPr>
              <a:t>© LIIA (London Councils) 2022. All rights reserved.</a:t>
            </a:r>
            <a:r>
              <a:rPr lang="en-GB" sz="800" b="0" i="0">
                <a:solidFill>
                  <a:srgbClr val="595959"/>
                </a:solidFill>
                <a:latin typeface="Quattrocento Sans"/>
                <a:ea typeface="Quattrocento Sans"/>
                <a:cs typeface="Quattrocento Sans"/>
                <a:sym typeface="Quattrocento Sans"/>
              </a:rPr>
              <a:t>​</a:t>
            </a:r>
            <a:endParaRPr sz="800" b="0" i="0">
              <a:solidFill>
                <a:srgbClr val="000000"/>
              </a:solidFill>
              <a:latin typeface="Quattrocento Sans"/>
              <a:ea typeface="Quattrocento Sans"/>
              <a:cs typeface="Quattrocento Sans"/>
              <a:sym typeface="Quattrocento Sans"/>
            </a:endParaRPr>
          </a:p>
          <a:p>
            <a:pPr marL="0" marR="0" lvl="0" indent="0" algn="r" rtl="0">
              <a:spcBef>
                <a:spcPts val="0"/>
              </a:spcBef>
              <a:spcAft>
                <a:spcPts val="0"/>
              </a:spcAft>
              <a:buNone/>
            </a:pPr>
            <a:r>
              <a:rPr lang="en-GB" sz="800" b="0" i="1" u="none" strike="noStrike">
                <a:solidFill>
                  <a:srgbClr val="595959"/>
                </a:solidFill>
                <a:latin typeface="Quattrocento Sans"/>
                <a:ea typeface="Quattrocento Sans"/>
                <a:cs typeface="Quattrocento Sans"/>
                <a:sym typeface="Quattrocento Sans"/>
              </a:rPr>
              <a:t>These materials may not be reproduced or distributed other than in accordance with the Your Choice Programme, without express permission</a:t>
            </a:r>
            <a:endParaRPr sz="800" b="0" i="0">
              <a:solidFill>
                <a:srgbClr val="000000"/>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2322224323"/>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 Id="rId5" Type="http://schemas.openxmlformats.org/officeDocument/2006/relationships/image" Target="../media/image7.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44.xml"/><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1.xml"/><Relationship Id="rId1" Type="http://schemas.openxmlformats.org/officeDocument/2006/relationships/slideLayout" Target="../slideLayouts/slideLayout44.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l7wpgA3ffMQ" TargetMode="External"/><Relationship Id="rId2" Type="http://schemas.openxmlformats.org/officeDocument/2006/relationships/notesSlide" Target="../notesSlides/notesSlide22.xml"/><Relationship Id="rId1" Type="http://schemas.openxmlformats.org/officeDocument/2006/relationships/slideLayout" Target="../slideLayouts/slideLayout44.xml"/><Relationship Id="rId5" Type="http://schemas.openxmlformats.org/officeDocument/2006/relationships/image" Target="../media/image28.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4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7.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37.xml"/><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hyperlink" Target="https://www.ted.com/talks/rita_pierson_every_kid_needs_a_champion?utm_campaign=tedspread&amp;utm_medium=referral&amp;utm_source=tedcomshare" TargetMode="External"/><Relationship Id="rId2" Type="http://schemas.openxmlformats.org/officeDocument/2006/relationships/notesSlide" Target="../notesSlides/notesSlide31.xml"/><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3" Type="http://schemas.openxmlformats.org/officeDocument/2006/relationships/hyperlink" Target="https://www.worldatlas.com/articles/why-are-icebergs-dangerous.html" TargetMode="External"/><Relationship Id="rId2" Type="http://schemas.openxmlformats.org/officeDocument/2006/relationships/image" Target="../media/image41.png"/><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36.xml"/><Relationship Id="rId5" Type="http://schemas.openxmlformats.org/officeDocument/2006/relationships/image" Target="../media/image44.pn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42.xm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diagramQuickStyle" Target="../diagrams/quickStyle2.xml"/><Relationship Id="rId3" Type="http://schemas.openxmlformats.org/officeDocument/2006/relationships/image" Target="../media/image46.svg"/><Relationship Id="rId7" Type="http://schemas.openxmlformats.org/officeDocument/2006/relationships/image" Target="../media/image50.svg"/><Relationship Id="rId12" Type="http://schemas.openxmlformats.org/officeDocument/2006/relationships/diagramLayout" Target="../diagrams/layout2.xml"/><Relationship Id="rId2" Type="http://schemas.openxmlformats.org/officeDocument/2006/relationships/notesSlide" Target="../notesSlides/notesSlide37.xml"/><Relationship Id="rId16" Type="http://schemas.openxmlformats.org/officeDocument/2006/relationships/image" Target="../media/image54.png"/><Relationship Id="rId1" Type="http://schemas.openxmlformats.org/officeDocument/2006/relationships/slideLayout" Target="../slideLayouts/slideLayout43.xml"/><Relationship Id="rId6" Type="http://schemas.openxmlformats.org/officeDocument/2006/relationships/image" Target="../media/image49.svg"/><Relationship Id="rId11" Type="http://schemas.openxmlformats.org/officeDocument/2006/relationships/diagramData" Target="../diagrams/data2.xml"/><Relationship Id="rId5" Type="http://schemas.openxmlformats.org/officeDocument/2006/relationships/image" Target="../media/image48.svg"/><Relationship Id="rId15" Type="http://schemas.microsoft.com/office/2007/relationships/diagramDrawing" Target="../diagrams/drawing2.xml"/><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svg"/><Relationship Id="rId14"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40.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svg"/><Relationship Id="rId7" Type="http://schemas.openxmlformats.org/officeDocument/2006/relationships/image" Target="../media/image50.svg"/><Relationship Id="rId12" Type="http://schemas.openxmlformats.org/officeDocument/2006/relationships/image" Target="../media/image55.png"/><Relationship Id="rId2" Type="http://schemas.openxmlformats.org/officeDocument/2006/relationships/notesSlide" Target="../notesSlides/notesSlide38.xml"/><Relationship Id="rId1" Type="http://schemas.openxmlformats.org/officeDocument/2006/relationships/slideLayout" Target="../slideLayouts/slideLayout43.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sv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svg"/></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2.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0.xml"/><Relationship Id="rId1" Type="http://schemas.openxmlformats.org/officeDocument/2006/relationships/slideLayout" Target="../slideLayouts/slideLayout42.xml"/><Relationship Id="rId4" Type="http://schemas.openxmlformats.org/officeDocument/2006/relationships/image" Target="../media/image12.png"/></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1.xml"/><Relationship Id="rId1" Type="http://schemas.openxmlformats.org/officeDocument/2006/relationships/slideLayout" Target="../slideLayouts/slideLayout4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42.xml"/><Relationship Id="rId5" Type="http://schemas.openxmlformats.org/officeDocument/2006/relationships/image" Target="../media/image60.jpg"/><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5.xml"/><Relationship Id="rId1" Type="http://schemas.openxmlformats.org/officeDocument/2006/relationships/slideLayout" Target="../slideLayouts/slideLayout44.xml"/><Relationship Id="rId5" Type="http://schemas.openxmlformats.org/officeDocument/2006/relationships/image" Target="../media/image28.png"/><Relationship Id="rId4" Type="http://schemas.openxmlformats.org/officeDocument/2006/relationships/hyperlink" Target="https://freesvg.org/silhouette-of-young-man"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6.xml"/><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2.xml"/></Relationships>
</file>

<file path=ppt/slides/_rels/slide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8.xml"/><Relationship Id="rId1" Type="http://schemas.openxmlformats.org/officeDocument/2006/relationships/slideLayout" Target="../slideLayouts/slideLayout4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2.xml"/></Relationships>
</file>

<file path=ppt/slides/_rels/slide6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0.xml"/><Relationship Id="rId1" Type="http://schemas.openxmlformats.org/officeDocument/2006/relationships/slideLayout" Target="../slideLayouts/slideLayout42.xml"/><Relationship Id="rId4" Type="http://schemas.openxmlformats.org/officeDocument/2006/relationships/image" Target="../media/image62.png"/></Relationships>
</file>

<file path=ppt/slides/_rels/slide6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1.xml"/><Relationship Id="rId1" Type="http://schemas.openxmlformats.org/officeDocument/2006/relationships/slideLayout" Target="../slideLayouts/slideLayout42.xml"/><Relationship Id="rId6" Type="http://schemas.openxmlformats.org/officeDocument/2006/relationships/image" Target="../media/image38.png"/><Relationship Id="rId5" Type="http://schemas.openxmlformats.org/officeDocument/2006/relationships/image" Target="../media/image40.png"/><Relationship Id="rId4" Type="http://schemas.openxmlformats.org/officeDocument/2006/relationships/image" Target="../media/image39.png"/></Relationships>
</file>

<file path=ppt/slides/_rels/slide6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2.xml"/><Relationship Id="rId1" Type="http://schemas.openxmlformats.org/officeDocument/2006/relationships/slideLayout" Target="../slideLayouts/slideLayout42.xml"/><Relationship Id="rId4" Type="http://schemas.openxmlformats.org/officeDocument/2006/relationships/image" Target="../media/image13.png"/></Relationships>
</file>

<file path=ppt/slides/_rels/slide66.xml.rels><?xml version="1.0" encoding="UTF-8" standalone="yes"?>
<Relationships xmlns="http://schemas.openxmlformats.org/package/2006/relationships"><Relationship Id="rId3" Type="http://schemas.openxmlformats.org/officeDocument/2006/relationships/hyperlink" Target="https://youtu.be/BEVc-YtrSoA" TargetMode="External"/><Relationship Id="rId2" Type="http://schemas.openxmlformats.org/officeDocument/2006/relationships/notesSlide" Target="../notesSlides/notesSlide63.xml"/><Relationship Id="rId1" Type="http://schemas.openxmlformats.org/officeDocument/2006/relationships/slideLayout" Target="../slideLayouts/slideLayout44.xml"/><Relationship Id="rId4" Type="http://schemas.openxmlformats.org/officeDocument/2006/relationships/image" Target="../media/image28.png"/></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4.xml"/><Relationship Id="rId1" Type="http://schemas.openxmlformats.org/officeDocument/2006/relationships/slideLayout" Target="../slideLayouts/slideLayout42.xml"/><Relationship Id="rId5" Type="http://schemas.openxmlformats.org/officeDocument/2006/relationships/image" Target="../media/image28.png"/><Relationship Id="rId4" Type="http://schemas.openxmlformats.org/officeDocument/2006/relationships/hyperlink" Target="https://freesvg.org/silhouette-of-young-man"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5.xml"/><Relationship Id="rId1" Type="http://schemas.openxmlformats.org/officeDocument/2006/relationships/slideLayout" Target="../slideLayouts/slideLayout42.xml"/></Relationships>
</file>

<file path=ppt/slides/_rels/slide6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6.xml"/><Relationship Id="rId1" Type="http://schemas.openxmlformats.org/officeDocument/2006/relationships/slideLayout" Target="../slideLayouts/slideLayout42.xml"/><Relationship Id="rId4" Type="http://schemas.openxmlformats.org/officeDocument/2006/relationships/image" Target="../media/image6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7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7.xml"/><Relationship Id="rId1" Type="http://schemas.openxmlformats.org/officeDocument/2006/relationships/slideLayout" Target="../slideLayouts/slideLayout42.xml"/><Relationship Id="rId4" Type="http://schemas.openxmlformats.org/officeDocument/2006/relationships/image" Target="../media/image65.png"/></Relationships>
</file>

<file path=ppt/slides/_rels/slide7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8.xml"/><Relationship Id="rId1" Type="http://schemas.openxmlformats.org/officeDocument/2006/relationships/slideLayout" Target="../slideLayouts/slideLayout42.xml"/><Relationship Id="rId4" Type="http://schemas.openxmlformats.org/officeDocument/2006/relationships/image" Target="../media/image65.png"/></Relationships>
</file>

<file path=ppt/slides/_rels/slide7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9.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7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0.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7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1.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7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2.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7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3.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7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4.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7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5.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7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6.xml"/><Relationship Id="rId1" Type="http://schemas.openxmlformats.org/officeDocument/2006/relationships/slideLayout" Target="../slideLayouts/slideLayout36.xml"/><Relationship Id="rId4" Type="http://schemas.openxmlformats.org/officeDocument/2006/relationships/image" Target="../media/image6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8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7.xml"/><Relationship Id="rId1" Type="http://schemas.openxmlformats.org/officeDocument/2006/relationships/slideLayout" Target="../slideLayouts/slideLayout36.xml"/><Relationship Id="rId5" Type="http://schemas.openxmlformats.org/officeDocument/2006/relationships/image" Target="../media/image65.png"/><Relationship Id="rId4" Type="http://schemas.openxmlformats.org/officeDocument/2006/relationships/image" Target="../media/image67.png"/></Relationships>
</file>

<file path=ppt/slides/_rels/slide8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8.xml"/><Relationship Id="rId1" Type="http://schemas.openxmlformats.org/officeDocument/2006/relationships/slideLayout" Target="../slideLayouts/slideLayout42.xml"/></Relationships>
</file>

<file path=ppt/slides/_rels/slide8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9.xml"/><Relationship Id="rId1" Type="http://schemas.openxmlformats.org/officeDocument/2006/relationships/slideLayout" Target="../slideLayouts/slideLayout57.xml"/><Relationship Id="rId4" Type="http://schemas.openxmlformats.org/officeDocument/2006/relationships/image" Target="../media/image6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71351"/>
        </a:solidFill>
        <a:effectLst/>
      </p:bgPr>
    </p:bg>
    <p:spTree>
      <p:nvGrpSpPr>
        <p:cNvPr id="1" name="Shape 291"/>
        <p:cNvGrpSpPr/>
        <p:nvPr/>
      </p:nvGrpSpPr>
      <p:grpSpPr>
        <a:xfrm>
          <a:off x="0" y="0"/>
          <a:ext cx="0" cy="0"/>
          <a:chOff x="0" y="0"/>
          <a:chExt cx="0" cy="0"/>
        </a:xfrm>
      </p:grpSpPr>
      <p:sp>
        <p:nvSpPr>
          <p:cNvPr id="292" name="Google Shape;292;p1"/>
          <p:cNvSpPr/>
          <p:nvPr/>
        </p:nvSpPr>
        <p:spPr>
          <a:xfrm>
            <a:off x="1" y="5259243"/>
            <a:ext cx="12192000" cy="1598757"/>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93" name="Google Shape;293;p1"/>
          <p:cNvSpPr txBox="1">
            <a:spLocks noGrp="1"/>
          </p:cNvSpPr>
          <p:nvPr>
            <p:ph type="subTitle" idx="4294967295"/>
          </p:nvPr>
        </p:nvSpPr>
        <p:spPr>
          <a:xfrm>
            <a:off x="1912143" y="3065878"/>
            <a:ext cx="8367712" cy="136207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2F5496"/>
              </a:buClr>
              <a:buSzPts val="3480"/>
              <a:buFont typeface="Arial"/>
              <a:buNone/>
            </a:pPr>
            <a:r>
              <a:rPr lang="en-GB" sz="2400" b="0" i="0" u="none" strike="noStrike" cap="none" dirty="0">
                <a:solidFill>
                  <a:srgbClr val="FBEDF4"/>
                </a:solidFill>
                <a:latin typeface="Calibri"/>
                <a:ea typeface="Calibri"/>
                <a:cs typeface="Calibri"/>
                <a:sym typeface="Calibri"/>
              </a:rPr>
              <a:t>Prepared by Dr Karla Goodman (LIIA, </a:t>
            </a:r>
            <a:r>
              <a:rPr lang="en-GB" sz="2400" dirty="0">
                <a:solidFill>
                  <a:srgbClr val="FBEDF4"/>
                </a:solidFill>
              </a:rPr>
              <a:t>Director of Practice</a:t>
            </a:r>
            <a:r>
              <a:rPr lang="en-GB" sz="2400" b="0" i="0" u="none" strike="noStrike" cap="none" dirty="0">
                <a:solidFill>
                  <a:srgbClr val="FBEDF4"/>
                </a:solidFill>
                <a:latin typeface="Calibri"/>
                <a:ea typeface="Calibri"/>
                <a:cs typeface="Calibri"/>
                <a:sym typeface="Calibri"/>
              </a:rPr>
              <a:t>)</a:t>
            </a:r>
            <a:endParaRPr dirty="0"/>
          </a:p>
          <a:p>
            <a:pPr marL="0" marR="0" lvl="0" indent="0" algn="ctr" rtl="0">
              <a:lnSpc>
                <a:spcPct val="90000"/>
              </a:lnSpc>
              <a:spcBef>
                <a:spcPts val="1080"/>
              </a:spcBef>
              <a:spcAft>
                <a:spcPts val="0"/>
              </a:spcAft>
              <a:buClr>
                <a:srgbClr val="2F5496"/>
              </a:buClr>
              <a:buSzPts val="3480"/>
              <a:buFont typeface="Arial"/>
              <a:buNone/>
            </a:pPr>
            <a:endParaRPr sz="2400" b="0" i="0" u="none" strike="noStrike" cap="none" dirty="0">
              <a:solidFill>
                <a:schemeClr val="dk1"/>
              </a:solidFill>
              <a:latin typeface="Calibri"/>
              <a:ea typeface="Calibri"/>
              <a:cs typeface="Calibri"/>
              <a:sym typeface="Calibri"/>
            </a:endParaRPr>
          </a:p>
        </p:txBody>
      </p:sp>
      <p:sp>
        <p:nvSpPr>
          <p:cNvPr id="294" name="Google Shape;294;p1"/>
          <p:cNvSpPr txBox="1">
            <a:spLocks noGrp="1"/>
          </p:cNvSpPr>
          <p:nvPr>
            <p:ph type="ctrTitle" idx="4294967295"/>
          </p:nvPr>
        </p:nvSpPr>
        <p:spPr>
          <a:xfrm>
            <a:off x="1125537" y="516098"/>
            <a:ext cx="9940925" cy="2617787"/>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FBEDF4"/>
              </a:buClr>
              <a:buSzPts val="4800"/>
              <a:buFont typeface="Calibri"/>
              <a:buNone/>
            </a:pPr>
            <a:r>
              <a:rPr lang="en-GB" sz="4800" b="0" i="0" u="none" strike="noStrike" cap="none">
                <a:solidFill>
                  <a:srgbClr val="FBEDF4"/>
                </a:solidFill>
                <a:latin typeface="Calibri"/>
                <a:ea typeface="Calibri"/>
                <a:cs typeface="Calibri"/>
                <a:sym typeface="Calibri"/>
              </a:rPr>
              <a:t>"Your Choice"- Enhanced CBT Practice </a:t>
            </a:r>
            <a:br>
              <a:rPr lang="en-GB" sz="4800" b="0" i="0" u="none" strike="noStrike" cap="none">
                <a:solidFill>
                  <a:srgbClr val="FBEDF4"/>
                </a:solidFill>
                <a:latin typeface="Calibri"/>
                <a:ea typeface="Calibri"/>
                <a:cs typeface="Calibri"/>
                <a:sym typeface="Calibri"/>
              </a:rPr>
            </a:br>
            <a:r>
              <a:rPr lang="en-GB" sz="4800" b="0" i="0" u="none" strike="noStrike" cap="none">
                <a:solidFill>
                  <a:srgbClr val="FBEDF4"/>
                </a:solidFill>
                <a:latin typeface="Calibri"/>
                <a:ea typeface="Calibri"/>
                <a:cs typeface="Calibri"/>
                <a:sym typeface="Calibri"/>
              </a:rPr>
              <a:t>Practitioner Training</a:t>
            </a:r>
            <a:endParaRPr sz="4800" b="0" i="0" u="none" strike="noStrike" cap="none">
              <a:solidFill>
                <a:schemeClr val="dk1"/>
              </a:solidFill>
              <a:latin typeface="Calibri"/>
              <a:ea typeface="Calibri"/>
              <a:cs typeface="Calibri"/>
              <a:sym typeface="Calibri"/>
            </a:endParaRPr>
          </a:p>
        </p:txBody>
      </p:sp>
      <p:pic>
        <p:nvPicPr>
          <p:cNvPr id="295" name="Google Shape;295;p1" descr="A picture containing text, tableware, plate, dishware&#10;&#10;Description automatically generated"/>
          <p:cNvPicPr preferRelativeResize="0"/>
          <p:nvPr/>
        </p:nvPicPr>
        <p:blipFill rotWithShape="1">
          <a:blip r:embed="rId3">
            <a:alphaModFix/>
          </a:blip>
          <a:srcRect/>
          <a:stretch/>
        </p:blipFill>
        <p:spPr>
          <a:xfrm>
            <a:off x="8412395" y="5535609"/>
            <a:ext cx="2092036" cy="1046019"/>
          </a:xfrm>
          <a:prstGeom prst="rect">
            <a:avLst/>
          </a:prstGeom>
          <a:noFill/>
          <a:ln>
            <a:noFill/>
          </a:ln>
        </p:spPr>
      </p:pic>
      <p:sp>
        <p:nvSpPr>
          <p:cNvPr id="296" name="Google Shape;296;p1"/>
          <p:cNvSpPr/>
          <p:nvPr/>
        </p:nvSpPr>
        <p:spPr>
          <a:xfrm>
            <a:off x="1125537" y="4185614"/>
            <a:ext cx="10360801"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BEDF4"/>
              </a:buClr>
              <a:buSzPts val="1600"/>
              <a:buFont typeface="Arial"/>
              <a:buNone/>
              <a:tabLst/>
              <a:defRPr/>
            </a:pPr>
            <a:r>
              <a:rPr kumimoji="0" lang="en-GB" sz="1600" b="0" i="1" u="none" strike="noStrike" kern="0" cap="none" spc="0" normalizeH="0" baseline="0" noProof="0" dirty="0">
                <a:ln>
                  <a:noFill/>
                </a:ln>
                <a:solidFill>
                  <a:srgbClr val="FBEDF4"/>
                </a:solidFill>
                <a:effectLst/>
                <a:uLnTx/>
                <a:uFillTx/>
                <a:latin typeface="Arial"/>
                <a:ea typeface="Arial"/>
                <a:cs typeface="Arial"/>
                <a:sym typeface="Arial"/>
              </a:rPr>
              <a:t>© LIIA (London Councils) 2022. All rights reserved. These materials may not be reproduced or distributed other than in accordance with the Your Choice Programme, without express permission.  </a:t>
            </a:r>
            <a:r>
              <a:rPr kumimoji="0" lang="en-GB" sz="1600" b="0" i="1" u="none" strike="noStrike" kern="0" cap="none" spc="0" normalizeH="0" baseline="0" noProof="0" dirty="0">
                <a:ln>
                  <a:noFill/>
                </a:ln>
                <a:solidFill>
                  <a:srgbClr val="FBEDF4"/>
                </a:solidFill>
                <a:effectLst/>
                <a:uLnTx/>
                <a:uFillTx/>
                <a:latin typeface="Calibri"/>
                <a:ea typeface="Calibri"/>
                <a:cs typeface="Calibri"/>
                <a:sym typeface="Calibri"/>
              </a:rPr>
              <a:t> </a:t>
            </a:r>
            <a:endParaRPr kumimoji="0" sz="1600" b="0" i="0" u="none" strike="noStrike" kern="0" cap="none" spc="0" normalizeH="0" baseline="0" noProof="0" dirty="0">
              <a:ln>
                <a:noFill/>
              </a:ln>
              <a:solidFill>
                <a:srgbClr val="FBEDF4"/>
              </a:solidFill>
              <a:effectLst/>
              <a:uLnTx/>
              <a:uFillTx/>
              <a:latin typeface="Calibri"/>
              <a:ea typeface="Calibri"/>
              <a:cs typeface="Calibri"/>
              <a:sym typeface="Calibri"/>
            </a:endParaRPr>
          </a:p>
        </p:txBody>
      </p:sp>
      <p:pic>
        <p:nvPicPr>
          <p:cNvPr id="299" name="Google Shape;299;p1"/>
          <p:cNvPicPr preferRelativeResize="0"/>
          <p:nvPr/>
        </p:nvPicPr>
        <p:blipFill rotWithShape="1">
          <a:blip r:embed="rId4">
            <a:alphaModFix/>
          </a:blip>
          <a:srcRect l="62374" t="-490" b="89053"/>
          <a:stretch/>
        </p:blipFill>
        <p:spPr>
          <a:xfrm>
            <a:off x="9734429" y="-53788"/>
            <a:ext cx="2471017" cy="1062317"/>
          </a:xfrm>
          <a:prstGeom prst="rect">
            <a:avLst/>
          </a:prstGeom>
          <a:noFill/>
          <a:ln>
            <a:noFill/>
          </a:ln>
        </p:spPr>
      </p:pic>
      <p:pic>
        <p:nvPicPr>
          <p:cNvPr id="300" name="Google Shape;300;p1"/>
          <p:cNvPicPr preferRelativeResize="0"/>
          <p:nvPr/>
        </p:nvPicPr>
        <p:blipFill rotWithShape="1">
          <a:blip r:embed="rId5">
            <a:alphaModFix/>
          </a:blip>
          <a:srcRect l="70933"/>
          <a:stretch/>
        </p:blipFill>
        <p:spPr>
          <a:xfrm>
            <a:off x="3169276" y="5406155"/>
            <a:ext cx="1536573" cy="1304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0"/>
          <p:cNvSpPr txBox="1">
            <a:spLocks noGrp="1"/>
          </p:cNvSpPr>
          <p:nvPr>
            <p:ph type="title"/>
          </p:nvPr>
        </p:nvSpPr>
        <p:spPr>
          <a:xfrm>
            <a:off x="872637" y="299549"/>
            <a:ext cx="9979025" cy="106521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a:solidFill>
                  <a:srgbClr val="3F3F3F"/>
                </a:solidFill>
                <a:latin typeface="Calibri"/>
                <a:ea typeface="Calibri"/>
                <a:cs typeface="Calibri"/>
                <a:sym typeface="Calibri"/>
              </a:rPr>
              <a:t>Learning objectives Day One </a:t>
            </a:r>
            <a:endParaRPr/>
          </a:p>
        </p:txBody>
      </p:sp>
      <p:sp>
        <p:nvSpPr>
          <p:cNvPr id="376" name="Google Shape;376;p10"/>
          <p:cNvSpPr txBox="1">
            <a:spLocks noGrp="1"/>
          </p:cNvSpPr>
          <p:nvPr>
            <p:ph type="body" idx="1"/>
          </p:nvPr>
        </p:nvSpPr>
        <p:spPr>
          <a:xfrm>
            <a:off x="872637" y="1810239"/>
            <a:ext cx="9725025" cy="3683000"/>
          </a:xfrm>
          <a:prstGeom prst="rect">
            <a:avLst/>
          </a:prstGeom>
          <a:noFill/>
          <a:ln>
            <a:noFill/>
          </a:ln>
        </p:spPr>
        <p:txBody>
          <a:bodyPr spcFirstLastPara="1" wrap="square" lIns="91425" tIns="45700" rIns="91425" bIns="45700" anchor="ctr" anchorCtr="0">
            <a:normAutofit fontScale="92500"/>
          </a:bodyPr>
          <a:lstStyle/>
          <a:p>
            <a:pPr marL="228600" marR="0" lvl="0" indent="-228600" algn="l" rtl="0">
              <a:lnSpc>
                <a:spcPct val="90000"/>
              </a:lnSpc>
              <a:spcBef>
                <a:spcPts val="0"/>
              </a:spcBef>
              <a:spcAft>
                <a:spcPts val="0"/>
              </a:spcAft>
              <a:buClr>
                <a:schemeClr val="dk1"/>
              </a:buClr>
              <a:buSzPct val="100000"/>
              <a:buFont typeface="Arial"/>
              <a:buChar char="•"/>
            </a:pPr>
            <a:r>
              <a:rPr lang="en-GB" sz="2800" dirty="0">
                <a:solidFill>
                  <a:schemeClr val="dk1"/>
                </a:solidFill>
                <a:latin typeface="Calibri"/>
                <a:ea typeface="Calibri"/>
                <a:cs typeface="Calibri"/>
                <a:sym typeface="Calibri"/>
              </a:rPr>
              <a:t>To understand what Your Choice is and understand the “Why’s” of the programme.</a:t>
            </a:r>
            <a:endParaRPr dirty="0"/>
          </a:p>
          <a:p>
            <a:pPr marL="228600" marR="0" lvl="0" indent="-228600" algn="l" rtl="0">
              <a:lnSpc>
                <a:spcPct val="90000"/>
              </a:lnSpc>
              <a:spcBef>
                <a:spcPts val="1000"/>
              </a:spcBef>
              <a:spcAft>
                <a:spcPts val="0"/>
              </a:spcAft>
              <a:buClr>
                <a:schemeClr val="dk1"/>
              </a:buClr>
              <a:buSzPct val="100000"/>
              <a:buFont typeface="Arial"/>
              <a:buChar char="•"/>
            </a:pPr>
            <a:r>
              <a:rPr lang="en-GB" sz="2800" dirty="0">
                <a:solidFill>
                  <a:schemeClr val="dk1"/>
                </a:solidFill>
                <a:latin typeface="Calibri"/>
                <a:ea typeface="Calibri"/>
                <a:cs typeface="Calibri"/>
                <a:sym typeface="Calibri"/>
              </a:rPr>
              <a:t>To understand what CBT stands for, what it is and why we think it will be helpful in your work with young people.</a:t>
            </a:r>
            <a:endParaRPr dirty="0"/>
          </a:p>
          <a:p>
            <a:pPr marL="228600" marR="0" lvl="0" indent="-228600" algn="l" rtl="0">
              <a:lnSpc>
                <a:spcPct val="90000"/>
              </a:lnSpc>
              <a:spcBef>
                <a:spcPts val="1000"/>
              </a:spcBef>
              <a:spcAft>
                <a:spcPts val="0"/>
              </a:spcAft>
              <a:buClr>
                <a:schemeClr val="dk1"/>
              </a:buClr>
              <a:buSzPct val="100000"/>
              <a:buFont typeface="Arial"/>
              <a:buChar char="•"/>
            </a:pPr>
            <a:r>
              <a:rPr lang="en-GB" sz="2800" dirty="0">
                <a:solidFill>
                  <a:schemeClr val="dk1"/>
                </a:solidFill>
                <a:latin typeface="Calibri"/>
                <a:ea typeface="Calibri"/>
                <a:cs typeface="Calibri"/>
                <a:sym typeface="Calibri"/>
              </a:rPr>
              <a:t>To be aware of therapeutic skills that are important to hold in mind.</a:t>
            </a:r>
            <a:endParaRPr dirty="0"/>
          </a:p>
          <a:p>
            <a:pPr marL="228600" marR="0" lvl="0" indent="-228600" algn="l" rtl="0">
              <a:lnSpc>
                <a:spcPct val="90000"/>
              </a:lnSpc>
              <a:spcBef>
                <a:spcPts val="1000"/>
              </a:spcBef>
              <a:spcAft>
                <a:spcPts val="0"/>
              </a:spcAft>
              <a:buClr>
                <a:schemeClr val="dk1"/>
              </a:buClr>
              <a:buSzPct val="100000"/>
              <a:buFont typeface="Arial"/>
              <a:buChar char="•"/>
            </a:pPr>
            <a:r>
              <a:rPr lang="en-GB" sz="2800" dirty="0">
                <a:solidFill>
                  <a:schemeClr val="dk1"/>
                </a:solidFill>
                <a:latin typeface="Calibri"/>
                <a:ea typeface="Calibri"/>
                <a:cs typeface="Calibri"/>
                <a:sym typeface="Calibri"/>
              </a:rPr>
              <a:t>To explore what it means to be culturally sensitive in your work with young people. </a:t>
            </a:r>
            <a:endParaRPr dirty="0"/>
          </a:p>
          <a:p>
            <a:pPr marL="228600" marR="0" lvl="0" indent="-228600" algn="l" rtl="0">
              <a:lnSpc>
                <a:spcPct val="90000"/>
              </a:lnSpc>
              <a:spcBef>
                <a:spcPts val="1000"/>
              </a:spcBef>
              <a:spcAft>
                <a:spcPts val="0"/>
              </a:spcAft>
              <a:buClr>
                <a:schemeClr val="dk1"/>
              </a:buClr>
              <a:buSzPct val="100000"/>
              <a:buFont typeface="Arial"/>
              <a:buChar char="•"/>
            </a:pPr>
            <a:r>
              <a:rPr lang="en-GB" sz="2800" dirty="0">
                <a:solidFill>
                  <a:schemeClr val="dk1"/>
                </a:solidFill>
                <a:latin typeface="Calibri"/>
                <a:ea typeface="Calibri"/>
                <a:cs typeface="Calibri"/>
                <a:sym typeface="Calibri"/>
              </a:rPr>
              <a:t>To introduce the 5 factor model of CBT and behavioural activation. </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4">
          <a:extLst>
            <a:ext uri="{FF2B5EF4-FFF2-40B4-BE49-F238E27FC236}">
              <a16:creationId xmlns:a16="http://schemas.microsoft.com/office/drawing/2014/main" id="{00B48908-68EA-9290-5975-BDAFD5FF9EDE}"/>
            </a:ext>
          </a:extLst>
        </p:cNvPr>
        <p:cNvGrpSpPr/>
        <p:nvPr/>
      </p:nvGrpSpPr>
      <p:grpSpPr>
        <a:xfrm>
          <a:off x="0" y="0"/>
          <a:ext cx="0" cy="0"/>
          <a:chOff x="0" y="0"/>
          <a:chExt cx="0" cy="0"/>
        </a:xfrm>
      </p:grpSpPr>
      <p:pic>
        <p:nvPicPr>
          <p:cNvPr id="3" name="Google Shape;645;p41">
            <a:extLst>
              <a:ext uri="{FF2B5EF4-FFF2-40B4-BE49-F238E27FC236}">
                <a16:creationId xmlns:a16="http://schemas.microsoft.com/office/drawing/2014/main" id="{037BD450-F857-654C-ED17-88E46D917207}"/>
              </a:ext>
            </a:extLst>
          </p:cNvPr>
          <p:cNvPicPr preferRelativeResize="0"/>
          <p:nvPr/>
        </p:nvPicPr>
        <p:blipFill rotWithShape="1">
          <a:blip r:embed="rId3">
            <a:alphaModFix/>
          </a:blip>
          <a:srcRect/>
          <a:stretch/>
        </p:blipFill>
        <p:spPr>
          <a:xfrm>
            <a:off x="909298" y="4707355"/>
            <a:ext cx="1192879" cy="1115742"/>
          </a:xfrm>
          <a:prstGeom prst="rect">
            <a:avLst/>
          </a:prstGeom>
          <a:noFill/>
          <a:ln>
            <a:noFill/>
          </a:ln>
        </p:spPr>
      </p:pic>
      <p:pic>
        <p:nvPicPr>
          <p:cNvPr id="5" name="Google Shape;735;p49" descr="Users">
            <a:extLst>
              <a:ext uri="{FF2B5EF4-FFF2-40B4-BE49-F238E27FC236}">
                <a16:creationId xmlns:a16="http://schemas.microsoft.com/office/drawing/2014/main" id="{C848A2F6-9282-AD2C-089F-CC5083ABFC7F}"/>
              </a:ext>
            </a:extLst>
          </p:cNvPr>
          <p:cNvPicPr preferRelativeResize="0"/>
          <p:nvPr/>
        </p:nvPicPr>
        <p:blipFill rotWithShape="1">
          <a:blip r:embed="rId4">
            <a:alphaModFix/>
          </a:blip>
          <a:srcRect/>
          <a:stretch/>
        </p:blipFill>
        <p:spPr>
          <a:xfrm>
            <a:off x="714956" y="1517716"/>
            <a:ext cx="1387221" cy="1505363"/>
          </a:xfrm>
          <a:prstGeom prst="rect">
            <a:avLst/>
          </a:prstGeom>
          <a:noFill/>
          <a:ln>
            <a:noFill/>
          </a:ln>
        </p:spPr>
      </p:pic>
      <p:pic>
        <p:nvPicPr>
          <p:cNvPr id="7" name="Google Shape;1371;p82" descr="Document">
            <a:extLst>
              <a:ext uri="{FF2B5EF4-FFF2-40B4-BE49-F238E27FC236}">
                <a16:creationId xmlns:a16="http://schemas.microsoft.com/office/drawing/2014/main" id="{5C6AFAD5-A12A-7883-77B9-21E3FB51B59C}"/>
              </a:ext>
            </a:extLst>
          </p:cNvPr>
          <p:cNvPicPr preferRelativeResize="0"/>
          <p:nvPr/>
        </p:nvPicPr>
        <p:blipFill rotWithShape="1">
          <a:blip r:embed="rId5">
            <a:alphaModFix/>
          </a:blip>
          <a:srcRect/>
          <a:stretch/>
        </p:blipFill>
        <p:spPr>
          <a:xfrm>
            <a:off x="1060127" y="3265712"/>
            <a:ext cx="914400" cy="914400"/>
          </a:xfrm>
          <a:prstGeom prst="rect">
            <a:avLst/>
          </a:prstGeom>
          <a:noFill/>
          <a:ln>
            <a:noFill/>
          </a:ln>
        </p:spPr>
      </p:pic>
      <p:sp>
        <p:nvSpPr>
          <p:cNvPr id="8" name="TextBox 7">
            <a:extLst>
              <a:ext uri="{FF2B5EF4-FFF2-40B4-BE49-F238E27FC236}">
                <a16:creationId xmlns:a16="http://schemas.microsoft.com/office/drawing/2014/main" id="{09BAEBB8-C766-45BA-A8A1-DCDE402527A7}"/>
              </a:ext>
            </a:extLst>
          </p:cNvPr>
          <p:cNvSpPr txBox="1"/>
          <p:nvPr/>
        </p:nvSpPr>
        <p:spPr>
          <a:xfrm>
            <a:off x="2790334" y="1932495"/>
            <a:ext cx="4666268" cy="369332"/>
          </a:xfrm>
          <a:prstGeom prst="rect">
            <a:avLst/>
          </a:prstGeom>
          <a:noFill/>
        </p:spPr>
        <p:txBody>
          <a:bodyPr wrap="square" rtlCol="0">
            <a:spAutoFit/>
          </a:bodyPr>
          <a:lstStyle/>
          <a:p>
            <a:r>
              <a:rPr lang="en-GB" dirty="0"/>
              <a:t>Group exercise</a:t>
            </a:r>
          </a:p>
        </p:txBody>
      </p:sp>
      <p:sp>
        <p:nvSpPr>
          <p:cNvPr id="10" name="TextBox 9">
            <a:extLst>
              <a:ext uri="{FF2B5EF4-FFF2-40B4-BE49-F238E27FC236}">
                <a16:creationId xmlns:a16="http://schemas.microsoft.com/office/drawing/2014/main" id="{C35C0D1D-77A0-0F0C-7626-BA7AF49AE5EF}"/>
              </a:ext>
            </a:extLst>
          </p:cNvPr>
          <p:cNvSpPr txBox="1"/>
          <p:nvPr/>
        </p:nvSpPr>
        <p:spPr>
          <a:xfrm>
            <a:off x="2790334" y="3429000"/>
            <a:ext cx="4666268" cy="369332"/>
          </a:xfrm>
          <a:prstGeom prst="rect">
            <a:avLst/>
          </a:prstGeom>
          <a:noFill/>
        </p:spPr>
        <p:txBody>
          <a:bodyPr wrap="square" rtlCol="0">
            <a:spAutoFit/>
          </a:bodyPr>
          <a:lstStyle/>
          <a:p>
            <a:r>
              <a:rPr lang="en-GB" dirty="0"/>
              <a:t>Available in the resource pack</a:t>
            </a:r>
          </a:p>
        </p:txBody>
      </p:sp>
      <p:sp>
        <p:nvSpPr>
          <p:cNvPr id="12" name="TextBox 11">
            <a:extLst>
              <a:ext uri="{FF2B5EF4-FFF2-40B4-BE49-F238E27FC236}">
                <a16:creationId xmlns:a16="http://schemas.microsoft.com/office/drawing/2014/main" id="{C3E3B16E-8D82-752A-98D6-6ACC8034170A}"/>
              </a:ext>
            </a:extLst>
          </p:cNvPr>
          <p:cNvSpPr txBox="1"/>
          <p:nvPr/>
        </p:nvSpPr>
        <p:spPr>
          <a:xfrm>
            <a:off x="2716491" y="5080560"/>
            <a:ext cx="4666268" cy="369332"/>
          </a:xfrm>
          <a:prstGeom prst="rect">
            <a:avLst/>
          </a:prstGeom>
          <a:noFill/>
        </p:spPr>
        <p:txBody>
          <a:bodyPr wrap="square" rtlCol="0">
            <a:spAutoFit/>
          </a:bodyPr>
          <a:lstStyle/>
          <a:p>
            <a:r>
              <a:rPr lang="en-GB" dirty="0"/>
              <a:t>Case study exercise</a:t>
            </a:r>
          </a:p>
        </p:txBody>
      </p:sp>
      <p:sp>
        <p:nvSpPr>
          <p:cNvPr id="13" name="TextBox 12">
            <a:extLst>
              <a:ext uri="{FF2B5EF4-FFF2-40B4-BE49-F238E27FC236}">
                <a16:creationId xmlns:a16="http://schemas.microsoft.com/office/drawing/2014/main" id="{DD9C9BFD-2345-F9AF-6CDE-3E572C9E2FDE}"/>
              </a:ext>
            </a:extLst>
          </p:cNvPr>
          <p:cNvSpPr txBox="1"/>
          <p:nvPr/>
        </p:nvSpPr>
        <p:spPr>
          <a:xfrm>
            <a:off x="582980" y="246244"/>
            <a:ext cx="7222413" cy="707886"/>
          </a:xfrm>
          <a:prstGeom prst="rect">
            <a:avLst/>
          </a:prstGeom>
          <a:noFill/>
        </p:spPr>
        <p:txBody>
          <a:bodyPr wrap="square" rtlCol="0">
            <a:spAutoFit/>
          </a:bodyPr>
          <a:lstStyle/>
          <a:p>
            <a:r>
              <a:rPr lang="en-GB" sz="4000" dirty="0"/>
              <a:t>There will be signs….</a:t>
            </a:r>
          </a:p>
        </p:txBody>
      </p:sp>
    </p:spTree>
    <p:extLst>
      <p:ext uri="{BB962C8B-B14F-4D97-AF65-F5344CB8AC3E}">
        <p14:creationId xmlns:p14="http://schemas.microsoft.com/office/powerpoint/2010/main" val="880925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11" descr="Diagram&#10;&#10;Description automatically generated"/>
          <p:cNvPicPr preferRelativeResize="0"/>
          <p:nvPr/>
        </p:nvPicPr>
        <p:blipFill rotWithShape="1">
          <a:blip r:embed="rId3">
            <a:alphaModFix/>
          </a:blip>
          <a:srcRect/>
          <a:stretch/>
        </p:blipFill>
        <p:spPr>
          <a:xfrm>
            <a:off x="2283620" y="1681142"/>
            <a:ext cx="7267028" cy="4892615"/>
          </a:xfrm>
          <a:prstGeom prst="rect">
            <a:avLst/>
          </a:prstGeom>
          <a:noFill/>
          <a:ln>
            <a:noFill/>
          </a:ln>
        </p:spPr>
      </p:pic>
      <p:cxnSp>
        <p:nvCxnSpPr>
          <p:cNvPr id="383" name="Google Shape;383;p11"/>
          <p:cNvCxnSpPr/>
          <p:nvPr/>
        </p:nvCxnSpPr>
        <p:spPr>
          <a:xfrm>
            <a:off x="7760000" y="5242214"/>
            <a:ext cx="0" cy="852837"/>
          </a:xfrm>
          <a:prstGeom prst="straightConnector1">
            <a:avLst/>
          </a:prstGeom>
          <a:noFill/>
          <a:ln w="12700" cap="flat" cmpd="sng">
            <a:solidFill>
              <a:srgbClr val="519339"/>
            </a:solidFill>
            <a:prstDash val="solid"/>
            <a:miter lim="800000"/>
            <a:headEnd type="none" w="sm" len="sm"/>
            <a:tailEnd type="none" w="sm" len="sm"/>
          </a:ln>
        </p:spPr>
      </p:cxnSp>
      <p:cxnSp>
        <p:nvCxnSpPr>
          <p:cNvPr id="384" name="Google Shape;384;p11"/>
          <p:cNvCxnSpPr/>
          <p:nvPr/>
        </p:nvCxnSpPr>
        <p:spPr>
          <a:xfrm rot="10800000">
            <a:off x="6666571" y="6095051"/>
            <a:ext cx="1093429" cy="0"/>
          </a:xfrm>
          <a:prstGeom prst="straightConnector1">
            <a:avLst/>
          </a:prstGeom>
          <a:noFill/>
          <a:ln w="12700" cap="flat" cmpd="sng">
            <a:solidFill>
              <a:srgbClr val="519339"/>
            </a:solidFill>
            <a:prstDash val="solid"/>
            <a:miter lim="800000"/>
            <a:headEnd type="none" w="sm" len="sm"/>
            <a:tailEnd type="none" w="sm" len="sm"/>
          </a:ln>
        </p:spPr>
      </p:cxnSp>
      <p:cxnSp>
        <p:nvCxnSpPr>
          <p:cNvPr id="385" name="Google Shape;385;p11"/>
          <p:cNvCxnSpPr/>
          <p:nvPr/>
        </p:nvCxnSpPr>
        <p:spPr>
          <a:xfrm rot="10800000">
            <a:off x="5930653" y="3469456"/>
            <a:ext cx="1837655" cy="0"/>
          </a:xfrm>
          <a:prstGeom prst="straightConnector1">
            <a:avLst/>
          </a:prstGeom>
          <a:noFill/>
          <a:ln w="12700" cap="flat" cmpd="sng">
            <a:solidFill>
              <a:srgbClr val="519339"/>
            </a:solidFill>
            <a:prstDash val="solid"/>
            <a:miter lim="800000"/>
            <a:headEnd type="none" w="sm" len="sm"/>
            <a:tailEnd type="none" w="sm" len="sm"/>
          </a:ln>
        </p:spPr>
      </p:cxnSp>
      <p:cxnSp>
        <p:nvCxnSpPr>
          <p:cNvPr id="386" name="Google Shape;386;p11"/>
          <p:cNvCxnSpPr/>
          <p:nvPr/>
        </p:nvCxnSpPr>
        <p:spPr>
          <a:xfrm>
            <a:off x="7768308" y="3469456"/>
            <a:ext cx="0" cy="882686"/>
          </a:xfrm>
          <a:prstGeom prst="straightConnector1">
            <a:avLst/>
          </a:prstGeom>
          <a:noFill/>
          <a:ln w="12700" cap="flat" cmpd="sng">
            <a:solidFill>
              <a:srgbClr val="519339"/>
            </a:solidFill>
            <a:prstDash val="solid"/>
            <a:miter lim="800000"/>
            <a:headEnd type="none" w="sm" len="sm"/>
            <a:tailEnd type="none" w="sm" len="sm"/>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2">
            <a:extLst>
              <a:ext uri="{FF2B5EF4-FFF2-40B4-BE49-F238E27FC236}">
                <a16:creationId xmlns:a16="http://schemas.microsoft.com/office/drawing/2014/main" id="{87CC6416-88C7-D614-FC3D-DE0AD27634D5}"/>
              </a:ext>
            </a:extLst>
          </p:cNvPr>
          <p:cNvGraphicFramePr/>
          <p:nvPr/>
        </p:nvGraphicFramePr>
        <p:xfrm>
          <a:off x="506437" y="1396479"/>
          <a:ext cx="10398630" cy="5105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E98612CA-5253-CE03-044D-85A21C326B11}"/>
              </a:ext>
            </a:extLst>
          </p:cNvPr>
          <p:cNvSpPr txBox="1">
            <a:spLocks/>
          </p:cNvSpPr>
          <p:nvPr/>
        </p:nvSpPr>
        <p:spPr>
          <a:xfrm>
            <a:off x="370519" y="356120"/>
            <a:ext cx="9895950" cy="863465"/>
          </a:xfrm>
          <a:no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0" i="0" u="none" strike="noStrike" kern="1200" cap="none" spc="0" normalizeH="0" baseline="0" noProof="0" dirty="0">
                <a:ln>
                  <a:noFill/>
                </a:ln>
                <a:solidFill>
                  <a:srgbClr val="28612C"/>
                </a:solidFill>
                <a:effectLst/>
                <a:uLnTx/>
                <a:uFillTx/>
                <a:latin typeface="Aptos Display" panose="02110004020202020204"/>
                <a:ea typeface="+mj-ea"/>
                <a:cs typeface="+mj-cs"/>
              </a:rPr>
              <a:t>SPOC Responsibilities</a:t>
            </a:r>
          </a:p>
        </p:txBody>
      </p:sp>
    </p:spTree>
    <p:extLst>
      <p:ext uri="{BB962C8B-B14F-4D97-AF65-F5344CB8AC3E}">
        <p14:creationId xmlns:p14="http://schemas.microsoft.com/office/powerpoint/2010/main" val="1142714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455DC-2CBF-C780-AA67-06D2B4BFBA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604451-7E13-6809-D3DC-EF6F14D87592}"/>
              </a:ext>
            </a:extLst>
          </p:cNvPr>
          <p:cNvSpPr>
            <a:spLocks noGrp="1"/>
          </p:cNvSpPr>
          <p:nvPr>
            <p:ph type="title"/>
          </p:nvPr>
        </p:nvSpPr>
        <p:spPr>
          <a:xfrm>
            <a:off x="302302" y="-77051"/>
            <a:ext cx="9895951" cy="1070028"/>
          </a:xfrm>
        </p:spPr>
        <p:txBody>
          <a:bodyPr>
            <a:normAutofit/>
          </a:bodyPr>
          <a:lstStyle/>
          <a:p>
            <a:r>
              <a:rPr lang="en-GB" sz="4000" dirty="0">
                <a:solidFill>
                  <a:srgbClr val="28612C"/>
                </a:solidFill>
              </a:rPr>
              <a:t>Trainer role and responsibilities </a:t>
            </a:r>
          </a:p>
        </p:txBody>
      </p:sp>
      <p:pic>
        <p:nvPicPr>
          <p:cNvPr id="3" name="Picture 2" descr="A picture containing text, tableware, plate, dishware&#10;&#10;Description automatically generated">
            <a:extLst>
              <a:ext uri="{FF2B5EF4-FFF2-40B4-BE49-F238E27FC236}">
                <a16:creationId xmlns:a16="http://schemas.microsoft.com/office/drawing/2014/main" id="{15DBF8A3-FBCD-0256-04F9-2F9D3AB0A1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1747" y="60028"/>
            <a:ext cx="1954733" cy="977368"/>
          </a:xfrm>
          <a:prstGeom prst="rect">
            <a:avLst/>
          </a:prstGeom>
        </p:spPr>
      </p:pic>
      <p:sp>
        <p:nvSpPr>
          <p:cNvPr id="7" name="TextBox 6">
            <a:extLst>
              <a:ext uri="{FF2B5EF4-FFF2-40B4-BE49-F238E27FC236}">
                <a16:creationId xmlns:a16="http://schemas.microsoft.com/office/drawing/2014/main" id="{7DC1536D-A52A-4E3F-700A-C5E86384E2A3}"/>
              </a:ext>
            </a:extLst>
          </p:cNvPr>
          <p:cNvSpPr txBox="1"/>
          <p:nvPr/>
        </p:nvSpPr>
        <p:spPr>
          <a:xfrm>
            <a:off x="104222" y="715987"/>
            <a:ext cx="11568223" cy="68634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0B0004020202020204"/>
                <a:ea typeface="+mn-ea"/>
                <a:cs typeface="+mn-cs"/>
              </a:rPr>
              <a:t>Qualifications and experience</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A good understanding of mental health difficulties prevalent amongst children likely to have experienced early trauma and Adverse Childhood Experiences (ACE’s), and their varied presentation in this age group.</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Good working knowledge of CBT, the underpinning principles and techniques that address thoughts, feelings or behaviour that may be impacting on an individual’s goals.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Experience of delivering therapeutic interventions in clinical settings.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Registered with a professional body such as HCPC, BACP, UKCP &amp; Social Work England.</a:t>
            </a:r>
          </a:p>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0B0004020202020204"/>
                <a:ea typeface="+mn-ea"/>
                <a:cs typeface="+mn-cs"/>
              </a:rPr>
              <a:t>Responsibilities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Your Choice trainers are responsible for the local delivery of Your Choice training, ensuring it is delivered in line with Your Choice principles, training objectives and materials, as well as relevant local policies and procedures, including safeguarding, equality and diversity, and complaints processes.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Your Choice trainers will have clinical expertise and experience in the use of Cognitive Behavioural Therapy (CBT), to inspire, inform and upskill Your Choice coaches in the use of CBT tools and techniques that can be creatively weaved into existing practice and enjoyable activity.</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Your Choice trainers are expected to complete the certificated 2 day Your Choice Train the Trainer Training in order to deliver the 4 day Your Choice Training to Your Choice coaches.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Trainers are responsible for ensuring that training is delivered in a way that is accessible and inclusive in accordance with the responsibilities outlined in the Your Choice Inclusive Training Guidance. This includes making reasonable adjustments and adaptations as required. This should be reviewed through Equal Opportunities monitoring form and feedback from learners including through evaluation forms and included in Your Choice Annual Review Report.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To become a certified Your Choice Trainer, Trainers are also expected to host an observation session with the Your Choice central team and a minimum of 2 Clinical Lead Network sessions to support ongoing learning and development.</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Trainers are required to certificate Your Choice Coaches upon completion and evidence of </a:t>
            </a:r>
            <a:r>
              <a:rPr kumimoji="0" lang="en-GB" sz="1400" b="0" i="0" u="none" strike="noStrike" kern="1200" cap="none" spc="0" normalizeH="0" baseline="0" noProof="0" dirty="0" err="1">
                <a:ln>
                  <a:noFill/>
                </a:ln>
                <a:solidFill>
                  <a:prstClr val="black"/>
                </a:solidFill>
                <a:effectLst/>
                <a:uLnTx/>
                <a:uFillTx/>
                <a:latin typeface="Aptos" panose="020B0004020202020204"/>
                <a:ea typeface="+mn-ea"/>
                <a:cs typeface="+mn-cs"/>
              </a:rPr>
              <a:t>i</a:t>
            </a: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 attendance at 4 day Training ii) Completion of Quiz iii) attendance at a minimum of 4 Your Choice Clinical Supervision sessions (post training).</a:t>
            </a:r>
          </a:p>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Tree>
    <p:extLst>
      <p:ext uri="{BB962C8B-B14F-4D97-AF65-F5344CB8AC3E}">
        <p14:creationId xmlns:p14="http://schemas.microsoft.com/office/powerpoint/2010/main" val="34597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4C6BE-5DA9-4FF4-AA45-3DAC0D9E8E3B}"/>
              </a:ext>
            </a:extLst>
          </p:cNvPr>
          <p:cNvSpPr>
            <a:spLocks noGrp="1"/>
          </p:cNvSpPr>
          <p:nvPr>
            <p:ph type="title"/>
          </p:nvPr>
        </p:nvSpPr>
        <p:spPr>
          <a:xfrm>
            <a:off x="309282" y="524311"/>
            <a:ext cx="9895951" cy="1070028"/>
          </a:xfrm>
        </p:spPr>
        <p:txBody>
          <a:bodyPr>
            <a:normAutofit/>
          </a:bodyPr>
          <a:lstStyle/>
          <a:p>
            <a:r>
              <a:rPr lang="en-GB" sz="4000" dirty="0">
                <a:solidFill>
                  <a:srgbClr val="28612C"/>
                </a:solidFill>
              </a:rPr>
              <a:t>What is a Your Choice Clinical Lead? </a:t>
            </a:r>
          </a:p>
        </p:txBody>
      </p:sp>
      <p:sp>
        <p:nvSpPr>
          <p:cNvPr id="9" name="Content Placeholder 2">
            <a:extLst>
              <a:ext uri="{FF2B5EF4-FFF2-40B4-BE49-F238E27FC236}">
                <a16:creationId xmlns:a16="http://schemas.microsoft.com/office/drawing/2014/main" id="{6F2705DB-76AC-4A93-AF04-E949FD0C6CD7}"/>
              </a:ext>
            </a:extLst>
          </p:cNvPr>
          <p:cNvSpPr>
            <a:spLocks noGrp="1"/>
          </p:cNvSpPr>
          <p:nvPr>
            <p:ph idx="1"/>
          </p:nvPr>
        </p:nvSpPr>
        <p:spPr>
          <a:xfrm>
            <a:off x="481795" y="1506578"/>
            <a:ext cx="8896667" cy="4849324"/>
          </a:xfrm>
        </p:spPr>
        <p:txBody>
          <a:bodyPr>
            <a:normAutofit fontScale="77500" lnSpcReduction="20000"/>
          </a:bodyPr>
          <a:lstStyle/>
          <a:p>
            <a:pPr marL="0" indent="0">
              <a:lnSpc>
                <a:spcPct val="120000"/>
              </a:lnSpc>
              <a:buNone/>
            </a:pPr>
            <a:r>
              <a:rPr lang="en-GB" sz="2000" b="1" dirty="0">
                <a:latin typeface="Raleway" pitchFamily="2" charset="0"/>
              </a:rPr>
              <a:t>Your Choice Clinical Leads </a:t>
            </a:r>
            <a:r>
              <a:rPr lang="en-GB" sz="2000" dirty="0">
                <a:latin typeface="Raleway" pitchFamily="2" charset="0"/>
              </a:rPr>
              <a:t>are those with clinical expertise in Cognitive Behavioural Therapy (CBT). Our Clinical Leads provide clinical supervision for our Your Choice coaches/practitioners. </a:t>
            </a:r>
          </a:p>
          <a:p>
            <a:pPr marL="0" indent="0">
              <a:lnSpc>
                <a:spcPct val="120000"/>
              </a:lnSpc>
              <a:buNone/>
            </a:pPr>
            <a:r>
              <a:rPr lang="en-GB" sz="2000" b="1" dirty="0">
                <a:latin typeface="Raleway" pitchFamily="2" charset="0"/>
              </a:rPr>
              <a:t>Qualification &amp; experience</a:t>
            </a:r>
          </a:p>
          <a:p>
            <a:pPr>
              <a:lnSpc>
                <a:spcPct val="120000"/>
              </a:lnSpc>
            </a:pPr>
            <a:r>
              <a:rPr lang="en-GB" sz="2000" dirty="0">
                <a:latin typeface="Raleway" pitchFamily="2" charset="0"/>
              </a:rPr>
              <a:t>A good understanding of mental health difficulties prevalent amongst children likely to have experienced early trauma and Adverse Childhood Experiences (ACE’s), and their varied presentation in this age group.</a:t>
            </a:r>
          </a:p>
          <a:p>
            <a:pPr>
              <a:lnSpc>
                <a:spcPct val="120000"/>
              </a:lnSpc>
            </a:pPr>
            <a:r>
              <a:rPr lang="en-GB" sz="2000" dirty="0">
                <a:latin typeface="Raleway" pitchFamily="2" charset="0"/>
              </a:rPr>
              <a:t>Good working knowledge of CBT, the underpinning principles and techniques that address thoughts, feelings or behaviour that may be impacting on an individual’s goals. </a:t>
            </a:r>
          </a:p>
          <a:p>
            <a:pPr>
              <a:lnSpc>
                <a:spcPct val="120000"/>
              </a:lnSpc>
            </a:pPr>
            <a:r>
              <a:rPr lang="en-GB" sz="2000" dirty="0">
                <a:latin typeface="Raleway" pitchFamily="2" charset="0"/>
              </a:rPr>
              <a:t>Experience of delivering therapeutic interventions in clinical settings.</a:t>
            </a:r>
          </a:p>
          <a:p>
            <a:pPr>
              <a:lnSpc>
                <a:spcPct val="120000"/>
              </a:lnSpc>
            </a:pPr>
            <a:r>
              <a:rPr lang="en-GB" sz="2000" dirty="0">
                <a:latin typeface="Raleway" pitchFamily="2" charset="0"/>
              </a:rPr>
              <a:t>Registered with a professional body such as HCPC, BACP, UKCP &amp; social work England.</a:t>
            </a:r>
          </a:p>
          <a:p>
            <a:pPr marL="0" indent="0">
              <a:lnSpc>
                <a:spcPct val="120000"/>
              </a:lnSpc>
              <a:buNone/>
            </a:pPr>
            <a:r>
              <a:rPr lang="en-GB" sz="2000" dirty="0">
                <a:latin typeface="Raleway" pitchFamily="2" charset="0"/>
              </a:rPr>
              <a:t>Clinical Leads are expected to complete Your Choice Train the Trainer Training prior to practicing in their role as Clinical Lead. </a:t>
            </a:r>
          </a:p>
          <a:p>
            <a:pPr marL="0" indent="0">
              <a:lnSpc>
                <a:spcPct val="120000"/>
              </a:lnSpc>
              <a:buNone/>
            </a:pPr>
            <a:endParaRPr lang="en-GB" sz="2000" dirty="0">
              <a:latin typeface="Raleway" pitchFamily="2" charset="0"/>
            </a:endParaRPr>
          </a:p>
        </p:txBody>
      </p:sp>
      <p:pic>
        <p:nvPicPr>
          <p:cNvPr id="3" name="Picture 2" descr="A picture containing text, tableware, plate, dishware&#10;&#10;Description automatically generated">
            <a:extLst>
              <a:ext uri="{FF2B5EF4-FFF2-40B4-BE49-F238E27FC236}">
                <a16:creationId xmlns:a16="http://schemas.microsoft.com/office/drawing/2014/main" id="{F005B949-6AF1-AA2B-951B-8D3482F48C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42665" y="1506578"/>
            <a:ext cx="2140053" cy="1070028"/>
          </a:xfrm>
          <a:prstGeom prst="rect">
            <a:avLst/>
          </a:prstGeom>
        </p:spPr>
      </p:pic>
    </p:spTree>
    <p:extLst>
      <p:ext uri="{BB962C8B-B14F-4D97-AF65-F5344CB8AC3E}">
        <p14:creationId xmlns:p14="http://schemas.microsoft.com/office/powerpoint/2010/main" val="3769213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DA0FB-2EF0-287C-B3E7-B483F39B8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3A2AC4-E03B-CC94-5762-1523CC5442F0}"/>
              </a:ext>
            </a:extLst>
          </p:cNvPr>
          <p:cNvSpPr>
            <a:spLocks noGrp="1"/>
          </p:cNvSpPr>
          <p:nvPr>
            <p:ph type="title"/>
          </p:nvPr>
        </p:nvSpPr>
        <p:spPr>
          <a:xfrm>
            <a:off x="271354" y="347952"/>
            <a:ext cx="9895951" cy="1070028"/>
          </a:xfrm>
        </p:spPr>
        <p:txBody>
          <a:bodyPr>
            <a:normAutofit/>
          </a:bodyPr>
          <a:lstStyle/>
          <a:p>
            <a:r>
              <a:rPr lang="en-GB" sz="4000" dirty="0">
                <a:solidFill>
                  <a:srgbClr val="28612C"/>
                </a:solidFill>
              </a:rPr>
              <a:t>What is a Your Choice coach? </a:t>
            </a:r>
          </a:p>
        </p:txBody>
      </p:sp>
      <p:sp>
        <p:nvSpPr>
          <p:cNvPr id="5" name="TextBox 4">
            <a:extLst>
              <a:ext uri="{FF2B5EF4-FFF2-40B4-BE49-F238E27FC236}">
                <a16:creationId xmlns:a16="http://schemas.microsoft.com/office/drawing/2014/main" id="{F730CE7D-F0B9-75DC-AB8B-501DEC00E659}"/>
              </a:ext>
            </a:extLst>
          </p:cNvPr>
          <p:cNvSpPr txBox="1"/>
          <p:nvPr/>
        </p:nvSpPr>
        <p:spPr>
          <a:xfrm>
            <a:off x="271354" y="1417980"/>
            <a:ext cx="11649292" cy="4770537"/>
          </a:xfrm>
          <a:prstGeom prst="rect">
            <a:avLst/>
          </a:prstGeom>
          <a:noFill/>
        </p:spPr>
        <p:txBody>
          <a:bodyPr wrap="square" rtlCol="0">
            <a:spAutoFit/>
          </a:bodyPr>
          <a:lstStyle/>
          <a:p>
            <a:r>
              <a:rPr lang="en-GB" sz="1600" dirty="0"/>
              <a:t>Your Choice coaches are youth practitioners who are specially trained to creatively weave in Cognitive Behavioural Therapy (CBT) tools and techniques into their existing practice with young people.</a:t>
            </a:r>
          </a:p>
          <a:p>
            <a:endParaRPr lang="en-GB" sz="1600" dirty="0"/>
          </a:p>
          <a:p>
            <a:r>
              <a:rPr lang="en-GB" sz="1600" b="1" dirty="0"/>
              <a:t>Your Choice Coach Responsibilities</a:t>
            </a:r>
          </a:p>
          <a:p>
            <a:pPr marL="285750" indent="-285750">
              <a:buFont typeface="Arial" panose="020B0604020202020204" pitchFamily="34" charset="0"/>
              <a:buChar char="•"/>
            </a:pPr>
            <a:r>
              <a:rPr lang="en-GB" sz="1600" dirty="0"/>
              <a:t>Complete 4 day Your Choice Training and Your Choice supervision with Your Choice Clinical Lead once a month.</a:t>
            </a:r>
          </a:p>
          <a:p>
            <a:pPr marL="285750" indent="-285750">
              <a:buFont typeface="Arial" panose="020B0604020202020204" pitchFamily="34" charset="0"/>
              <a:buChar char="•"/>
            </a:pPr>
            <a:r>
              <a:rPr lang="en-GB" sz="1600" dirty="0"/>
              <a:t>Use their existing knowledge and skills and those learnt from their Your Choice training to creatively weave in CBT tools and techniques into their practice with young people.</a:t>
            </a:r>
          </a:p>
          <a:p>
            <a:pPr marL="285750" indent="-285750">
              <a:buFont typeface="Arial" panose="020B0604020202020204" pitchFamily="34" charset="0"/>
              <a:buChar char="•"/>
            </a:pPr>
            <a:r>
              <a:rPr lang="en-GB" sz="1600" dirty="0"/>
              <a:t>To assist young people to explore their guiding values and to use these to identify goals and aspirations that are meaningful to them.</a:t>
            </a:r>
          </a:p>
          <a:p>
            <a:pPr marL="285750" indent="-285750">
              <a:buFont typeface="Arial" panose="020B0604020202020204" pitchFamily="34" charset="0"/>
              <a:buChar char="•"/>
            </a:pPr>
            <a:r>
              <a:rPr lang="en-GB" sz="1600" dirty="0"/>
              <a:t>Creatively weave in CBT tools and techniques to support young people to achieve their goals and overcome challenges that may get in the way of achieving them.</a:t>
            </a:r>
          </a:p>
          <a:p>
            <a:pPr marL="285750" indent="-285750">
              <a:buFont typeface="Arial" panose="020B0604020202020204" pitchFamily="34" charset="0"/>
              <a:buChar char="•"/>
            </a:pPr>
            <a:r>
              <a:rPr lang="en-GB" sz="1600" dirty="0"/>
              <a:t>Consider and support each young person and their professional and wider networks to understand how Your Choice goals and programme interacts with existing intervention, to ensure that the programme is well co-ordinated and informs and is informed by intervention, risk and vulnerability plans.</a:t>
            </a:r>
          </a:p>
          <a:p>
            <a:pPr marL="285750" indent="-285750">
              <a:buFont typeface="Arial" panose="020B0604020202020204" pitchFamily="34" charset="0"/>
              <a:buChar char="•"/>
            </a:pPr>
            <a:r>
              <a:rPr lang="en-GB" sz="1600" dirty="0"/>
              <a:t>To support each young person to identify and activate a network of support that can enable the intensive component of the programme- to ensure that young people have the time and support to activate and nurture pro social activities, behaviours and networks during and beyond the Your Choice programme. </a:t>
            </a:r>
          </a:p>
          <a:p>
            <a:pPr marL="285750" indent="-285750">
              <a:buFont typeface="Arial" panose="020B0604020202020204" pitchFamily="34" charset="0"/>
              <a:buChar char="•"/>
            </a:pPr>
            <a:r>
              <a:rPr lang="en-GB" sz="1600" dirty="0"/>
              <a:t>To ensure that any safeguarding concerns are escalated in accordance with local protocol, which may include notification and advice from line manager or Designated Safeguarding Lead.</a:t>
            </a:r>
          </a:p>
        </p:txBody>
      </p:sp>
    </p:spTree>
    <p:extLst>
      <p:ext uri="{BB962C8B-B14F-4D97-AF65-F5344CB8AC3E}">
        <p14:creationId xmlns:p14="http://schemas.microsoft.com/office/powerpoint/2010/main" val="3001868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7B8A0-9908-28C8-EFCA-2E9D08C3122E}"/>
              </a:ext>
            </a:extLst>
          </p:cNvPr>
          <p:cNvSpPr txBox="1">
            <a:spLocks/>
          </p:cNvSpPr>
          <p:nvPr/>
        </p:nvSpPr>
        <p:spPr>
          <a:xfrm>
            <a:off x="-1" y="0"/>
            <a:ext cx="10982228" cy="13255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sz="3800" dirty="0">
                <a:solidFill>
                  <a:prstClr val="black"/>
                </a:solidFill>
                <a:latin typeface="Calibri" panose="020F0502020204030204"/>
                <a:sym typeface="Arial"/>
              </a:rPr>
              <a:t>How to become a certified Your Choice Coach</a:t>
            </a:r>
            <a:endParaRPr kumimoji="0" lang="en-GB" sz="3800" b="0" i="0" u="none" strike="noStrike" kern="1200" cap="none" spc="0" normalizeH="0" baseline="0" noProof="0" dirty="0">
              <a:ln w="3175" cmpd="sng">
                <a:noFill/>
              </a:ln>
              <a:solidFill>
                <a:prstClr val="black"/>
              </a:solidFill>
              <a:effectLst/>
              <a:uLnTx/>
              <a:uFillTx/>
              <a:latin typeface="Calibri" panose="020F0502020204030204"/>
              <a:ea typeface="+mj-ea"/>
              <a:cs typeface="+mj-cs"/>
              <a:sym typeface="Arial"/>
            </a:endParaRPr>
          </a:p>
        </p:txBody>
      </p:sp>
      <p:sp>
        <p:nvSpPr>
          <p:cNvPr id="3" name="TextBox 2">
            <a:extLst>
              <a:ext uri="{FF2B5EF4-FFF2-40B4-BE49-F238E27FC236}">
                <a16:creationId xmlns:a16="http://schemas.microsoft.com/office/drawing/2014/main" id="{099CECA4-60B5-2B27-1989-F073E77CB85A}"/>
              </a:ext>
            </a:extLst>
          </p:cNvPr>
          <p:cNvSpPr txBox="1"/>
          <p:nvPr/>
        </p:nvSpPr>
        <p:spPr>
          <a:xfrm>
            <a:off x="254523" y="1423447"/>
            <a:ext cx="6576457" cy="4801314"/>
          </a:xfrm>
          <a:prstGeom prst="rect">
            <a:avLst/>
          </a:prstGeom>
          <a:noFill/>
        </p:spPr>
        <p:txBody>
          <a:bodyPr wrap="square" rtlCol="0">
            <a:spAutoFit/>
          </a:bodyPr>
          <a:lstStyle/>
          <a:p>
            <a:pPr marL="285750" indent="-285750">
              <a:buFont typeface="Arial" panose="020B0604020202020204" pitchFamily="34" charset="0"/>
              <a:buChar char="•"/>
            </a:pPr>
            <a:r>
              <a:rPr lang="en-GB" dirty="0"/>
              <a:t>Your Choice recognises that learning only begins in the training room and that developing new skills requires effective consolidation by applying them in professional practice. Your Choice coaches are, therefore, required to participate in </a:t>
            </a:r>
            <a:r>
              <a:rPr lang="en-GB" b="1" dirty="0"/>
              <a:t>monthly supervision </a:t>
            </a:r>
            <a:r>
              <a:rPr lang="en-GB" dirty="0"/>
              <a:t>to support their ongoing learning and professional development. </a:t>
            </a:r>
          </a:p>
          <a:p>
            <a:endParaRPr lang="en-GB" dirty="0"/>
          </a:p>
          <a:p>
            <a:pPr marL="285750" indent="-285750">
              <a:buFont typeface="Arial" panose="020B0604020202020204" pitchFamily="34" charset="0"/>
              <a:buChar char="•"/>
            </a:pPr>
            <a:r>
              <a:rPr lang="en-GB" dirty="0"/>
              <a:t>To become a certified Your Choice coach you must complete and evidence the following in your logbook;</a:t>
            </a:r>
          </a:p>
          <a:p>
            <a:pPr marL="742950" lvl="1" indent="-285750">
              <a:buFont typeface="Arial" panose="020B0604020202020204" pitchFamily="34" charset="0"/>
              <a:buChar char="•"/>
            </a:pPr>
            <a:r>
              <a:rPr lang="en-GB" b="1" dirty="0"/>
              <a:t>4 days Your Choice Training </a:t>
            </a:r>
          </a:p>
          <a:p>
            <a:pPr marL="742950" lvl="1" indent="-285750">
              <a:buFont typeface="Arial" panose="020B0604020202020204" pitchFamily="34" charset="0"/>
              <a:buChar char="•"/>
            </a:pPr>
            <a:r>
              <a:rPr lang="en-GB" b="1" dirty="0"/>
              <a:t>Your Choice Quiz </a:t>
            </a:r>
          </a:p>
          <a:p>
            <a:pPr marL="742950" lvl="1" indent="-285750">
              <a:buFont typeface="Arial" panose="020B0604020202020204" pitchFamily="34" charset="0"/>
              <a:buChar char="•"/>
            </a:pPr>
            <a:r>
              <a:rPr lang="en-GB" b="1" dirty="0"/>
              <a:t>Attendance at 4 supervision session  </a:t>
            </a:r>
          </a:p>
          <a:p>
            <a:pPr marL="285750" indent="-285750">
              <a:buFont typeface="Arial" panose="020B0604020202020204" pitchFamily="34" charset="0"/>
              <a:buChar char="•"/>
            </a:pPr>
            <a:endParaRPr lang="en-GB" dirty="0"/>
          </a:p>
          <a:p>
            <a:r>
              <a:rPr lang="en-GB" dirty="0"/>
              <a:t>Once complete, coaches should </a:t>
            </a:r>
            <a:r>
              <a:rPr lang="en-GB" b="1" dirty="0"/>
              <a:t>present logbooks to their trainer who will issue Your Choice certificate</a:t>
            </a:r>
            <a:r>
              <a:rPr lang="en-GB" dirty="0"/>
              <a:t>, which we are hoping will be approved as part of the British Psychological Society kitemark scheme. </a:t>
            </a:r>
          </a:p>
        </p:txBody>
      </p:sp>
      <p:pic>
        <p:nvPicPr>
          <p:cNvPr id="6" name="Picture 5" descr="A screenshot of a phone">
            <a:extLst>
              <a:ext uri="{FF2B5EF4-FFF2-40B4-BE49-F238E27FC236}">
                <a16:creationId xmlns:a16="http://schemas.microsoft.com/office/drawing/2014/main" id="{0145047F-28BD-F56F-7C11-CA6EAA4E1FBC}"/>
              </a:ext>
            </a:extLst>
          </p:cNvPr>
          <p:cNvPicPr>
            <a:picLocks noChangeAspect="1"/>
          </p:cNvPicPr>
          <p:nvPr/>
        </p:nvPicPr>
        <p:blipFill>
          <a:blip r:embed="rId3"/>
          <a:stretch>
            <a:fillRect/>
          </a:stretch>
        </p:blipFill>
        <p:spPr>
          <a:xfrm>
            <a:off x="6830980" y="2326966"/>
            <a:ext cx="4930527" cy="2994276"/>
          </a:xfrm>
          <a:prstGeom prst="rect">
            <a:avLst/>
          </a:prstGeom>
        </p:spPr>
      </p:pic>
    </p:spTree>
    <p:extLst>
      <p:ext uri="{BB962C8B-B14F-4D97-AF65-F5344CB8AC3E}">
        <p14:creationId xmlns:p14="http://schemas.microsoft.com/office/powerpoint/2010/main" val="2074548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4BC2310-0ABB-43BF-93D5-C544E19B718D}"/>
              </a:ext>
            </a:extLst>
          </p:cNvPr>
          <p:cNvSpPr txBox="1">
            <a:spLocks/>
          </p:cNvSpPr>
          <p:nvPr/>
        </p:nvSpPr>
        <p:spPr>
          <a:xfrm>
            <a:off x="437709" y="0"/>
            <a:ext cx="10515600" cy="13255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4400" b="0" i="0" u="none" strike="noStrike" kern="1200" cap="none" spc="0" normalizeH="0" baseline="0" noProof="0" dirty="0">
                <a:ln w="3175" cmpd="sng">
                  <a:noFill/>
                </a:ln>
                <a:solidFill>
                  <a:prstClr val="black"/>
                </a:solidFill>
                <a:effectLst/>
                <a:uLnTx/>
                <a:uFillTx/>
                <a:latin typeface="Calibri" panose="020F0502020204030204"/>
                <a:ea typeface="+mj-ea"/>
                <a:cs typeface="+mj-cs"/>
                <a:sym typeface="Arial"/>
              </a:rPr>
              <a:t>Your Choice- Background</a:t>
            </a:r>
          </a:p>
        </p:txBody>
      </p:sp>
      <p:sp>
        <p:nvSpPr>
          <p:cNvPr id="5" name="Content Placeholder 2">
            <a:extLst>
              <a:ext uri="{FF2B5EF4-FFF2-40B4-BE49-F238E27FC236}">
                <a16:creationId xmlns:a16="http://schemas.microsoft.com/office/drawing/2014/main" id="{096F261A-4783-4FDF-9032-047E793003BC}"/>
              </a:ext>
            </a:extLst>
          </p:cNvPr>
          <p:cNvSpPr>
            <a:spLocks noGrp="1"/>
          </p:cNvSpPr>
          <p:nvPr>
            <p:ph idx="4294967295"/>
          </p:nvPr>
        </p:nvSpPr>
        <p:spPr>
          <a:xfrm>
            <a:off x="437709" y="1587500"/>
            <a:ext cx="11422858" cy="4111964"/>
          </a:xfrm>
          <a:prstGeom prst="rect">
            <a:avLst/>
          </a:prstGeom>
        </p:spPr>
        <p:txBody>
          <a:bodyPr anchor="ctr">
            <a:normAutofit/>
          </a:bodyPr>
          <a:lstStyle/>
          <a:p>
            <a:r>
              <a:rPr lang="en-GB" sz="2400" dirty="0"/>
              <a:t>Sequentially funded by Home Office, VRU and Youth Endowment Fund in London from 2021</a:t>
            </a:r>
          </a:p>
          <a:p>
            <a:r>
              <a:rPr lang="en-GB" sz="2400" dirty="0"/>
              <a:t>Currently delivered by local authority adolescent services</a:t>
            </a:r>
          </a:p>
          <a:p>
            <a:r>
              <a:rPr lang="en-GB" sz="2400" dirty="0"/>
              <a:t>Rigorously evaluated by IFS and Anna Freud Centre through a Randomised Control Trial</a:t>
            </a:r>
          </a:p>
          <a:p>
            <a:r>
              <a:rPr lang="en-GB" sz="2400" dirty="0"/>
              <a:t>Anecdotal and emerging evidence demonstrate positive impact on young people including improved pro social behaviours, reduced conduct and emotional problems.   </a:t>
            </a:r>
          </a:p>
        </p:txBody>
      </p:sp>
      <p:pic>
        <p:nvPicPr>
          <p:cNvPr id="3" name="Picture 2">
            <a:extLst>
              <a:ext uri="{FF2B5EF4-FFF2-40B4-BE49-F238E27FC236}">
                <a16:creationId xmlns:a16="http://schemas.microsoft.com/office/drawing/2014/main" id="{9C61B44B-7D3F-3E65-091E-D30C9E7B7FD3}"/>
              </a:ext>
            </a:extLst>
          </p:cNvPr>
          <p:cNvPicPr>
            <a:picLocks noChangeAspect="1"/>
          </p:cNvPicPr>
          <p:nvPr/>
        </p:nvPicPr>
        <p:blipFill>
          <a:blip r:embed="rId3"/>
          <a:stretch>
            <a:fillRect/>
          </a:stretch>
        </p:blipFill>
        <p:spPr>
          <a:xfrm>
            <a:off x="9733655" y="6244033"/>
            <a:ext cx="2406774" cy="501676"/>
          </a:xfrm>
          <a:prstGeom prst="rect">
            <a:avLst/>
          </a:prstGeom>
        </p:spPr>
      </p:pic>
    </p:spTree>
    <p:extLst>
      <p:ext uri="{BB962C8B-B14F-4D97-AF65-F5344CB8AC3E}">
        <p14:creationId xmlns:p14="http://schemas.microsoft.com/office/powerpoint/2010/main" val="572399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p21"/>
          <p:cNvPicPr preferRelativeResize="0"/>
          <p:nvPr/>
        </p:nvPicPr>
        <p:blipFill rotWithShape="1">
          <a:blip r:embed="rId3">
            <a:alphaModFix amt="21000"/>
          </a:blip>
          <a:srcRect b="2173"/>
          <a:stretch/>
        </p:blipFill>
        <p:spPr>
          <a:xfrm>
            <a:off x="20" y="10"/>
            <a:ext cx="12191980" cy="6857990"/>
          </a:xfrm>
          <a:prstGeom prst="rect">
            <a:avLst/>
          </a:prstGeom>
          <a:noFill/>
          <a:ln>
            <a:noFill/>
          </a:ln>
        </p:spPr>
      </p:pic>
      <p:sp>
        <p:nvSpPr>
          <p:cNvPr id="479" name="Google Shape;479;p21"/>
          <p:cNvSpPr/>
          <p:nvPr/>
        </p:nvSpPr>
        <p:spPr>
          <a:xfrm>
            <a:off x="1484310" y="1998133"/>
            <a:ext cx="10018713" cy="3793067"/>
          </a:xfrm>
          <a:prstGeom prst="rect">
            <a:avLst/>
          </a:prstGeom>
          <a:noFill/>
          <a:ln>
            <a:noFill/>
          </a:ln>
        </p:spPr>
        <p:txBody>
          <a:bodyPr spcFirstLastPara="1" wrap="square" lIns="91425" tIns="45700" rIns="91425" bIns="45700" anchor="ctr" anchorCtr="0">
            <a:normAutofit/>
          </a:bodyPr>
          <a:lstStyle/>
          <a:p>
            <a:pPr marL="0" marR="582930" lvl="0" indent="0" algn="ctr" defTabSz="914400" rtl="0" eaLnBrk="1" fontAlgn="auto" latinLnBrk="0" hangingPunct="1">
              <a:lnSpc>
                <a:spcPct val="100000"/>
              </a:lnSpc>
              <a:spcBef>
                <a:spcPts val="0"/>
              </a:spcBef>
              <a:spcAft>
                <a:spcPts val="0"/>
              </a:spcAft>
              <a:buClr>
                <a:srgbClr val="3F762A"/>
              </a:buClr>
              <a:buSzPts val="5220"/>
              <a:buFont typeface="Corbel"/>
              <a:buNone/>
              <a:tabLst/>
              <a:defRPr/>
            </a:pPr>
            <a:r>
              <a:rPr kumimoji="0" lang="en-GB" sz="3600" b="0" i="0" u="none" strike="noStrike" kern="0" cap="none" spc="0" normalizeH="0" baseline="0" noProof="0">
                <a:ln>
                  <a:noFill/>
                </a:ln>
                <a:solidFill>
                  <a:srgbClr val="000000"/>
                </a:solidFill>
                <a:effectLst/>
                <a:uLnTx/>
                <a:uFillTx/>
                <a:latin typeface="Corbel"/>
                <a:ea typeface="Corbel"/>
                <a:cs typeface="Corbel"/>
                <a:sym typeface="Corbel"/>
              </a:rPr>
              <a:t>Children and young people most affected by violence are the ones who most need therapeutic support but are currently the least likely to get it.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582930" lvl="0" indent="0" algn="ctr" defTabSz="914400" rtl="0" eaLnBrk="1" fontAlgn="auto" latinLnBrk="0" hangingPunct="1">
              <a:lnSpc>
                <a:spcPct val="100000"/>
              </a:lnSpc>
              <a:spcBef>
                <a:spcPts val="1320"/>
              </a:spcBef>
              <a:spcAft>
                <a:spcPts val="0"/>
              </a:spcAft>
              <a:buClr>
                <a:srgbClr val="3F762A"/>
              </a:buClr>
              <a:buSzPts val="5220"/>
              <a:buFont typeface="Arial"/>
              <a:buNone/>
              <a:tabLst/>
              <a:defRPr/>
            </a:pPr>
            <a:endParaRPr kumimoji="0" sz="3600" b="0" i="0" u="none" strike="noStrike" kern="0" cap="none" spc="0" normalizeH="0" baseline="0" noProof="0">
              <a:ln>
                <a:noFill/>
              </a:ln>
              <a:solidFill>
                <a:srgbClr val="000000"/>
              </a:solidFill>
              <a:effectLst/>
              <a:uLnTx/>
              <a:uFillTx/>
              <a:latin typeface="Corbel"/>
              <a:ea typeface="Corbel"/>
              <a:cs typeface="Corbel"/>
              <a:sym typeface="Corbel"/>
            </a:endParaRPr>
          </a:p>
          <a:p>
            <a:pPr marL="0" marR="582930" lvl="0" indent="0" algn="ctr" defTabSz="914400" rtl="0" eaLnBrk="1" fontAlgn="auto" latinLnBrk="0" hangingPunct="1">
              <a:lnSpc>
                <a:spcPct val="100000"/>
              </a:lnSpc>
              <a:spcBef>
                <a:spcPts val="1320"/>
              </a:spcBef>
              <a:spcAft>
                <a:spcPts val="0"/>
              </a:spcAft>
              <a:buClr>
                <a:srgbClr val="3F762A"/>
              </a:buClr>
              <a:buSzPts val="5220"/>
              <a:buFont typeface="Corbel"/>
              <a:buNone/>
              <a:tabLst/>
              <a:defRPr/>
            </a:pPr>
            <a:r>
              <a:rPr kumimoji="0" lang="en-GB" sz="3600" b="0" i="0" u="none" strike="noStrike" kern="0" cap="none" spc="0" normalizeH="0" baseline="0" noProof="0">
                <a:ln>
                  <a:noFill/>
                </a:ln>
                <a:solidFill>
                  <a:srgbClr val="000000"/>
                </a:solidFill>
                <a:effectLst/>
                <a:uLnTx/>
                <a:uFillTx/>
                <a:latin typeface="Corbel"/>
                <a:ea typeface="Corbel"/>
                <a:cs typeface="Corbel"/>
                <a:sym typeface="Corbel"/>
              </a:rPr>
              <a:t>This is what  Your Choice aims to change.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2"/>
          <p:cNvPicPr preferRelativeResize="0"/>
          <p:nvPr/>
        </p:nvPicPr>
        <p:blipFill rotWithShape="1">
          <a:blip r:embed="rId3">
            <a:alphaModFix/>
          </a:blip>
          <a:srcRect/>
          <a:stretch/>
        </p:blipFill>
        <p:spPr>
          <a:xfrm>
            <a:off x="2809875" y="1212151"/>
            <a:ext cx="6572250" cy="54578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12"/>
          <p:cNvSpPr txBox="1">
            <a:spLocks noGrp="1"/>
          </p:cNvSpPr>
          <p:nvPr>
            <p:ph type="title"/>
          </p:nvPr>
        </p:nvSpPr>
        <p:spPr>
          <a:xfrm>
            <a:off x="907298" y="336959"/>
            <a:ext cx="9896475" cy="106997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dirty="0">
                <a:solidFill>
                  <a:srgbClr val="3F3F3F"/>
                </a:solidFill>
                <a:latin typeface="Calibri"/>
                <a:ea typeface="Calibri"/>
                <a:cs typeface="Calibri"/>
                <a:sym typeface="Calibri"/>
              </a:rPr>
              <a:t>The "Your Choice" Framework</a:t>
            </a:r>
            <a:endParaRPr dirty="0"/>
          </a:p>
        </p:txBody>
      </p:sp>
      <p:sp>
        <p:nvSpPr>
          <p:cNvPr id="393" name="Google Shape;393;p12"/>
          <p:cNvSpPr txBox="1">
            <a:spLocks noGrp="1"/>
          </p:cNvSpPr>
          <p:nvPr>
            <p:ph type="body" idx="1"/>
          </p:nvPr>
        </p:nvSpPr>
        <p:spPr>
          <a:xfrm>
            <a:off x="907298" y="1642326"/>
            <a:ext cx="10747375" cy="4629150"/>
          </a:xfrm>
          <a:prstGeom prst="rect">
            <a:avLst/>
          </a:prstGeom>
          <a:noFill/>
          <a:ln>
            <a:noFill/>
          </a:ln>
        </p:spPr>
        <p:txBody>
          <a:bodyPr spcFirstLastPara="1" wrap="square" lIns="91425" tIns="45700" rIns="91425" bIns="45700" anchor="t" anchorCtr="0">
            <a:normAutofit/>
          </a:bodyPr>
          <a:lstStyle/>
          <a:p>
            <a:pPr marL="0" indent="0">
              <a:lnSpc>
                <a:spcPct val="120000"/>
              </a:lnSpc>
              <a:buNone/>
            </a:pPr>
            <a:r>
              <a:rPr lang="en-GB" sz="1800" dirty="0">
                <a:latin typeface="Calibri" panose="020F0502020204030204" pitchFamily="34" charset="0"/>
                <a:ea typeface="Calibri" panose="020F0502020204030204" pitchFamily="34" charset="0"/>
                <a:cs typeface="Calibri" panose="020F0502020204030204" pitchFamily="34" charset="0"/>
              </a:rPr>
              <a:t>A framework developed for local authorities, which supports their youth practitioners to integrate CBT tools and techniques in their work with vulnerable young people. </a:t>
            </a:r>
          </a:p>
          <a:p>
            <a:pPr marL="0" indent="0">
              <a:lnSpc>
                <a:spcPct val="120000"/>
              </a:lnSpc>
              <a:buNone/>
            </a:pPr>
            <a:endParaRPr lang="en-GB" sz="1800" dirty="0">
              <a:latin typeface="Calibri" panose="020F0502020204030204" pitchFamily="34" charset="0"/>
              <a:ea typeface="Calibri" panose="020F0502020204030204" pitchFamily="34" charset="0"/>
              <a:cs typeface="Calibri" panose="020F0502020204030204" pitchFamily="34" charset="0"/>
            </a:endParaRPr>
          </a:p>
          <a:p>
            <a:pPr marL="0" indent="0">
              <a:lnSpc>
                <a:spcPct val="120000"/>
              </a:lnSpc>
              <a:buNone/>
            </a:pPr>
            <a:r>
              <a:rPr lang="en-GB" sz="1800" dirty="0">
                <a:latin typeface="Calibri" panose="020F0502020204030204" pitchFamily="34" charset="0"/>
                <a:ea typeface="Calibri" panose="020F0502020204030204" pitchFamily="34" charset="0"/>
                <a:cs typeface="Calibri" panose="020F0502020204030204" pitchFamily="34" charset="0"/>
              </a:rPr>
              <a:t>This framework is rooted in:</a:t>
            </a:r>
          </a:p>
          <a:p>
            <a:pPr marL="285750" indent="-285750">
              <a:lnSpc>
                <a:spcPct val="120000"/>
              </a:lnSpc>
              <a:buFont typeface="Arial" panose="020B0604020202020204" pitchFamily="34" charset="0"/>
              <a:buChar char="•"/>
            </a:pPr>
            <a:r>
              <a:rPr lang="en-GB" sz="1800" b="1" dirty="0">
                <a:latin typeface="Calibri" panose="020F0502020204030204" pitchFamily="34" charset="0"/>
                <a:ea typeface="Calibri" panose="020F0502020204030204" pitchFamily="34" charset="0"/>
                <a:cs typeface="Calibri" panose="020F0502020204030204" pitchFamily="34" charset="0"/>
              </a:rPr>
              <a:t>Multi-agency</a:t>
            </a:r>
            <a:r>
              <a:rPr lang="en-GB" sz="1800" dirty="0">
                <a:latin typeface="Calibri" panose="020F0502020204030204" pitchFamily="34" charset="0"/>
                <a:ea typeface="Calibri" panose="020F0502020204030204" pitchFamily="34" charset="0"/>
                <a:cs typeface="Calibri" panose="020F0502020204030204" pitchFamily="34" charset="0"/>
              </a:rPr>
              <a:t> working practices (e.g. referral routes).</a:t>
            </a:r>
          </a:p>
          <a:p>
            <a:pPr marL="285750" indent="-285750">
              <a:lnSpc>
                <a:spcPct val="120000"/>
              </a:lnSpc>
              <a:buFont typeface="Arial" panose="020B0604020202020204" pitchFamily="34" charset="0"/>
              <a:buChar char="•"/>
            </a:pPr>
            <a:r>
              <a:rPr lang="en-GB" sz="1800" b="1" dirty="0">
                <a:latin typeface="Calibri" panose="020F0502020204030204" pitchFamily="34" charset="0"/>
                <a:ea typeface="Calibri" panose="020F0502020204030204" pitchFamily="34" charset="0"/>
                <a:cs typeface="Calibri" panose="020F0502020204030204" pitchFamily="34" charset="0"/>
              </a:rPr>
              <a:t>Current best practice </a:t>
            </a:r>
            <a:r>
              <a:rPr lang="en-GB" sz="1800" dirty="0">
                <a:latin typeface="Calibri" panose="020F0502020204030204" pitchFamily="34" charset="0"/>
                <a:ea typeface="Calibri" panose="020F0502020204030204" pitchFamily="34" charset="0"/>
                <a:cs typeface="Calibri" panose="020F0502020204030204" pitchFamily="34" charset="0"/>
              </a:rPr>
              <a:t>in adolescent safeguarding, using a </a:t>
            </a:r>
            <a:r>
              <a:rPr lang="en-GB" sz="1800" b="1" dirty="0">
                <a:latin typeface="Calibri" panose="020F0502020204030204" pitchFamily="34" charset="0"/>
                <a:ea typeface="Calibri" panose="020F0502020204030204" pitchFamily="34" charset="0"/>
                <a:cs typeface="Calibri" panose="020F0502020204030204" pitchFamily="34" charset="0"/>
              </a:rPr>
              <a:t>public health approach</a:t>
            </a:r>
          </a:p>
          <a:p>
            <a:pPr marL="285750" indent="-285750">
              <a:lnSpc>
                <a:spcPct val="120000"/>
              </a:lnSpc>
              <a:buFont typeface="Arial" panose="020B0604020202020204" pitchFamily="34" charset="0"/>
              <a:buChar char="•"/>
            </a:pPr>
            <a:r>
              <a:rPr lang="en-GB" sz="1800" b="1" dirty="0">
                <a:latin typeface="Calibri" panose="020F0502020204030204" pitchFamily="34" charset="0"/>
                <a:ea typeface="Calibri" panose="020F0502020204030204" pitchFamily="34" charset="0"/>
                <a:cs typeface="Calibri" panose="020F0502020204030204" pitchFamily="34" charset="0"/>
              </a:rPr>
              <a:t>Response to current presentation</a:t>
            </a:r>
            <a:r>
              <a:rPr lang="en-GB" sz="1800" dirty="0">
                <a:latin typeface="Calibri" panose="020F0502020204030204" pitchFamily="34" charset="0"/>
                <a:ea typeface="Calibri" panose="020F0502020204030204" pitchFamily="34" charset="0"/>
                <a:cs typeface="Calibri" panose="020F0502020204030204" pitchFamily="34" charset="0"/>
              </a:rPr>
              <a:t>, not a requirement to wait until fit criteria</a:t>
            </a:r>
          </a:p>
          <a:p>
            <a:pPr marL="285750" indent="-285750">
              <a:lnSpc>
                <a:spcPct val="120000"/>
              </a:lnSpc>
              <a:buFont typeface="Arial" panose="020B0604020202020204" pitchFamily="34" charset="0"/>
              <a:buChar char="•"/>
            </a:pPr>
            <a:r>
              <a:rPr lang="en-GB" sz="1800" b="1" dirty="0">
                <a:latin typeface="Calibri" panose="020F0502020204030204" pitchFamily="34" charset="0"/>
                <a:ea typeface="Calibri" panose="020F0502020204030204" pitchFamily="34" charset="0"/>
                <a:cs typeface="Calibri" panose="020F0502020204030204" pitchFamily="34" charset="0"/>
              </a:rPr>
              <a:t>Upskilling practitioners &amp; young people alike</a:t>
            </a:r>
            <a:r>
              <a:rPr lang="en-GB" sz="1800" dirty="0">
                <a:latin typeface="Calibri" panose="020F0502020204030204" pitchFamily="34" charset="0"/>
                <a:ea typeface="Calibri" panose="020F0502020204030204" pitchFamily="34" charset="0"/>
                <a:cs typeface="Calibri" panose="020F0502020204030204" pitchFamily="34" charset="0"/>
              </a:rPr>
              <a:t>; to take young people on journey of  “guided discovery” and equip them with tools and techniques that can be useful in overcoming a range of psychological challenges</a:t>
            </a:r>
            <a:endParaRPr lang="en-GB" sz="1800" b="1" dirty="0">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pPr>
            <a:r>
              <a:rPr lang="en-GB" sz="1800" b="1" dirty="0">
                <a:latin typeface="Calibri" panose="020F0502020204030204" pitchFamily="34" charset="0"/>
                <a:ea typeface="Calibri" panose="020F0502020204030204" pitchFamily="34" charset="0"/>
                <a:cs typeface="Calibri" panose="020F0502020204030204" pitchFamily="34" charset="0"/>
              </a:rPr>
              <a:t>Range of psychological theory </a:t>
            </a:r>
            <a:r>
              <a:rPr lang="en-GB" sz="1800" dirty="0">
                <a:latin typeface="Calibri" panose="020F0502020204030204" pitchFamily="34" charset="0"/>
                <a:ea typeface="Calibri" panose="020F0502020204030204" pitchFamily="34" charset="0"/>
                <a:cs typeface="Calibri" panose="020F0502020204030204" pitchFamily="34" charset="0"/>
              </a:rPr>
              <a:t>including developmental, trauma and neurological theory and </a:t>
            </a:r>
            <a:r>
              <a:rPr lang="en-GB" sz="1800" b="1" dirty="0">
                <a:latin typeface="Calibri" panose="020F0502020204030204" pitchFamily="34" charset="0"/>
                <a:ea typeface="Calibri" panose="020F0502020204030204" pitchFamily="34" charset="0"/>
                <a:cs typeface="Calibri" panose="020F0502020204030204" pitchFamily="34" charset="0"/>
              </a:rPr>
              <a:t>best practice </a:t>
            </a:r>
            <a:r>
              <a:rPr lang="en-GB" sz="1800" dirty="0">
                <a:latin typeface="Calibri" panose="020F0502020204030204" pitchFamily="34" charset="0"/>
                <a:ea typeface="Calibri" panose="020F0502020204030204" pitchFamily="34" charset="0"/>
                <a:cs typeface="Calibri" panose="020F0502020204030204" pitchFamily="34" charset="0"/>
              </a:rPr>
              <a:t>in relation to adolescent safeguarding.</a:t>
            </a:r>
          </a:p>
          <a:p>
            <a:pPr marL="228600" marR="0" lvl="0" indent="-228600" algn="l" rtl="0">
              <a:lnSpc>
                <a:spcPct val="90000"/>
              </a:lnSpc>
              <a:spcBef>
                <a:spcPts val="0"/>
              </a:spcBef>
              <a:spcAft>
                <a:spcPts val="0"/>
              </a:spcAft>
              <a:buClr>
                <a:schemeClr val="dk1"/>
              </a:buClr>
              <a:buSzPct val="100000"/>
              <a:buFont typeface="Arial"/>
              <a:buChar char="•"/>
            </a:pP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B3D32-45CB-5FE8-657A-5C8D38659B4A}"/>
              </a:ext>
            </a:extLst>
          </p:cNvPr>
          <p:cNvSpPr txBox="1">
            <a:spLocks/>
          </p:cNvSpPr>
          <p:nvPr/>
        </p:nvSpPr>
        <p:spPr>
          <a:xfrm>
            <a:off x="397165" y="411834"/>
            <a:ext cx="9742318" cy="739634"/>
          </a:xfrm>
        </p:spPr>
        <p:txBody>
          <a:bodyPr anchor="b">
            <a:normAutofit/>
          </a:bodyPr>
          <a:lstStyle>
            <a:lvl1pPr algn="ctr" defTabSz="914400" rtl="0" eaLnBrk="1" latinLnBrk="0" hangingPunct="1">
              <a:lnSpc>
                <a:spcPct val="90000"/>
              </a:lnSpc>
              <a:spcBef>
                <a:spcPct val="0"/>
              </a:spcBef>
              <a:buNone/>
              <a:defRPr sz="2800" b="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prstClr val="black"/>
                </a:solidFill>
                <a:effectLst/>
                <a:uLnTx/>
                <a:uFillTx/>
                <a:latin typeface="Calibri" panose="020F0502020204030204"/>
                <a:ea typeface="+mj-ea"/>
                <a:cs typeface="+mj-cs"/>
                <a:sym typeface="Arial"/>
              </a:rPr>
              <a:t>Your Choice Core components</a:t>
            </a:r>
          </a:p>
        </p:txBody>
      </p:sp>
      <p:pic>
        <p:nvPicPr>
          <p:cNvPr id="5" name="Picture 4">
            <a:extLst>
              <a:ext uri="{FF2B5EF4-FFF2-40B4-BE49-F238E27FC236}">
                <a16:creationId xmlns:a16="http://schemas.microsoft.com/office/drawing/2014/main" id="{05A36AEB-28C6-6FEC-F150-37C6C97D580F}"/>
              </a:ext>
            </a:extLst>
          </p:cNvPr>
          <p:cNvPicPr>
            <a:picLocks noChangeAspect="1"/>
          </p:cNvPicPr>
          <p:nvPr/>
        </p:nvPicPr>
        <p:blipFill>
          <a:blip r:embed="rId3"/>
          <a:stretch>
            <a:fillRect/>
          </a:stretch>
        </p:blipFill>
        <p:spPr>
          <a:xfrm>
            <a:off x="9669660" y="6226842"/>
            <a:ext cx="2406774" cy="501676"/>
          </a:xfrm>
          <a:prstGeom prst="rect">
            <a:avLst/>
          </a:prstGeom>
        </p:spPr>
      </p:pic>
      <p:pic>
        <p:nvPicPr>
          <p:cNvPr id="6" name="Picture 5">
            <a:extLst>
              <a:ext uri="{FF2B5EF4-FFF2-40B4-BE49-F238E27FC236}">
                <a16:creationId xmlns:a16="http://schemas.microsoft.com/office/drawing/2014/main" id="{68689C95-8C7E-AB4D-B787-4FF3206AF3F3}"/>
              </a:ext>
            </a:extLst>
          </p:cNvPr>
          <p:cNvPicPr>
            <a:picLocks noChangeAspect="1"/>
          </p:cNvPicPr>
          <p:nvPr/>
        </p:nvPicPr>
        <p:blipFill>
          <a:blip r:embed="rId4"/>
          <a:stretch>
            <a:fillRect/>
          </a:stretch>
        </p:blipFill>
        <p:spPr>
          <a:xfrm>
            <a:off x="7207435" y="1309851"/>
            <a:ext cx="4238297" cy="4238297"/>
          </a:xfrm>
          <a:prstGeom prst="rect">
            <a:avLst/>
          </a:prstGeom>
        </p:spPr>
      </p:pic>
      <p:pic>
        <p:nvPicPr>
          <p:cNvPr id="8" name="Picture 7">
            <a:extLst>
              <a:ext uri="{FF2B5EF4-FFF2-40B4-BE49-F238E27FC236}">
                <a16:creationId xmlns:a16="http://schemas.microsoft.com/office/drawing/2014/main" id="{AD1FC5AC-EC3B-3C80-15E5-306E957D883E}"/>
              </a:ext>
            </a:extLst>
          </p:cNvPr>
          <p:cNvPicPr>
            <a:picLocks noChangeAspect="1"/>
          </p:cNvPicPr>
          <p:nvPr/>
        </p:nvPicPr>
        <p:blipFill>
          <a:blip r:embed="rId5"/>
          <a:stretch>
            <a:fillRect/>
          </a:stretch>
        </p:blipFill>
        <p:spPr>
          <a:xfrm>
            <a:off x="397165" y="2239383"/>
            <a:ext cx="6613545" cy="4238297"/>
          </a:xfrm>
          <a:prstGeom prst="rect">
            <a:avLst/>
          </a:prstGeom>
        </p:spPr>
      </p:pic>
    </p:spTree>
    <p:extLst>
      <p:ext uri="{BB962C8B-B14F-4D97-AF65-F5344CB8AC3E}">
        <p14:creationId xmlns:p14="http://schemas.microsoft.com/office/powerpoint/2010/main" val="674487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 fox is jumping over a ball in a field .">
            <a:extLst>
              <a:ext uri="{FF2B5EF4-FFF2-40B4-BE49-F238E27FC236}">
                <a16:creationId xmlns:a16="http://schemas.microsoft.com/office/drawing/2014/main" id="{88F4C165-F6DE-D3CA-87EB-832AE3B7A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282" y="1464528"/>
            <a:ext cx="7040137" cy="50180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AF715C0-86E9-4C79-3C6D-8313BC34C16B}"/>
              </a:ext>
            </a:extLst>
          </p:cNvPr>
          <p:cNvPicPr>
            <a:picLocks noChangeAspect="1"/>
          </p:cNvPicPr>
          <p:nvPr/>
        </p:nvPicPr>
        <p:blipFill>
          <a:blip r:embed="rId4"/>
          <a:stretch>
            <a:fillRect/>
          </a:stretch>
        </p:blipFill>
        <p:spPr>
          <a:xfrm>
            <a:off x="9713995" y="6231739"/>
            <a:ext cx="2406774" cy="501676"/>
          </a:xfrm>
          <a:prstGeom prst="rect">
            <a:avLst/>
          </a:prstGeom>
        </p:spPr>
      </p:pic>
    </p:spTree>
    <p:extLst>
      <p:ext uri="{BB962C8B-B14F-4D97-AF65-F5344CB8AC3E}">
        <p14:creationId xmlns:p14="http://schemas.microsoft.com/office/powerpoint/2010/main" val="2375926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9C27D8E-A735-A2CA-D2E4-22930726B468}"/>
              </a:ext>
            </a:extLst>
          </p:cNvPr>
          <p:cNvSpPr txBox="1"/>
          <p:nvPr/>
        </p:nvSpPr>
        <p:spPr>
          <a:xfrm>
            <a:off x="4231144" y="6029722"/>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Arial"/>
                <a:sym typeface="Arial"/>
                <a:hlinkClick r:id="rId3"/>
              </a:rPr>
              <a:t>What is Your Choice? (youtube.com)</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pic>
        <p:nvPicPr>
          <p:cNvPr id="6" name="Picture 5">
            <a:extLst>
              <a:ext uri="{FF2B5EF4-FFF2-40B4-BE49-F238E27FC236}">
                <a16:creationId xmlns:a16="http://schemas.microsoft.com/office/drawing/2014/main" id="{CAF86BB8-7889-F40F-4BB6-07A66396C8F4}"/>
              </a:ext>
            </a:extLst>
          </p:cNvPr>
          <p:cNvPicPr>
            <a:picLocks noChangeAspect="1"/>
          </p:cNvPicPr>
          <p:nvPr/>
        </p:nvPicPr>
        <p:blipFill>
          <a:blip r:embed="rId4"/>
          <a:stretch>
            <a:fillRect/>
          </a:stretch>
        </p:blipFill>
        <p:spPr>
          <a:xfrm>
            <a:off x="1628716" y="1361368"/>
            <a:ext cx="8172835" cy="4483330"/>
          </a:xfrm>
          <a:prstGeom prst="rect">
            <a:avLst/>
          </a:prstGeom>
        </p:spPr>
      </p:pic>
      <p:pic>
        <p:nvPicPr>
          <p:cNvPr id="3" name="Picture 2">
            <a:extLst>
              <a:ext uri="{FF2B5EF4-FFF2-40B4-BE49-F238E27FC236}">
                <a16:creationId xmlns:a16="http://schemas.microsoft.com/office/drawing/2014/main" id="{F601C718-97B6-0A02-7820-BA90E0BE5B37}"/>
              </a:ext>
            </a:extLst>
          </p:cNvPr>
          <p:cNvPicPr>
            <a:picLocks noChangeAspect="1"/>
          </p:cNvPicPr>
          <p:nvPr/>
        </p:nvPicPr>
        <p:blipFill>
          <a:blip r:embed="rId5"/>
          <a:stretch>
            <a:fillRect/>
          </a:stretch>
        </p:blipFill>
        <p:spPr>
          <a:xfrm>
            <a:off x="9689057" y="6214388"/>
            <a:ext cx="2406774" cy="501676"/>
          </a:xfrm>
          <a:prstGeom prst="rect">
            <a:avLst/>
          </a:prstGeom>
        </p:spPr>
      </p:pic>
    </p:spTree>
    <p:extLst>
      <p:ext uri="{BB962C8B-B14F-4D97-AF65-F5344CB8AC3E}">
        <p14:creationId xmlns:p14="http://schemas.microsoft.com/office/powerpoint/2010/main" val="3891177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15" descr="Timeline&#10;&#10;Description automatically generated"/>
          <p:cNvPicPr preferRelativeResize="0"/>
          <p:nvPr/>
        </p:nvPicPr>
        <p:blipFill rotWithShape="1">
          <a:blip r:embed="rId3">
            <a:alphaModFix/>
          </a:blip>
          <a:srcRect/>
          <a:stretch/>
        </p:blipFill>
        <p:spPr>
          <a:xfrm>
            <a:off x="2980273" y="0"/>
            <a:ext cx="5003254" cy="682185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4"/>
        <p:cNvGrpSpPr/>
        <p:nvPr/>
      </p:nvGrpSpPr>
      <p:grpSpPr>
        <a:xfrm>
          <a:off x="0" y="0"/>
          <a:ext cx="0" cy="0"/>
          <a:chOff x="0" y="0"/>
          <a:chExt cx="0" cy="0"/>
        </a:xfrm>
      </p:grpSpPr>
      <p:sp>
        <p:nvSpPr>
          <p:cNvPr id="405" name="Google Shape;405;p14"/>
          <p:cNvSpPr txBox="1">
            <a:spLocks noGrp="1"/>
          </p:cNvSpPr>
          <p:nvPr>
            <p:ph type="body" idx="1"/>
          </p:nvPr>
        </p:nvSpPr>
        <p:spPr>
          <a:xfrm>
            <a:off x="949569" y="3429000"/>
            <a:ext cx="3287713" cy="321468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GB" sz="2800">
                <a:solidFill>
                  <a:schemeClr val="dk1"/>
                </a:solidFill>
                <a:latin typeface="Calibri"/>
                <a:ea typeface="Calibri"/>
                <a:cs typeface="Calibri"/>
                <a:sym typeface="Calibri"/>
              </a:rPr>
              <a:t>What is Your Choice?</a:t>
            </a:r>
            <a:endParaRPr/>
          </a:p>
        </p:txBody>
      </p:sp>
      <p:pic>
        <p:nvPicPr>
          <p:cNvPr id="406" name="Google Shape;406;p14" descr="Timeline&#10;&#10;Description automatically generated"/>
          <p:cNvPicPr preferRelativeResize="0"/>
          <p:nvPr/>
        </p:nvPicPr>
        <p:blipFill rotWithShape="1">
          <a:blip r:embed="rId4">
            <a:alphaModFix/>
          </a:blip>
          <a:srcRect l="6332" r="11359" b="2"/>
          <a:stretch/>
        </p:blipFill>
        <p:spPr>
          <a:xfrm>
            <a:off x="4856361" y="1624507"/>
            <a:ext cx="6237359" cy="454670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illingdonYour Choice (2)">
            <a:hlinkClick r:id="" action="ppaction://media"/>
            <a:extLst>
              <a:ext uri="{FF2B5EF4-FFF2-40B4-BE49-F238E27FC236}">
                <a16:creationId xmlns:a16="http://schemas.microsoft.com/office/drawing/2014/main" id="{29C5803F-A74E-1F3B-D671-EA36C4F22A1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306" y="38082"/>
            <a:ext cx="12192000" cy="6858000"/>
          </a:xfrm>
          <a:prstGeom prst="rect">
            <a:avLst/>
          </a:prstGeom>
        </p:spPr>
      </p:pic>
      <p:sp>
        <p:nvSpPr>
          <p:cNvPr id="3" name="Title 1">
            <a:extLst>
              <a:ext uri="{FF2B5EF4-FFF2-40B4-BE49-F238E27FC236}">
                <a16:creationId xmlns:a16="http://schemas.microsoft.com/office/drawing/2014/main" id="{27EA15DE-212E-43A2-98CF-4BF01B67A59C}"/>
              </a:ext>
            </a:extLst>
          </p:cNvPr>
          <p:cNvSpPr txBox="1">
            <a:spLocks/>
          </p:cNvSpPr>
          <p:nvPr/>
        </p:nvSpPr>
        <p:spPr>
          <a:xfrm>
            <a:off x="0" y="524311"/>
            <a:ext cx="9895951" cy="1070028"/>
          </a:xfr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4000" b="0" i="0" u="none" strike="noStrike" kern="1200" cap="none" spc="0" normalizeH="0" baseline="0" noProof="0" dirty="0">
              <a:ln>
                <a:noFill/>
              </a:ln>
              <a:solidFill>
                <a:srgbClr val="28612C"/>
              </a:solidFill>
              <a:effectLst/>
              <a:uLnTx/>
              <a:uFillTx/>
              <a:latin typeface="Calibri Light" panose="020F0302020204030204"/>
              <a:ea typeface="+mj-ea"/>
              <a:cs typeface="+mj-cs"/>
              <a:sym typeface="Arial"/>
            </a:endParaRPr>
          </a:p>
        </p:txBody>
      </p:sp>
      <p:sp>
        <p:nvSpPr>
          <p:cNvPr id="5" name="Title 1">
            <a:extLst>
              <a:ext uri="{FF2B5EF4-FFF2-40B4-BE49-F238E27FC236}">
                <a16:creationId xmlns:a16="http://schemas.microsoft.com/office/drawing/2014/main" id="{71E12AFD-AE38-B665-29F9-DD0ACC76FAB1}"/>
              </a:ext>
            </a:extLst>
          </p:cNvPr>
          <p:cNvSpPr txBox="1">
            <a:spLocks/>
          </p:cNvSpPr>
          <p:nvPr/>
        </p:nvSpPr>
        <p:spPr>
          <a:xfrm>
            <a:off x="17306" y="524311"/>
            <a:ext cx="9895951" cy="1070028"/>
          </a:xfr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0" i="0" u="none" strike="noStrike" kern="1200" cap="none" spc="0" normalizeH="0" baseline="0" noProof="0" dirty="0">
                <a:ln>
                  <a:noFill/>
                </a:ln>
                <a:solidFill>
                  <a:srgbClr val="28612C"/>
                </a:solidFill>
                <a:effectLst/>
                <a:uLnTx/>
                <a:uFillTx/>
                <a:latin typeface="Calibri Light" panose="020F0302020204030204"/>
                <a:ea typeface="+mj-ea"/>
                <a:cs typeface="+mj-cs"/>
                <a:sym typeface="Arial"/>
              </a:rPr>
              <a:t>Your Choice in Hillingdon “It gives us hope”.</a:t>
            </a:r>
          </a:p>
        </p:txBody>
      </p:sp>
    </p:spTree>
    <p:extLst>
      <p:ext uri="{BB962C8B-B14F-4D97-AF65-F5344CB8AC3E}">
        <p14:creationId xmlns:p14="http://schemas.microsoft.com/office/powerpoint/2010/main" val="2090122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1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grpSp>
        <p:nvGrpSpPr>
          <p:cNvPr id="468" name="Google Shape;468;p20"/>
          <p:cNvGrpSpPr/>
          <p:nvPr/>
        </p:nvGrpSpPr>
        <p:grpSpPr>
          <a:xfrm>
            <a:off x="976084" y="1418503"/>
            <a:ext cx="10018712" cy="4888259"/>
            <a:chOff x="0" y="219695"/>
            <a:chExt cx="10018712" cy="4888259"/>
          </a:xfrm>
        </p:grpSpPr>
        <p:sp>
          <p:nvSpPr>
            <p:cNvPr id="469" name="Google Shape;469;p20"/>
            <p:cNvSpPr/>
            <p:nvPr/>
          </p:nvSpPr>
          <p:spPr>
            <a:xfrm>
              <a:off x="0" y="219695"/>
              <a:ext cx="10018712" cy="748800"/>
            </a:xfrm>
            <a:prstGeom prst="rect">
              <a:avLst/>
            </a:prstGeom>
            <a:solidFill>
              <a:schemeClr val="accent6"/>
            </a:solidFill>
            <a:ln w="12700" cap="flat" cmpd="sng">
              <a:solidFill>
                <a:srgbClr val="517E33"/>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0" name="Google Shape;470;p20"/>
            <p:cNvSpPr txBox="1"/>
            <p:nvPr/>
          </p:nvSpPr>
          <p:spPr>
            <a:xfrm>
              <a:off x="0" y="219695"/>
              <a:ext cx="10018712" cy="748800"/>
            </a:xfrm>
            <a:prstGeom prst="rect">
              <a:avLst/>
            </a:prstGeom>
            <a:noFill/>
            <a:ln>
              <a:noFill/>
            </a:ln>
          </p:spPr>
          <p:txBody>
            <a:bodyPr spcFirstLastPara="1" wrap="square" lIns="184900" tIns="105650" rIns="184900" bIns="1056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600"/>
                <a:buFont typeface="Calibri"/>
                <a:buNone/>
                <a:tabLst/>
                <a:defRPr/>
              </a:pPr>
              <a:r>
                <a:rPr kumimoji="0" lang="en-GB" sz="2600" b="1" i="0" u="none" strike="noStrike" kern="0" cap="none" spc="0" normalizeH="0" baseline="0" noProof="0">
                  <a:ln>
                    <a:noFill/>
                  </a:ln>
                  <a:solidFill>
                    <a:srgbClr val="FFFFFF"/>
                  </a:solidFill>
                  <a:effectLst/>
                  <a:uLnTx/>
                  <a:uFillTx/>
                  <a:latin typeface="Calibri"/>
                  <a:ea typeface="Calibri"/>
                  <a:cs typeface="Calibri"/>
                  <a:sym typeface="Calibri"/>
                </a:rPr>
                <a:t>Who’s eligible for Your Choice &amp; LYPS?</a:t>
              </a:r>
              <a:endParaRPr kumimoji="0" sz="26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71" name="Google Shape;471;p20"/>
            <p:cNvSpPr/>
            <p:nvPr/>
          </p:nvSpPr>
          <p:spPr>
            <a:xfrm>
              <a:off x="0" y="968495"/>
              <a:ext cx="10018712" cy="4139459"/>
            </a:xfrm>
            <a:prstGeom prst="rect">
              <a:avLst/>
            </a:prstGeom>
            <a:solidFill>
              <a:srgbClr val="CCD3EA">
                <a:alpha val="89803"/>
              </a:srgbClr>
            </a:solidFill>
            <a:ln w="12700" cap="flat" cmpd="sng">
              <a:solidFill>
                <a:srgbClr val="CCD3E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2" name="Google Shape;472;p20"/>
            <p:cNvSpPr txBox="1"/>
            <p:nvPr/>
          </p:nvSpPr>
          <p:spPr>
            <a:xfrm>
              <a:off x="0" y="968495"/>
              <a:ext cx="10018712" cy="4139459"/>
            </a:xfrm>
            <a:prstGeom prst="rect">
              <a:avLst/>
            </a:prstGeom>
            <a:noFill/>
            <a:ln>
              <a:noFill/>
            </a:ln>
          </p:spPr>
          <p:txBody>
            <a:bodyPr spcFirstLastPara="1" wrap="square" lIns="138675" tIns="138675" rIns="184900" bIns="208025" anchor="t" anchorCtr="0">
              <a:noAutofit/>
            </a:bodyPr>
            <a:lstStyle/>
            <a:p>
              <a:pPr marL="228600" marR="0" lvl="1" indent="-63500" algn="l" defTabSz="914400" rtl="0" eaLnBrk="1" fontAlgn="auto" latinLnBrk="0" hangingPunct="1">
                <a:lnSpc>
                  <a:spcPct val="90000"/>
                </a:lnSpc>
                <a:spcBef>
                  <a:spcPts val="0"/>
                </a:spcBef>
                <a:spcAft>
                  <a:spcPts val="0"/>
                </a:spcAft>
                <a:buClr>
                  <a:srgbClr val="000000"/>
                </a:buClr>
                <a:buSzPts val="2600"/>
                <a:buFont typeface="Calibri"/>
                <a:buNone/>
                <a:tabLst/>
                <a:defRPr/>
              </a:pPr>
              <a:endParaRPr kumimoji="0" sz="26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1" indent="-228600" algn="l" defTabSz="914400" rtl="0" eaLnBrk="1" fontAlgn="auto" latinLnBrk="0" hangingPunct="1">
                <a:lnSpc>
                  <a:spcPct val="90000"/>
                </a:lnSpc>
                <a:spcBef>
                  <a:spcPts val="390"/>
                </a:spcBef>
                <a:spcAft>
                  <a:spcPts val="0"/>
                </a:spcAft>
                <a:buClr>
                  <a:srgbClr val="000000"/>
                </a:buClr>
                <a:buSzPts val="2600"/>
                <a:buFont typeface="Noto Sans Symbols"/>
                <a:buChar char="✔"/>
                <a:tabLst/>
                <a:defRPr/>
              </a:pPr>
              <a:r>
                <a:rPr kumimoji="0" lang="en-GB" sz="2600" b="0" i="0" u="none" strike="noStrike" kern="0" cap="none" spc="0" normalizeH="0" baseline="0" noProof="0" dirty="0">
                  <a:ln>
                    <a:noFill/>
                  </a:ln>
                  <a:solidFill>
                    <a:srgbClr val="000000"/>
                  </a:solidFill>
                  <a:effectLst/>
                  <a:uLnTx/>
                  <a:uFillTx/>
                  <a:latin typeface="Calibri"/>
                  <a:ea typeface="Calibri"/>
                  <a:cs typeface="Calibri"/>
                  <a:sym typeface="Calibri"/>
                </a:rPr>
                <a:t>Young people aged [as identified in Logic model]</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228600" marR="0" lvl="1" indent="-228600" algn="l" defTabSz="914400" rtl="0" eaLnBrk="1" fontAlgn="auto" latinLnBrk="0" hangingPunct="1">
                <a:lnSpc>
                  <a:spcPct val="90000"/>
                </a:lnSpc>
                <a:spcBef>
                  <a:spcPts val="390"/>
                </a:spcBef>
                <a:spcAft>
                  <a:spcPts val="0"/>
                </a:spcAft>
                <a:buClr>
                  <a:srgbClr val="000000"/>
                </a:buClr>
                <a:buSzPts val="2600"/>
                <a:buFont typeface="Noto Sans Symbols"/>
                <a:buNone/>
                <a:tabLst/>
                <a:defRPr/>
              </a:pPr>
              <a:endParaRPr kumimoji="0" sz="26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1" indent="-228600" algn="l" defTabSz="914400" rtl="0" eaLnBrk="1" fontAlgn="auto" latinLnBrk="0" hangingPunct="1">
                <a:lnSpc>
                  <a:spcPct val="90000"/>
                </a:lnSpc>
                <a:spcBef>
                  <a:spcPts val="390"/>
                </a:spcBef>
                <a:spcAft>
                  <a:spcPts val="0"/>
                </a:spcAft>
                <a:buClr>
                  <a:srgbClr val="000000"/>
                </a:buClr>
                <a:buSzPts val="2600"/>
                <a:buFont typeface="Noto Sans Symbols"/>
                <a:buChar char="✔"/>
                <a:tabLst/>
                <a:defRPr/>
              </a:pPr>
              <a:r>
                <a:rPr kumimoji="0" lang="en-GB" sz="2600" b="0" i="0" u="none" strike="noStrike" kern="0" cap="none" spc="0" normalizeH="0" baseline="0" noProof="0" dirty="0">
                  <a:ln>
                    <a:noFill/>
                  </a:ln>
                  <a:solidFill>
                    <a:srgbClr val="000000"/>
                  </a:solidFill>
                  <a:effectLst/>
                  <a:uLnTx/>
                  <a:uFillTx/>
                  <a:latin typeface="Calibri"/>
                  <a:ea typeface="Calibri"/>
                  <a:cs typeface="Calibri"/>
                  <a:sym typeface="Calibri"/>
                </a:rPr>
                <a:t>Young people open to [insert team name ]</a:t>
              </a:r>
              <a:endParaRPr kumimoji="0" sz="26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1" indent="-228600" algn="l" defTabSz="914400" rtl="0" eaLnBrk="1" fontAlgn="auto" latinLnBrk="0" hangingPunct="1">
                <a:lnSpc>
                  <a:spcPct val="90000"/>
                </a:lnSpc>
                <a:spcBef>
                  <a:spcPts val="390"/>
                </a:spcBef>
                <a:spcAft>
                  <a:spcPts val="0"/>
                </a:spcAft>
                <a:buClr>
                  <a:srgbClr val="000000"/>
                </a:buClr>
                <a:buSzPts val="2600"/>
                <a:buFont typeface="Noto Sans Symbols"/>
                <a:buChar char="✔"/>
                <a:tabLst/>
                <a:defRPr/>
              </a:pPr>
              <a:r>
                <a:rPr kumimoji="0" lang="en-GB" sz="2600" b="0" i="0" u="none" strike="noStrike" kern="0" cap="none" spc="0" normalizeH="0" baseline="0" noProof="0" dirty="0">
                  <a:ln>
                    <a:noFill/>
                  </a:ln>
                  <a:solidFill>
                    <a:srgbClr val="000000"/>
                  </a:solidFill>
                  <a:effectLst/>
                  <a:uLnTx/>
                  <a:uFillTx/>
                  <a:latin typeface="Calibri"/>
                  <a:ea typeface="Calibri"/>
                  <a:cs typeface="Calibri"/>
                  <a:sym typeface="Calibri"/>
                </a:rPr>
                <a:t>Young people assessed as medium- high risk of harm outside of the home [or as agreed in logic model]</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228600" marR="0" lvl="1" indent="-228600" algn="l" defTabSz="914400" rtl="0" eaLnBrk="1" fontAlgn="auto" latinLnBrk="0" hangingPunct="1">
                <a:lnSpc>
                  <a:spcPct val="90000"/>
                </a:lnSpc>
                <a:spcBef>
                  <a:spcPts val="390"/>
                </a:spcBef>
                <a:spcAft>
                  <a:spcPts val="0"/>
                </a:spcAft>
                <a:buClr>
                  <a:srgbClr val="000000"/>
                </a:buClr>
                <a:buSzPts val="2600"/>
                <a:buFont typeface="Noto Sans Symbols"/>
                <a:buNone/>
                <a:tabLst/>
                <a:defRPr/>
              </a:pPr>
              <a:endParaRPr kumimoji="0" sz="26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1" indent="-228600" algn="l" defTabSz="914400" rtl="0" eaLnBrk="1" fontAlgn="auto" latinLnBrk="0" hangingPunct="1">
                <a:lnSpc>
                  <a:spcPct val="90000"/>
                </a:lnSpc>
                <a:spcBef>
                  <a:spcPts val="390"/>
                </a:spcBef>
                <a:spcAft>
                  <a:spcPts val="0"/>
                </a:spcAft>
                <a:buClr>
                  <a:srgbClr val="000000"/>
                </a:buClr>
                <a:buSzPts val="2600"/>
                <a:buFont typeface="Noto Sans Symbols"/>
                <a:buChar char="✔"/>
                <a:tabLst/>
                <a:defRPr/>
              </a:pPr>
              <a:r>
                <a:rPr kumimoji="0" lang="en-GB" sz="2600" b="0" i="0" u="none" strike="noStrike" kern="0" cap="none" spc="0" normalizeH="0" baseline="0" noProof="0" dirty="0">
                  <a:ln>
                    <a:noFill/>
                  </a:ln>
                  <a:solidFill>
                    <a:srgbClr val="000000"/>
                  </a:solidFill>
                  <a:effectLst/>
                  <a:uLnTx/>
                  <a:uFillTx/>
                  <a:latin typeface="Calibri"/>
                  <a:ea typeface="Calibri"/>
                  <a:cs typeface="Calibri"/>
                  <a:sym typeface="Calibri"/>
                </a:rPr>
                <a:t>Young people discussed at Multi Agency Referral Panel [or as agreed in logic model]</a:t>
              </a:r>
              <a:endParaRPr kumimoji="0" sz="26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3"/>
        <p:cNvGrpSpPr/>
        <p:nvPr/>
      </p:nvGrpSpPr>
      <p:grpSpPr>
        <a:xfrm>
          <a:off x="0" y="0"/>
          <a:ext cx="0" cy="0"/>
          <a:chOff x="0" y="0"/>
          <a:chExt cx="0" cy="0"/>
        </a:xfrm>
      </p:grpSpPr>
      <p:sp>
        <p:nvSpPr>
          <p:cNvPr id="484" name="Google Shape;484;p22"/>
          <p:cNvSpPr txBox="1">
            <a:spLocks noGrp="1"/>
          </p:cNvSpPr>
          <p:nvPr>
            <p:ph type="title"/>
          </p:nvPr>
        </p:nvSpPr>
        <p:spPr>
          <a:xfrm>
            <a:off x="369887" y="303212"/>
            <a:ext cx="3173413" cy="93186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4400"/>
              <a:buFont typeface="Calibri"/>
              <a:buNone/>
            </a:pPr>
            <a:r>
              <a:rPr lang="en-GB" sz="4400">
                <a:solidFill>
                  <a:schemeClr val="dk1"/>
                </a:solidFill>
                <a:latin typeface="Calibri"/>
                <a:ea typeface="Calibri"/>
                <a:cs typeface="Calibri"/>
                <a:sym typeface="Calibri"/>
              </a:rPr>
              <a:t>Why them?</a:t>
            </a:r>
            <a:endParaRPr sz="4400">
              <a:solidFill>
                <a:schemeClr val="dk1"/>
              </a:solidFill>
              <a:latin typeface="Calibri"/>
              <a:ea typeface="Calibri"/>
              <a:cs typeface="Calibri"/>
              <a:sym typeface="Calibri"/>
            </a:endParaRPr>
          </a:p>
        </p:txBody>
      </p:sp>
      <p:sp>
        <p:nvSpPr>
          <p:cNvPr id="485" name="Google Shape;485;p22"/>
          <p:cNvSpPr txBox="1">
            <a:spLocks noGrp="1"/>
          </p:cNvSpPr>
          <p:nvPr>
            <p:ph type="body" idx="1"/>
          </p:nvPr>
        </p:nvSpPr>
        <p:spPr>
          <a:xfrm>
            <a:off x="369887" y="1339850"/>
            <a:ext cx="11679811" cy="5214938"/>
          </a:xfrm>
          <a:prstGeom prst="rect">
            <a:avLst/>
          </a:prstGeom>
          <a:noFill/>
          <a:ln>
            <a:noFill/>
          </a:ln>
        </p:spPr>
        <p:txBody>
          <a:bodyPr spcFirstLastPara="1" wrap="square" lIns="91425" tIns="45700" rIns="91425" bIns="45700" anchor="ctr" anchorCtr="0">
            <a:normAutofit/>
          </a:bodyPr>
          <a:lstStyle/>
          <a:p>
            <a:pPr marL="228600" marR="0" lvl="0" indent="-228600" algn="l" rtl="0">
              <a:lnSpc>
                <a:spcPct val="90000"/>
              </a:lnSpc>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Young people referred to multi agency panel (this cohort) are likely to have experienced early childhood trauma and experienced or experiencing  Adverse Childhood Experiences. Neurodivergence is also common. </a:t>
            </a:r>
            <a:endParaRPr sz="200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rgbClr val="3F772B"/>
              </a:buClr>
              <a:buSzPts val="2000"/>
              <a:buFont typeface="Arial"/>
              <a:buChar char="•"/>
            </a:pPr>
            <a:r>
              <a:rPr lang="en-GB" sz="2000">
                <a:solidFill>
                  <a:schemeClr val="dk1"/>
                </a:solidFill>
                <a:latin typeface="Calibri"/>
                <a:ea typeface="Calibri"/>
                <a:cs typeface="Calibri"/>
                <a:sym typeface="Calibri"/>
              </a:rPr>
              <a:t>Consequently this cohort are more likely to find it difficult to recognise and manage different emotions and behaviour and are at increased risk of presenting in distress and developing mental health difficulties (Sweeney, Clement, Filson &amp; Kennedy, 2015).   </a:t>
            </a:r>
            <a:endParaRPr sz="200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rgbClr val="3F772B"/>
              </a:buClr>
              <a:buSzPts val="2000"/>
              <a:buFont typeface="Arial"/>
              <a:buChar char="•"/>
            </a:pPr>
            <a:r>
              <a:rPr lang="en-GB" sz="2000">
                <a:solidFill>
                  <a:schemeClr val="dk1"/>
                </a:solidFill>
                <a:latin typeface="Calibri"/>
                <a:ea typeface="Calibri"/>
                <a:cs typeface="Calibri"/>
                <a:sym typeface="Calibri"/>
              </a:rPr>
              <a:t>Lack of availability, poor information, inflexibility, complicated referral processes, cultural barriers and stigma impact on young people's access to clinical services.</a:t>
            </a:r>
            <a:endParaRPr/>
          </a:p>
          <a:p>
            <a:pPr marL="228600" marR="0" lvl="0" indent="-228600" algn="l" rtl="0">
              <a:lnSpc>
                <a:spcPct val="90000"/>
              </a:lnSpc>
              <a:spcBef>
                <a:spcPts val="1000"/>
              </a:spcBef>
              <a:spcAft>
                <a:spcPts val="0"/>
              </a:spcAft>
              <a:buClr>
                <a:srgbClr val="3F772B"/>
              </a:buClr>
              <a:buSzPts val="2000"/>
              <a:buFont typeface="Arial"/>
              <a:buChar char="•"/>
            </a:pPr>
            <a:r>
              <a:rPr lang="en-GB" sz="2000">
                <a:solidFill>
                  <a:schemeClr val="dk1"/>
                </a:solidFill>
                <a:latin typeface="Calibri"/>
                <a:ea typeface="Calibri"/>
                <a:cs typeface="Calibri"/>
                <a:sym typeface="Calibri"/>
              </a:rPr>
              <a:t>Young people in this cohort are therefore likely to benefit from opportunities, tools and techniques to improve their mental wellbeing delivered in a way that is accessible to them.</a:t>
            </a:r>
            <a:endParaRPr/>
          </a:p>
          <a:p>
            <a:pPr marL="228600" marR="0" lvl="0" indent="-101600" algn="l" rtl="0">
              <a:lnSpc>
                <a:spcPct val="90000"/>
              </a:lnSpc>
              <a:spcBef>
                <a:spcPts val="1000"/>
              </a:spcBef>
              <a:spcAft>
                <a:spcPts val="0"/>
              </a:spcAft>
              <a:buClr>
                <a:srgbClr val="3F772B"/>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3F772B"/>
              </a:buClr>
              <a:buSzPts val="2000"/>
              <a:buFont typeface="Arial"/>
              <a:buNone/>
            </a:pPr>
            <a:endParaRPr sz="20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23"/>
          <p:cNvSpPr txBox="1">
            <a:spLocks noGrp="1"/>
          </p:cNvSpPr>
          <p:nvPr>
            <p:ph type="body" idx="1"/>
          </p:nvPr>
        </p:nvSpPr>
        <p:spPr>
          <a:xfrm>
            <a:off x="257906" y="1450486"/>
            <a:ext cx="11371385" cy="5042389"/>
          </a:xfrm>
          <a:prstGeom prst="rect">
            <a:avLst/>
          </a:prstGeom>
          <a:noFill/>
          <a:ln>
            <a:noFill/>
          </a:ln>
        </p:spPr>
        <p:txBody>
          <a:bodyPr spcFirstLastPara="1" wrap="square" lIns="91425" tIns="45700" rIns="91425" bIns="45700" anchor="t" anchorCtr="0">
            <a:normAutofit/>
          </a:bodyPr>
          <a:lstStyle/>
          <a:p>
            <a:pPr marL="685800" marR="0" lvl="1" indent="-228600" algn="l" rtl="0">
              <a:lnSpc>
                <a:spcPct val="90000"/>
              </a:lnSpc>
              <a:spcBef>
                <a:spcPts val="0"/>
              </a:spcBef>
              <a:spcAft>
                <a:spcPts val="0"/>
              </a:spcAft>
              <a:buClr>
                <a:schemeClr val="dk1"/>
              </a:buClr>
              <a:buSzPts val="2400"/>
              <a:buFont typeface="Arial"/>
              <a:buChar char="•"/>
            </a:pPr>
            <a:r>
              <a:rPr lang="en-GB" sz="2400" b="0" i="0" u="none" strike="noStrike" cap="none" dirty="0">
                <a:solidFill>
                  <a:schemeClr val="dk1"/>
                </a:solidFill>
                <a:latin typeface="Calibri"/>
                <a:ea typeface="Calibri"/>
                <a:cs typeface="Calibri"/>
                <a:sym typeface="Calibri"/>
              </a:rPr>
              <a:t>Neurodiverse young people (diagnosed and undiagnosed) and young people with attachment difficulties and those who have experienced trauma are likely to be over represented in the Your Choice cohort.</a:t>
            </a:r>
            <a:endParaRPr dirty="0"/>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dirty="0">
                <a:solidFill>
                  <a:schemeClr val="dk1"/>
                </a:solidFill>
                <a:latin typeface="Calibri"/>
                <a:ea typeface="Calibri"/>
                <a:cs typeface="Calibri"/>
                <a:sym typeface="Calibri"/>
              </a:rPr>
              <a:t>This is because cognitive, social and emotional traits associated with early adversity and specific neurodevelopmental disorders increase the propensity for “risky” behaviour. </a:t>
            </a:r>
            <a:endParaRPr dirty="0"/>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dirty="0">
                <a:solidFill>
                  <a:schemeClr val="dk1"/>
                </a:solidFill>
                <a:latin typeface="Calibri"/>
                <a:ea typeface="Calibri"/>
                <a:cs typeface="Calibri"/>
                <a:sym typeface="Calibri"/>
              </a:rPr>
              <a:t>Young people who have experienced early trauma and those with </a:t>
            </a:r>
            <a:r>
              <a:rPr lang="en-GB" sz="2400" b="0" i="0" u="none" strike="noStrike" cap="none" dirty="0" err="1">
                <a:solidFill>
                  <a:schemeClr val="dk1"/>
                </a:solidFill>
                <a:latin typeface="Calibri"/>
                <a:ea typeface="Calibri"/>
                <a:cs typeface="Calibri"/>
                <a:sym typeface="Calibri"/>
              </a:rPr>
              <a:t>neurodisability</a:t>
            </a:r>
            <a:r>
              <a:rPr lang="en-GB" sz="2400" b="0" i="0" u="none" strike="noStrike" cap="none" dirty="0">
                <a:solidFill>
                  <a:schemeClr val="dk1"/>
                </a:solidFill>
                <a:latin typeface="Calibri"/>
                <a:ea typeface="Calibri"/>
                <a:cs typeface="Calibri"/>
                <a:sym typeface="Calibri"/>
              </a:rPr>
              <a:t> experience lower levels of mental wellbeing, which can be bolstered by pleasurable activity and techniques available through the programme. </a:t>
            </a:r>
            <a:endParaRPr dirty="0"/>
          </a:p>
          <a:p>
            <a:pPr marL="457200" marR="0" lvl="1" indent="0" algn="l" rtl="0">
              <a:lnSpc>
                <a:spcPct val="90000"/>
              </a:lnSpc>
              <a:spcBef>
                <a:spcPts val="500"/>
              </a:spcBef>
              <a:spcAft>
                <a:spcPts val="0"/>
              </a:spcAft>
              <a:buClr>
                <a:schemeClr val="dk1"/>
              </a:buClr>
              <a:buSzPts val="2400"/>
              <a:buFont typeface="Arial"/>
              <a:buNone/>
            </a:pPr>
            <a:endParaRPr sz="2400" b="0" i="0" u="none" strike="noStrike" cap="none" dirty="0">
              <a:solidFill>
                <a:schemeClr val="dk1"/>
              </a:solidFill>
              <a:latin typeface="Calibri"/>
              <a:ea typeface="Calibri"/>
              <a:cs typeface="Calibri"/>
              <a:sym typeface="Calibri"/>
            </a:endParaRPr>
          </a:p>
          <a:p>
            <a:pPr marL="457200" marR="0" lvl="1" indent="0" algn="r" rtl="0">
              <a:lnSpc>
                <a:spcPct val="90000"/>
              </a:lnSpc>
              <a:spcBef>
                <a:spcPts val="5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457200" marR="0" lvl="1" indent="0" algn="r" rtl="0">
              <a:lnSpc>
                <a:spcPct val="90000"/>
              </a:lnSpc>
              <a:spcBef>
                <a:spcPts val="5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457200" marR="0" lvl="1" indent="0" algn="r" rtl="0">
              <a:lnSpc>
                <a:spcPct val="90000"/>
              </a:lnSpc>
              <a:spcBef>
                <a:spcPts val="5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457200" marR="0" lvl="1" indent="0" algn="r" rtl="0">
              <a:lnSpc>
                <a:spcPct val="90000"/>
              </a:lnSpc>
              <a:spcBef>
                <a:spcPts val="500"/>
              </a:spcBef>
              <a:spcAft>
                <a:spcPts val="0"/>
              </a:spcAft>
              <a:buClr>
                <a:schemeClr val="dk1"/>
              </a:buClr>
              <a:buSzPts val="1800"/>
              <a:buFont typeface="Arial"/>
              <a:buNone/>
            </a:pPr>
            <a:r>
              <a:rPr lang="en-GB" sz="1800" b="0" i="0" u="none" strike="noStrike" cap="none" dirty="0">
                <a:solidFill>
                  <a:schemeClr val="dk1"/>
                </a:solidFill>
                <a:latin typeface="Calibri"/>
                <a:ea typeface="Calibri"/>
                <a:cs typeface="Calibri"/>
                <a:sym typeface="Calibri"/>
              </a:rPr>
              <a:t>(Brooks, Rob &amp; Lambert, Charlotte &amp; Coulthard, Laura &amp; Pennington, Lindsay, </a:t>
            </a:r>
            <a:r>
              <a:rPr lang="en-GB" sz="1800" b="0" i="0" u="none" strike="noStrike" cap="none" dirty="0" err="1">
                <a:solidFill>
                  <a:schemeClr val="dk1"/>
                </a:solidFill>
                <a:latin typeface="Calibri"/>
                <a:ea typeface="Calibri"/>
                <a:cs typeface="Calibri"/>
                <a:sym typeface="Calibri"/>
              </a:rPr>
              <a:t>Kolehmainen</a:t>
            </a:r>
            <a:r>
              <a:rPr lang="en-GB" sz="1800" b="0" i="0" u="none" strike="noStrike" cap="none" dirty="0">
                <a:solidFill>
                  <a:schemeClr val="dk1"/>
                </a:solidFill>
                <a:latin typeface="Calibri"/>
                <a:ea typeface="Calibri"/>
                <a:cs typeface="Calibri"/>
                <a:sym typeface="Calibri"/>
              </a:rPr>
              <a:t> &amp; Niina,2021).</a:t>
            </a:r>
            <a:endParaRPr dirty="0"/>
          </a:p>
        </p:txBody>
      </p:sp>
      <p:sp>
        <p:nvSpPr>
          <p:cNvPr id="492" name="Google Shape;492;p23"/>
          <p:cNvSpPr txBox="1">
            <a:spLocks noGrp="1"/>
          </p:cNvSpPr>
          <p:nvPr>
            <p:ph type="title"/>
          </p:nvPr>
        </p:nvSpPr>
        <p:spPr>
          <a:xfrm>
            <a:off x="0" y="0"/>
            <a:ext cx="0" cy="0"/>
          </a:xfrm>
          <a:prstGeom prst="rect">
            <a:avLst/>
          </a:prstGeom>
          <a:noFill/>
          <a:ln>
            <a:noFill/>
          </a:ln>
        </p:spPr>
        <p:txBody>
          <a:bodyPr spcFirstLastPara="1" wrap="square" lIns="91425" tIns="45700" rIns="91425" bIns="45700" anchor="t" anchorCtr="0">
            <a:normAutofit fontScale="90000"/>
          </a:bodyPr>
          <a:lstStyle/>
          <a:p>
            <a:pPr marL="0" marR="0" lvl="0" indent="0" algn="l" rtl="0">
              <a:lnSpc>
                <a:spcPct val="90000"/>
              </a:lnSpc>
              <a:spcBef>
                <a:spcPts val="0"/>
              </a:spcBef>
              <a:spcAft>
                <a:spcPts val="0"/>
              </a:spcAft>
              <a:buClr>
                <a:schemeClr val="dk1"/>
              </a:buClr>
              <a:buSzPct val="100000"/>
              <a:buFont typeface="Calibri"/>
              <a:buNone/>
            </a:pPr>
            <a:br>
              <a:rPr lang="en-GB" sz="4400">
                <a:solidFill>
                  <a:schemeClr val="dk1"/>
                </a:solidFill>
                <a:latin typeface="Calibri"/>
                <a:ea typeface="Calibri"/>
                <a:cs typeface="Calibri"/>
                <a:sym typeface="Calibri"/>
              </a:rPr>
            </a:br>
            <a:r>
              <a:rPr lang="en-GB" sz="4400">
                <a:solidFill>
                  <a:schemeClr val="dk1"/>
                </a:solidFill>
                <a:latin typeface="Calibri"/>
                <a:ea typeface="Calibri"/>
                <a:cs typeface="Calibri"/>
                <a:sym typeface="Calibri"/>
              </a:rPr>
              <a:t>      </a:t>
            </a:r>
            <a:endParaRPr/>
          </a:p>
        </p:txBody>
      </p:sp>
      <p:sp>
        <p:nvSpPr>
          <p:cNvPr id="493" name="Google Shape;493;p23"/>
          <p:cNvSpPr/>
          <p:nvPr/>
        </p:nvSpPr>
        <p:spPr>
          <a:xfrm>
            <a:off x="470222" y="365125"/>
            <a:ext cx="6874475"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4000" b="0" i="0" u="none" strike="noStrike" kern="0" cap="none" spc="0" normalizeH="0" baseline="0" noProof="0" dirty="0">
                <a:ln>
                  <a:noFill/>
                </a:ln>
                <a:solidFill>
                  <a:srgbClr val="000000"/>
                </a:solidFill>
                <a:effectLst/>
                <a:uLnTx/>
                <a:uFillTx/>
                <a:latin typeface="Calibri"/>
                <a:ea typeface="Calibri"/>
                <a:cs typeface="Calibri"/>
                <a:sym typeface="Calibri"/>
              </a:rPr>
              <a:t>The Your Choice cohort</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3" descr="Icon&#10;&#10;Description automatically generated"/>
          <p:cNvPicPr preferRelativeResize="0"/>
          <p:nvPr/>
        </p:nvPicPr>
        <p:blipFill rotWithShape="1">
          <a:blip r:embed="rId3">
            <a:alphaModFix/>
          </a:blip>
          <a:srcRect l="17955" r="2218" b="9089"/>
          <a:stretch/>
        </p:blipFill>
        <p:spPr>
          <a:xfrm>
            <a:off x="19" y="10"/>
            <a:ext cx="6524623" cy="6857990"/>
          </a:xfrm>
          <a:prstGeom prst="rect">
            <a:avLst/>
          </a:prstGeom>
          <a:noFill/>
          <a:ln>
            <a:noFill/>
          </a:ln>
        </p:spPr>
      </p:pic>
      <p:sp>
        <p:nvSpPr>
          <p:cNvPr id="313" name="Google Shape;313;p3"/>
          <p:cNvSpPr txBox="1">
            <a:spLocks noGrp="1"/>
          </p:cNvSpPr>
          <p:nvPr>
            <p:ph type="title"/>
          </p:nvPr>
        </p:nvSpPr>
        <p:spPr>
          <a:xfrm>
            <a:off x="4144682" y="1474198"/>
            <a:ext cx="6524623" cy="2616199"/>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000"/>
              <a:buFont typeface="Calibri"/>
              <a:buNone/>
            </a:pPr>
            <a:r>
              <a:rPr lang="en-GB" sz="6000"/>
              <a:t>Day 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24"/>
          <p:cNvSpPr txBox="1">
            <a:spLocks noGrp="1"/>
          </p:cNvSpPr>
          <p:nvPr>
            <p:ph type="body" idx="1"/>
          </p:nvPr>
        </p:nvSpPr>
        <p:spPr>
          <a:xfrm>
            <a:off x="358219" y="1417638"/>
            <a:ext cx="11739513" cy="5440362"/>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90000"/>
              </a:lnSpc>
              <a:spcBef>
                <a:spcPts val="0"/>
              </a:spcBef>
              <a:spcAft>
                <a:spcPts val="0"/>
              </a:spcAft>
              <a:buClr>
                <a:schemeClr val="dk1"/>
              </a:buClr>
              <a:buSzPct val="100000"/>
              <a:buFont typeface="Arial"/>
              <a:buNone/>
            </a:pPr>
            <a:r>
              <a:rPr lang="en-GB" sz="2800" dirty="0">
                <a:solidFill>
                  <a:schemeClr val="dk1"/>
                </a:solidFill>
                <a:latin typeface="Calibri"/>
                <a:ea typeface="Calibri"/>
                <a:cs typeface="Calibri"/>
                <a:sym typeface="Calibri"/>
              </a:rPr>
              <a:t>Neurodiverse young people and those who have experienced early trauma are likely to;</a:t>
            </a:r>
            <a:endParaRPr dirty="0"/>
          </a:p>
          <a:p>
            <a:pPr marL="228600" marR="0" lvl="0" indent="-228600" algn="l" rtl="0">
              <a:lnSpc>
                <a:spcPct val="90000"/>
              </a:lnSpc>
              <a:spcBef>
                <a:spcPts val="1000"/>
              </a:spcBef>
              <a:spcAft>
                <a:spcPts val="0"/>
              </a:spcAft>
              <a:buClr>
                <a:schemeClr val="dk1"/>
              </a:buClr>
              <a:buSzPct val="100000"/>
              <a:buFont typeface="Arial"/>
              <a:buChar char="•"/>
            </a:pPr>
            <a:r>
              <a:rPr lang="en-GB" sz="2800" b="1" dirty="0">
                <a:solidFill>
                  <a:schemeClr val="dk1"/>
                </a:solidFill>
                <a:latin typeface="Calibri"/>
                <a:ea typeface="Calibri"/>
                <a:cs typeface="Calibri"/>
                <a:sym typeface="Calibri"/>
              </a:rPr>
              <a:t>Interact with people differently </a:t>
            </a:r>
            <a:r>
              <a:rPr lang="en-GB" sz="2800" dirty="0">
                <a:solidFill>
                  <a:schemeClr val="dk1"/>
                </a:solidFill>
                <a:latin typeface="Calibri"/>
                <a:ea typeface="Calibri"/>
                <a:cs typeface="Calibri"/>
                <a:sym typeface="Calibri"/>
              </a:rPr>
              <a:t>and benefit from help understanding other people’s language and behaviour</a:t>
            </a:r>
            <a:endParaRPr dirty="0"/>
          </a:p>
          <a:p>
            <a:pPr marL="228600" marR="0" lvl="0" indent="-228600" algn="l" rtl="0">
              <a:lnSpc>
                <a:spcPct val="90000"/>
              </a:lnSpc>
              <a:spcBef>
                <a:spcPts val="1000"/>
              </a:spcBef>
              <a:spcAft>
                <a:spcPts val="0"/>
              </a:spcAft>
              <a:buClr>
                <a:schemeClr val="dk1"/>
              </a:buClr>
              <a:buSzPct val="100000"/>
              <a:buFont typeface="Arial"/>
              <a:buChar char="•"/>
            </a:pPr>
            <a:r>
              <a:rPr lang="en-GB" sz="2800" dirty="0">
                <a:solidFill>
                  <a:schemeClr val="dk1"/>
                </a:solidFill>
                <a:latin typeface="Calibri"/>
                <a:ea typeface="Calibri"/>
                <a:cs typeface="Calibri"/>
                <a:sym typeface="Calibri"/>
              </a:rPr>
              <a:t>Have different </a:t>
            </a:r>
            <a:r>
              <a:rPr lang="en-GB" sz="2800" b="1" dirty="0">
                <a:solidFill>
                  <a:schemeClr val="dk1"/>
                </a:solidFill>
                <a:latin typeface="Calibri"/>
                <a:ea typeface="Calibri"/>
                <a:cs typeface="Calibri"/>
                <a:sym typeface="Calibri"/>
              </a:rPr>
              <a:t>sensory needs, </a:t>
            </a:r>
            <a:r>
              <a:rPr lang="en-GB" sz="2800" dirty="0">
                <a:solidFill>
                  <a:schemeClr val="dk1"/>
                </a:solidFill>
                <a:latin typeface="Calibri"/>
                <a:ea typeface="Calibri"/>
                <a:cs typeface="Calibri"/>
                <a:sym typeface="Calibri"/>
              </a:rPr>
              <a:t>which mean that they experience over or under sensitivity to light, sound, touch or taste. </a:t>
            </a:r>
            <a:endParaRPr dirty="0"/>
          </a:p>
          <a:p>
            <a:pPr marL="228600" marR="0" lvl="0" indent="-228600" algn="l" rtl="0">
              <a:lnSpc>
                <a:spcPct val="90000"/>
              </a:lnSpc>
              <a:spcBef>
                <a:spcPts val="1000"/>
              </a:spcBef>
              <a:spcAft>
                <a:spcPts val="0"/>
              </a:spcAft>
              <a:buClr>
                <a:schemeClr val="dk1"/>
              </a:buClr>
              <a:buSzPct val="100000"/>
              <a:buFont typeface="Arial"/>
              <a:buChar char="•"/>
            </a:pPr>
            <a:r>
              <a:rPr lang="en-GB" sz="2800" dirty="0">
                <a:solidFill>
                  <a:schemeClr val="dk1"/>
                </a:solidFill>
                <a:latin typeface="Calibri"/>
                <a:ea typeface="Calibri"/>
                <a:cs typeface="Calibri"/>
                <a:sym typeface="Calibri"/>
              </a:rPr>
              <a:t>Need more </a:t>
            </a:r>
            <a:r>
              <a:rPr lang="en-GB" sz="2800" b="1" dirty="0">
                <a:solidFill>
                  <a:schemeClr val="dk1"/>
                </a:solidFill>
                <a:latin typeface="Calibri"/>
                <a:ea typeface="Calibri"/>
                <a:cs typeface="Calibri"/>
                <a:sym typeface="Calibri"/>
              </a:rPr>
              <a:t>consistency</a:t>
            </a:r>
            <a:r>
              <a:rPr lang="en-GB" sz="2800" dirty="0">
                <a:solidFill>
                  <a:schemeClr val="dk1"/>
                </a:solidFill>
                <a:latin typeface="Calibri"/>
                <a:ea typeface="Calibri"/>
                <a:cs typeface="Calibri"/>
                <a:sym typeface="Calibri"/>
              </a:rPr>
              <a:t> and </a:t>
            </a:r>
            <a:r>
              <a:rPr lang="en-GB" sz="2800" b="1" dirty="0">
                <a:solidFill>
                  <a:schemeClr val="dk1"/>
                </a:solidFill>
                <a:latin typeface="Calibri"/>
                <a:ea typeface="Calibri"/>
                <a:cs typeface="Calibri"/>
                <a:sym typeface="Calibri"/>
              </a:rPr>
              <a:t>routine</a:t>
            </a:r>
            <a:r>
              <a:rPr lang="en-GB" sz="2800" dirty="0">
                <a:solidFill>
                  <a:schemeClr val="dk1"/>
                </a:solidFill>
                <a:latin typeface="Calibri"/>
                <a:ea typeface="Calibri"/>
                <a:cs typeface="Calibri"/>
                <a:sym typeface="Calibri"/>
              </a:rPr>
              <a:t> so that they know what is going to happen in an otherwise unpredictable and confusing world</a:t>
            </a:r>
            <a:endParaRPr dirty="0"/>
          </a:p>
          <a:p>
            <a:pPr marL="228600" marR="0" lvl="0" indent="-228600" algn="l" rtl="0">
              <a:lnSpc>
                <a:spcPct val="90000"/>
              </a:lnSpc>
              <a:spcBef>
                <a:spcPts val="1000"/>
              </a:spcBef>
              <a:spcAft>
                <a:spcPts val="0"/>
              </a:spcAft>
              <a:buClr>
                <a:schemeClr val="dk1"/>
              </a:buClr>
              <a:buSzPct val="100000"/>
              <a:buFont typeface="Arial"/>
              <a:buChar char="•"/>
            </a:pPr>
            <a:r>
              <a:rPr lang="en-GB" sz="2800" dirty="0">
                <a:solidFill>
                  <a:schemeClr val="dk1"/>
                </a:solidFill>
                <a:latin typeface="Calibri"/>
                <a:ea typeface="Calibri"/>
                <a:cs typeface="Calibri"/>
                <a:sym typeface="Calibri"/>
              </a:rPr>
              <a:t>Have learnt strategies for </a:t>
            </a:r>
            <a:r>
              <a:rPr lang="en-GB" sz="2800" b="1" dirty="0">
                <a:solidFill>
                  <a:schemeClr val="dk1"/>
                </a:solidFill>
                <a:latin typeface="Calibri"/>
                <a:ea typeface="Calibri"/>
                <a:cs typeface="Calibri"/>
                <a:sym typeface="Calibri"/>
              </a:rPr>
              <a:t>masking</a:t>
            </a:r>
            <a:r>
              <a:rPr lang="en-GB" sz="2800" dirty="0">
                <a:solidFill>
                  <a:schemeClr val="dk1"/>
                </a:solidFill>
                <a:latin typeface="Calibri"/>
                <a:ea typeface="Calibri"/>
                <a:cs typeface="Calibri"/>
                <a:sym typeface="Calibri"/>
              </a:rPr>
              <a:t> their feelings and may </a:t>
            </a:r>
            <a:r>
              <a:rPr lang="en-GB" sz="2800" b="1" dirty="0">
                <a:solidFill>
                  <a:schemeClr val="dk1"/>
                </a:solidFill>
                <a:latin typeface="Calibri"/>
                <a:ea typeface="Calibri"/>
                <a:cs typeface="Calibri"/>
                <a:sym typeface="Calibri"/>
              </a:rPr>
              <a:t>present in a way that is not a true reflection</a:t>
            </a:r>
            <a:r>
              <a:rPr lang="en-GB" sz="2800" dirty="0">
                <a:solidFill>
                  <a:schemeClr val="dk1"/>
                </a:solidFill>
                <a:latin typeface="Calibri"/>
                <a:ea typeface="Calibri"/>
                <a:cs typeface="Calibri"/>
                <a:sym typeface="Calibri"/>
              </a:rPr>
              <a:t> of how they are feeling</a:t>
            </a:r>
            <a:endParaRPr dirty="0"/>
          </a:p>
          <a:p>
            <a:pPr marL="228600" marR="0" lvl="0" indent="-228600" algn="l" rtl="0">
              <a:lnSpc>
                <a:spcPct val="90000"/>
              </a:lnSpc>
              <a:spcBef>
                <a:spcPts val="1000"/>
              </a:spcBef>
              <a:spcAft>
                <a:spcPts val="0"/>
              </a:spcAft>
              <a:buClr>
                <a:schemeClr val="dk1"/>
              </a:buClr>
              <a:buSzPct val="100000"/>
              <a:buFont typeface="Arial"/>
              <a:buChar char="•"/>
            </a:pPr>
            <a:r>
              <a:rPr lang="en-GB" sz="2800" dirty="0">
                <a:solidFill>
                  <a:schemeClr val="dk1"/>
                </a:solidFill>
                <a:latin typeface="Calibri"/>
                <a:ea typeface="Calibri"/>
                <a:cs typeface="Calibri"/>
                <a:sym typeface="Calibri"/>
              </a:rPr>
              <a:t>Have </a:t>
            </a:r>
            <a:r>
              <a:rPr lang="en-GB" sz="2800" b="1" dirty="0">
                <a:solidFill>
                  <a:schemeClr val="dk1"/>
                </a:solidFill>
                <a:latin typeface="Calibri"/>
                <a:ea typeface="Calibri"/>
                <a:cs typeface="Calibri"/>
                <a:sym typeface="Calibri"/>
              </a:rPr>
              <a:t>difficulties with concentration </a:t>
            </a:r>
            <a:r>
              <a:rPr lang="en-GB" sz="2800" dirty="0">
                <a:solidFill>
                  <a:schemeClr val="dk1"/>
                </a:solidFill>
                <a:latin typeface="Calibri"/>
                <a:ea typeface="Calibri"/>
                <a:cs typeface="Calibri"/>
                <a:sym typeface="Calibri"/>
              </a:rPr>
              <a:t>either as part of a neurodivergent condition or as a result of hypervigilance and an overactive nervous system </a:t>
            </a:r>
            <a:endParaRPr dirty="0"/>
          </a:p>
          <a:p>
            <a:pPr marL="228600" marR="0" lvl="0" indent="-228600" algn="l" rtl="0">
              <a:lnSpc>
                <a:spcPct val="90000"/>
              </a:lnSpc>
              <a:spcBef>
                <a:spcPts val="1000"/>
              </a:spcBef>
              <a:spcAft>
                <a:spcPts val="0"/>
              </a:spcAft>
              <a:buClr>
                <a:schemeClr val="dk1"/>
              </a:buClr>
              <a:buSzPct val="100000"/>
              <a:buFont typeface="Arial"/>
              <a:buChar char="•"/>
            </a:pPr>
            <a:r>
              <a:rPr lang="en-GB" sz="2800" dirty="0">
                <a:solidFill>
                  <a:schemeClr val="dk1"/>
                </a:solidFill>
                <a:latin typeface="Calibri"/>
                <a:ea typeface="Calibri"/>
                <a:cs typeface="Calibri"/>
                <a:sym typeface="Calibri"/>
              </a:rPr>
              <a:t>Autistic young people can also have </a:t>
            </a:r>
            <a:r>
              <a:rPr lang="en-GB" sz="2800" b="1" dirty="0">
                <a:solidFill>
                  <a:schemeClr val="dk1"/>
                </a:solidFill>
                <a:latin typeface="Calibri"/>
                <a:ea typeface="Calibri"/>
                <a:cs typeface="Calibri"/>
                <a:sym typeface="Calibri"/>
              </a:rPr>
              <a:t>intense or highly focussed interests </a:t>
            </a:r>
            <a:r>
              <a:rPr lang="en-GB" sz="2800" dirty="0">
                <a:solidFill>
                  <a:schemeClr val="dk1"/>
                </a:solidFill>
                <a:latin typeface="Calibri"/>
                <a:ea typeface="Calibri"/>
                <a:cs typeface="Calibri"/>
                <a:sym typeface="Calibri"/>
              </a:rPr>
              <a:t>(special interests) that bring great pleasure but can lead them to neglect other aspects of their lives.</a:t>
            </a:r>
            <a:endParaRPr dirty="0"/>
          </a:p>
          <a:p>
            <a:pPr marL="228600" marR="0" lvl="0" indent="-64135" algn="l" rtl="0">
              <a:lnSpc>
                <a:spcPct val="90000"/>
              </a:lnSpc>
              <a:spcBef>
                <a:spcPts val="1000"/>
              </a:spcBef>
              <a:spcAft>
                <a:spcPts val="0"/>
              </a:spcAft>
              <a:buClr>
                <a:schemeClr val="dk1"/>
              </a:buClr>
              <a:buSzPct val="100000"/>
              <a:buFont typeface="Arial"/>
              <a:buNone/>
            </a:pPr>
            <a:endParaRPr sz="2800" dirty="0">
              <a:solidFill>
                <a:schemeClr val="dk1"/>
              </a:solidFill>
              <a:latin typeface="Calibri"/>
              <a:ea typeface="Calibri"/>
              <a:cs typeface="Calibri"/>
              <a:sym typeface="Calibri"/>
            </a:endParaRPr>
          </a:p>
        </p:txBody>
      </p:sp>
      <p:sp>
        <p:nvSpPr>
          <p:cNvPr id="500" name="Google Shape;500;p24"/>
          <p:cNvSpPr/>
          <p:nvPr/>
        </p:nvSpPr>
        <p:spPr>
          <a:xfrm>
            <a:off x="462011" y="275803"/>
            <a:ext cx="7934737"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4000" b="0" i="0" u="none" strike="noStrike" kern="0" cap="none" spc="0" normalizeH="0" baseline="0" noProof="0" dirty="0">
                <a:ln>
                  <a:noFill/>
                </a:ln>
                <a:solidFill>
                  <a:srgbClr val="000000"/>
                </a:solidFill>
                <a:effectLst/>
                <a:uLnTx/>
                <a:uFillTx/>
                <a:latin typeface="Calibri"/>
                <a:ea typeface="Calibri"/>
                <a:cs typeface="Calibri"/>
                <a:sym typeface="Calibri"/>
              </a:rPr>
              <a:t>The Your Choice cohort</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25"/>
          <p:cNvSpPr txBox="1"/>
          <p:nvPr/>
        </p:nvSpPr>
        <p:spPr>
          <a:xfrm>
            <a:off x="234744" y="1443769"/>
            <a:ext cx="8751940" cy="3124201"/>
          </a:xfrm>
          <a:prstGeom prst="rect">
            <a:avLst/>
          </a:prstGeom>
          <a:noFill/>
          <a:ln>
            <a:noFill/>
          </a:ln>
        </p:spPr>
        <p:txBody>
          <a:bodyPr spcFirstLastPara="1" wrap="square" lIns="91425" tIns="45700" rIns="91425" bIns="45700" anchor="t" anchorCtr="0">
            <a:noAutofit/>
          </a:bodyPr>
          <a:lstStyle/>
          <a:p>
            <a:pPr marL="457200" marR="0" lvl="1" indent="0" algn="l" defTabSz="914400" rtl="0" eaLnBrk="1" fontAlgn="auto" latinLnBrk="0" hangingPunct="1">
              <a:lnSpc>
                <a:spcPct val="90000"/>
              </a:lnSpc>
              <a:spcBef>
                <a:spcPts val="0"/>
              </a:spcBef>
              <a:spcAft>
                <a:spcPts val="0"/>
              </a:spcAft>
              <a:buClr>
                <a:srgbClr val="000000"/>
              </a:buClr>
              <a:buSzPts val="2400"/>
              <a:buFont typeface="Arial"/>
              <a:buNone/>
              <a:tabLst/>
              <a:defRPr/>
            </a:pPr>
            <a:r>
              <a:rPr kumimoji="0" lang="en-GB" sz="2400" b="0" i="0" u="none" strike="noStrike" kern="0" cap="none" spc="0" normalizeH="0" baseline="0" noProof="0" dirty="0">
                <a:ln>
                  <a:noFill/>
                </a:ln>
                <a:solidFill>
                  <a:srgbClr val="000000"/>
                </a:solidFill>
                <a:effectLst/>
                <a:uLnTx/>
                <a:uFillTx/>
                <a:latin typeface="Calibri"/>
                <a:ea typeface="Calibri"/>
                <a:cs typeface="Calibri"/>
                <a:sym typeface="Calibri"/>
              </a:rPr>
              <a:t>Your Choice provides a responsive approach to the needs of the cohort by;</a:t>
            </a:r>
          </a:p>
          <a:p>
            <a:pPr marL="457200" marR="0" lvl="1" indent="0" algn="l" defTabSz="914400" rtl="0" eaLnBrk="1" fontAlgn="auto" latinLnBrk="0" hangingPunct="1">
              <a:lnSpc>
                <a:spcPct val="90000"/>
              </a:lnSpc>
              <a:spcBef>
                <a:spcPts val="0"/>
              </a:spcBef>
              <a:spcAft>
                <a:spcPts val="0"/>
              </a:spcAft>
              <a:buClr>
                <a:srgbClr val="000000"/>
              </a:buClr>
              <a:buSzPts val="2400"/>
              <a:buFont typeface="Arial"/>
              <a:buNone/>
              <a:tabLst/>
              <a:defRPr/>
            </a:pPr>
            <a:endParaRPr kumimoji="0" lang="en-GB" sz="24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685800" marR="0" lvl="1" indent="-228600" algn="l" defTabSz="914400" rtl="0" eaLnBrk="1" fontAlgn="auto" latinLnBrk="0" hangingPunct="1">
              <a:lnSpc>
                <a:spcPct val="90000"/>
              </a:lnSpc>
              <a:spcBef>
                <a:spcPts val="0"/>
              </a:spcBef>
              <a:spcAft>
                <a:spcPts val="0"/>
              </a:spcAft>
              <a:buClr>
                <a:srgbClr val="000000"/>
              </a:buClr>
              <a:buSzPts val="2400"/>
              <a:buFont typeface="Arial"/>
              <a:buChar char="•"/>
              <a:tabLst/>
              <a:defRPr/>
            </a:pPr>
            <a:r>
              <a:rPr kumimoji="0" lang="en-GB" sz="2400" b="0" i="0" u="none" strike="noStrike" kern="0" cap="none" spc="0" normalizeH="0" baseline="0" noProof="0" dirty="0">
                <a:ln>
                  <a:noFill/>
                </a:ln>
                <a:solidFill>
                  <a:srgbClr val="000000"/>
                </a:solidFill>
                <a:effectLst/>
                <a:uLnTx/>
                <a:uFillTx/>
                <a:latin typeface="Calibri"/>
                <a:ea typeface="Calibri"/>
                <a:cs typeface="Calibri"/>
                <a:sym typeface="Calibri"/>
              </a:rPr>
              <a:t>adopting and adapting a person centred approach to engagement and intervention, which should include an understanding of how the young person attends to, processes and responds to information and situations.</a:t>
            </a:r>
          </a:p>
          <a:p>
            <a:pPr marL="685800" marR="0" lvl="1" indent="-228600" algn="l" defTabSz="914400" rtl="0" eaLnBrk="1" fontAlgn="auto" latinLnBrk="0" hangingPunct="1">
              <a:lnSpc>
                <a:spcPct val="90000"/>
              </a:lnSpc>
              <a:spcBef>
                <a:spcPts val="0"/>
              </a:spcBef>
              <a:spcAft>
                <a:spcPts val="0"/>
              </a:spcAft>
              <a:buClr>
                <a:srgbClr val="000000"/>
              </a:buClr>
              <a:buSzPts val="2400"/>
              <a:buFont typeface="Arial"/>
              <a:buChar char="•"/>
              <a:tabLst/>
              <a:defRPr/>
            </a:pPr>
            <a:r>
              <a:rPr kumimoji="0" lang="en-GB" sz="2400" b="0" i="0" u="none" strike="noStrike" kern="0" cap="none" spc="0" normalizeH="0" baseline="0" noProof="0" dirty="0">
                <a:ln>
                  <a:noFill/>
                </a:ln>
                <a:solidFill>
                  <a:srgbClr val="000000"/>
                </a:solidFill>
                <a:effectLst/>
                <a:uLnTx/>
                <a:uFillTx/>
                <a:latin typeface="Calibri"/>
                <a:ea typeface="Calibri"/>
                <a:cs typeface="Calibri"/>
                <a:sym typeface="Calibri"/>
              </a:rPr>
              <a:t>Offering a strengths based approach allowing for a focus on what the young person does well to build trust and motivation.</a:t>
            </a:r>
          </a:p>
          <a:p>
            <a:pPr marL="685800" marR="0" lvl="1" indent="-228600" algn="l" defTabSz="914400" rtl="0" eaLnBrk="1" fontAlgn="auto" latinLnBrk="0" hangingPunct="1">
              <a:lnSpc>
                <a:spcPct val="90000"/>
              </a:lnSpc>
              <a:spcBef>
                <a:spcPts val="0"/>
              </a:spcBef>
              <a:spcAft>
                <a:spcPts val="0"/>
              </a:spcAft>
              <a:buClr>
                <a:srgbClr val="000000"/>
              </a:buClr>
              <a:buSzPts val="2400"/>
              <a:buFont typeface="Arial"/>
              <a:buChar char="•"/>
              <a:tabLst/>
              <a:defRPr/>
            </a:pPr>
            <a:r>
              <a:rPr kumimoji="0" lang="en-GB" sz="2400" b="0" i="0" u="none" strike="noStrike" kern="0" cap="none" spc="0" normalizeH="0" baseline="0" noProof="0" dirty="0">
                <a:ln>
                  <a:noFill/>
                </a:ln>
                <a:solidFill>
                  <a:srgbClr val="000000"/>
                </a:solidFill>
                <a:effectLst/>
                <a:uLnTx/>
                <a:uFillTx/>
                <a:latin typeface="Calibri"/>
                <a:ea typeface="Calibri"/>
                <a:cs typeface="Calibri"/>
                <a:sym typeface="Calibri"/>
              </a:rPr>
              <a:t>Emphasising a flexible approach in order to tailor the pace, structure, communication and learning style to suit young person’s individual needs and strengths.</a:t>
            </a:r>
          </a:p>
          <a:p>
            <a:pPr marL="685800" marR="0" lvl="1" indent="-228600" algn="l" defTabSz="914400" rtl="0" eaLnBrk="1" fontAlgn="auto" latinLnBrk="0" hangingPunct="1">
              <a:lnSpc>
                <a:spcPct val="90000"/>
              </a:lnSpc>
              <a:spcBef>
                <a:spcPts val="0"/>
              </a:spcBef>
              <a:spcAft>
                <a:spcPts val="0"/>
              </a:spcAft>
              <a:buClr>
                <a:srgbClr val="000000"/>
              </a:buClr>
              <a:buSzPts val="2400"/>
              <a:buFont typeface="Arial"/>
              <a:buChar char="•"/>
              <a:tabLst/>
              <a:defRPr/>
            </a:pPr>
            <a:r>
              <a:rPr kumimoji="0" lang="en-GB" sz="2400" b="0" i="0" u="none" strike="noStrike" kern="0" cap="none" spc="0" normalizeH="0" baseline="0" noProof="0" dirty="0">
                <a:ln>
                  <a:noFill/>
                </a:ln>
                <a:solidFill>
                  <a:srgbClr val="000000"/>
                </a:solidFill>
                <a:effectLst/>
                <a:uLnTx/>
                <a:uFillTx/>
                <a:latin typeface="Calibri"/>
                <a:ea typeface="Calibri"/>
                <a:cs typeface="Calibri"/>
                <a:sym typeface="Calibri"/>
              </a:rPr>
              <a:t>Offering consistency and routine through an intensive programme, which is important for young people who are neurodiverse or have a history of trauma. </a:t>
            </a:r>
            <a:endParaRPr kumimoji="0" sz="24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200" marR="0" lvl="1" indent="0" algn="l" defTabSz="914400" rtl="0" eaLnBrk="1" fontAlgn="auto" latinLnBrk="0" hangingPunct="1">
              <a:lnSpc>
                <a:spcPct val="90000"/>
              </a:lnSpc>
              <a:spcBef>
                <a:spcPts val="500"/>
              </a:spcBef>
              <a:spcAft>
                <a:spcPts val="0"/>
              </a:spcAft>
              <a:buClr>
                <a:srgbClr val="000000"/>
              </a:buClr>
              <a:buSzPts val="2400"/>
              <a:buFont typeface="Arial"/>
              <a:buNone/>
              <a:tabLst/>
              <a:defRPr/>
            </a:pPr>
            <a:endParaRPr kumimoji="0" sz="24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50800" algn="l" defTabSz="914400" rtl="0" eaLnBrk="1" fontAlgn="auto" latinLnBrk="0" hangingPunct="1">
              <a:lnSpc>
                <a:spcPct val="90000"/>
              </a:lnSpc>
              <a:spcBef>
                <a:spcPts val="100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507" name="Google Shape;507;p25" descr="Man in a polo shirt"/>
          <p:cNvPicPr preferRelativeResize="0"/>
          <p:nvPr/>
        </p:nvPicPr>
        <p:blipFill rotWithShape="1">
          <a:blip r:embed="rId3">
            <a:alphaModFix/>
          </a:blip>
          <a:srcRect b="78385"/>
          <a:stretch/>
        </p:blipFill>
        <p:spPr>
          <a:xfrm>
            <a:off x="9610094" y="1693903"/>
            <a:ext cx="1381125" cy="936748"/>
          </a:xfrm>
          <a:prstGeom prst="rect">
            <a:avLst/>
          </a:prstGeom>
          <a:noFill/>
          <a:ln>
            <a:noFill/>
          </a:ln>
        </p:spPr>
      </p:pic>
      <p:pic>
        <p:nvPicPr>
          <p:cNvPr id="508" name="Google Shape;508;p25" descr="Man wearing a hoodie"/>
          <p:cNvPicPr preferRelativeResize="0"/>
          <p:nvPr/>
        </p:nvPicPr>
        <p:blipFill rotWithShape="1">
          <a:blip r:embed="rId4">
            <a:alphaModFix/>
          </a:blip>
          <a:srcRect b="45963"/>
          <a:stretch/>
        </p:blipFill>
        <p:spPr>
          <a:xfrm>
            <a:off x="8565687" y="3012665"/>
            <a:ext cx="1285875" cy="936748"/>
          </a:xfrm>
          <a:prstGeom prst="rect">
            <a:avLst/>
          </a:prstGeom>
          <a:noFill/>
          <a:ln>
            <a:noFill/>
          </a:ln>
        </p:spPr>
      </p:pic>
      <p:pic>
        <p:nvPicPr>
          <p:cNvPr id="509" name="Google Shape;509;p25" descr="Woman holding sign"/>
          <p:cNvPicPr preferRelativeResize="0"/>
          <p:nvPr/>
        </p:nvPicPr>
        <p:blipFill rotWithShape="1">
          <a:blip r:embed="rId5">
            <a:alphaModFix/>
          </a:blip>
          <a:srcRect l="28685" t="796" r="28542" b="79050"/>
          <a:stretch/>
        </p:blipFill>
        <p:spPr>
          <a:xfrm>
            <a:off x="10257987" y="3949413"/>
            <a:ext cx="1124465" cy="936748"/>
          </a:xfrm>
          <a:prstGeom prst="rect">
            <a:avLst/>
          </a:prstGeom>
          <a:noFill/>
          <a:ln>
            <a:noFill/>
          </a:ln>
        </p:spPr>
      </p:pic>
      <p:sp>
        <p:nvSpPr>
          <p:cNvPr id="2" name="Google Shape;500;p24">
            <a:extLst>
              <a:ext uri="{FF2B5EF4-FFF2-40B4-BE49-F238E27FC236}">
                <a16:creationId xmlns:a16="http://schemas.microsoft.com/office/drawing/2014/main" id="{14983821-27FE-77D1-7F41-B82FD3FBF27B}"/>
              </a:ext>
            </a:extLst>
          </p:cNvPr>
          <p:cNvSpPr/>
          <p:nvPr/>
        </p:nvSpPr>
        <p:spPr>
          <a:xfrm>
            <a:off x="234745" y="275803"/>
            <a:ext cx="8162004"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4000" b="0" i="0" u="none" strike="noStrike" kern="0" cap="none" spc="0" normalizeH="0" baseline="0" noProof="0" dirty="0">
                <a:ln>
                  <a:noFill/>
                </a:ln>
                <a:solidFill>
                  <a:srgbClr val="000000"/>
                </a:solidFill>
                <a:effectLst/>
                <a:uLnTx/>
                <a:uFillTx/>
                <a:latin typeface="Calibri"/>
                <a:ea typeface="Calibri"/>
                <a:cs typeface="Calibri"/>
                <a:sym typeface="Calibri"/>
              </a:rPr>
              <a:t>Responsive by design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26"/>
          <p:cNvSpPr txBox="1">
            <a:spLocks noGrp="1"/>
          </p:cNvSpPr>
          <p:nvPr>
            <p:ph type="title"/>
          </p:nvPr>
        </p:nvSpPr>
        <p:spPr>
          <a:xfrm>
            <a:off x="0" y="530225"/>
            <a:ext cx="3233738" cy="3394075"/>
          </a:xfrm>
          <a:prstGeom prst="rect">
            <a:avLst/>
          </a:prstGeom>
          <a:noFill/>
          <a:ln>
            <a:noFill/>
          </a:ln>
        </p:spPr>
        <p:txBody>
          <a:bodyPr spcFirstLastPara="1" wrap="square" lIns="91425" tIns="45700" rIns="91425" bIns="45700" anchor="b" anchorCtr="0">
            <a:normAutofit/>
          </a:bodyPr>
          <a:lstStyle/>
          <a:p>
            <a:pPr marL="0" marR="0" lvl="0" indent="0" algn="r" rtl="0">
              <a:lnSpc>
                <a:spcPct val="90000"/>
              </a:lnSpc>
              <a:spcBef>
                <a:spcPts val="0"/>
              </a:spcBef>
              <a:spcAft>
                <a:spcPts val="0"/>
              </a:spcAft>
              <a:buClr>
                <a:srgbClr val="3F3F3F"/>
              </a:buClr>
              <a:buSzPts val="4000"/>
              <a:buFont typeface="Calibri"/>
              <a:buNone/>
            </a:pPr>
            <a:r>
              <a:rPr lang="en-GB" sz="4000">
                <a:solidFill>
                  <a:srgbClr val="3F3F3F"/>
                </a:solidFill>
                <a:latin typeface="Calibri"/>
                <a:ea typeface="Calibri"/>
                <a:cs typeface="Calibri"/>
                <a:sym typeface="Calibri"/>
              </a:rPr>
              <a:t>Why you?</a:t>
            </a:r>
            <a:endParaRPr/>
          </a:p>
        </p:txBody>
      </p:sp>
      <p:sp>
        <p:nvSpPr>
          <p:cNvPr id="516" name="Google Shape;516;p26"/>
          <p:cNvSpPr txBox="1">
            <a:spLocks noGrp="1"/>
          </p:cNvSpPr>
          <p:nvPr>
            <p:ph type="body" idx="1"/>
          </p:nvPr>
        </p:nvSpPr>
        <p:spPr>
          <a:xfrm>
            <a:off x="4100644" y="1784907"/>
            <a:ext cx="6554787" cy="5546725"/>
          </a:xfrm>
          <a:prstGeom prst="rect">
            <a:avLst/>
          </a:prstGeom>
          <a:noFill/>
          <a:ln>
            <a:noFill/>
          </a:ln>
        </p:spPr>
        <p:txBody>
          <a:bodyPr spcFirstLastPara="1" wrap="square" lIns="91425" tIns="45700" rIns="91425" bIns="45700" anchor="ctr" anchorCtr="0">
            <a:normAutofit/>
          </a:bodyPr>
          <a:lstStyle/>
          <a:p>
            <a:pPr marL="228600" marR="0" lvl="0" indent="-228600" algn="l" rtl="0">
              <a:lnSpc>
                <a:spcPct val="90000"/>
              </a:lnSpc>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Your Choice builds on the skills  practitioners embedded within adolescent services who are able to engage those young people that are less likely to access clinical services. </a:t>
            </a:r>
            <a:endParaRPr sz="28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6B9F25"/>
              </a:buClr>
              <a:buSzPts val="2000"/>
              <a:buFont typeface="Arial"/>
              <a:buNone/>
            </a:pPr>
            <a:r>
              <a:rPr lang="en-GB" sz="2000" u="sng">
                <a:solidFill>
                  <a:srgbClr val="6B9F25"/>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https://www.ted.com/talks/rita_pierson_every_kid_needs_a_champion?utm_campaign=tedspread&amp;utm_medium=referral&amp;utm_source=tedcomshare</a:t>
            </a:r>
            <a:endParaRPr sz="280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Through the “Your Choice” programme you will provide an opportunity for young people to get to know themselves better and become the best they can be, through a journey of Guided Discovery with our champion coaches!</a:t>
            </a: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1EEE52-5C8C-5D36-83F6-D1947332053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483814" y="2072377"/>
            <a:ext cx="7913716" cy="399426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Google Shape;522;p27">
            <a:extLst>
              <a:ext uri="{FF2B5EF4-FFF2-40B4-BE49-F238E27FC236}">
                <a16:creationId xmlns:a16="http://schemas.microsoft.com/office/drawing/2014/main" id="{7BAC9490-5D93-B71A-EF9A-1B067BC0BAD9}"/>
              </a:ext>
            </a:extLst>
          </p:cNvPr>
          <p:cNvSpPr txBox="1">
            <a:spLocks/>
          </p:cNvSpPr>
          <p:nvPr/>
        </p:nvSpPr>
        <p:spPr>
          <a:xfrm>
            <a:off x="424207" y="274409"/>
            <a:ext cx="10515600" cy="113347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3F3F3F"/>
              </a:buClr>
              <a:buSzPts val="4400"/>
              <a:buFont typeface="Calibri"/>
              <a:buNone/>
            </a:pPr>
            <a:r>
              <a:rPr lang="en-GB" sz="4400" kern="0" dirty="0">
                <a:solidFill>
                  <a:srgbClr val="3F3F3F"/>
                </a:solidFill>
                <a:latin typeface="Calibri"/>
                <a:ea typeface="Calibri"/>
                <a:cs typeface="Calibri"/>
                <a:sym typeface="Calibri"/>
              </a:rPr>
              <a:t>Why a CBT approach?</a:t>
            </a:r>
            <a:endParaRPr lang="en-GB" kern="0" dirty="0"/>
          </a:p>
        </p:txBody>
      </p:sp>
      <p:sp>
        <p:nvSpPr>
          <p:cNvPr id="5" name="TextBox 4">
            <a:extLst>
              <a:ext uri="{FF2B5EF4-FFF2-40B4-BE49-F238E27FC236}">
                <a16:creationId xmlns:a16="http://schemas.microsoft.com/office/drawing/2014/main" id="{E7C495ED-1B7A-D605-0465-0C28274F79A3}"/>
              </a:ext>
            </a:extLst>
          </p:cNvPr>
          <p:cNvSpPr txBox="1"/>
          <p:nvPr/>
        </p:nvSpPr>
        <p:spPr>
          <a:xfrm>
            <a:off x="272322" y="3394528"/>
            <a:ext cx="3280690" cy="923330"/>
          </a:xfrm>
          <a:prstGeom prst="rect">
            <a:avLst/>
          </a:prstGeom>
          <a:noFill/>
        </p:spPr>
        <p:txBody>
          <a:bodyPr wrap="square" rtlCol="0">
            <a:spAutoFit/>
          </a:bodyPr>
          <a:lstStyle/>
          <a:p>
            <a:r>
              <a:rPr lang="en-GB" dirty="0"/>
              <a:t>Can help us to understand </a:t>
            </a:r>
            <a:r>
              <a:rPr lang="en-GB" b="1" dirty="0"/>
              <a:t>and respond </a:t>
            </a:r>
            <a:r>
              <a:rPr lang="en-GB" dirty="0"/>
              <a:t>to what sits underneath the behaviour</a:t>
            </a:r>
          </a:p>
        </p:txBody>
      </p:sp>
      <p:sp>
        <p:nvSpPr>
          <p:cNvPr id="7" name="TextBox 6">
            <a:extLst>
              <a:ext uri="{FF2B5EF4-FFF2-40B4-BE49-F238E27FC236}">
                <a16:creationId xmlns:a16="http://schemas.microsoft.com/office/drawing/2014/main" id="{A23D9D48-80C6-465B-BF5E-0F5ABEC1AA26}"/>
              </a:ext>
            </a:extLst>
          </p:cNvPr>
          <p:cNvSpPr txBox="1"/>
          <p:nvPr/>
        </p:nvSpPr>
        <p:spPr>
          <a:xfrm>
            <a:off x="6918295" y="2582734"/>
            <a:ext cx="3280690" cy="369332"/>
          </a:xfrm>
          <a:prstGeom prst="rect">
            <a:avLst/>
          </a:prstGeom>
          <a:noFill/>
        </p:spPr>
        <p:txBody>
          <a:bodyPr wrap="square" rtlCol="0">
            <a:spAutoFit/>
          </a:bodyPr>
          <a:lstStyle/>
          <a:p>
            <a:r>
              <a:rPr lang="en-GB" dirty="0"/>
              <a:t>The behaviour we see.</a:t>
            </a:r>
          </a:p>
        </p:txBody>
      </p:sp>
      <p:sp>
        <p:nvSpPr>
          <p:cNvPr id="11" name="TextBox 10">
            <a:extLst>
              <a:ext uri="{FF2B5EF4-FFF2-40B4-BE49-F238E27FC236}">
                <a16:creationId xmlns:a16="http://schemas.microsoft.com/office/drawing/2014/main" id="{96AFD8FE-ED83-42C6-3303-45F165DE9073}"/>
              </a:ext>
            </a:extLst>
          </p:cNvPr>
          <p:cNvSpPr txBox="1"/>
          <p:nvPr/>
        </p:nvSpPr>
        <p:spPr>
          <a:xfrm>
            <a:off x="8558640" y="3763860"/>
            <a:ext cx="1286926" cy="369332"/>
          </a:xfrm>
          <a:prstGeom prst="rect">
            <a:avLst/>
          </a:prstGeom>
          <a:noFill/>
        </p:spPr>
        <p:txBody>
          <a:bodyPr wrap="square" rtlCol="0">
            <a:spAutoFit/>
          </a:bodyPr>
          <a:lstStyle/>
          <a:p>
            <a:r>
              <a:rPr lang="en-GB" dirty="0"/>
              <a:t>Thoughts</a:t>
            </a:r>
          </a:p>
        </p:txBody>
      </p:sp>
      <p:sp>
        <p:nvSpPr>
          <p:cNvPr id="13" name="TextBox 12">
            <a:extLst>
              <a:ext uri="{FF2B5EF4-FFF2-40B4-BE49-F238E27FC236}">
                <a16:creationId xmlns:a16="http://schemas.microsoft.com/office/drawing/2014/main" id="{20B609EF-1693-CB88-924E-8CC39E9F39E2}"/>
              </a:ext>
            </a:extLst>
          </p:cNvPr>
          <p:cNvSpPr txBox="1"/>
          <p:nvPr/>
        </p:nvSpPr>
        <p:spPr>
          <a:xfrm>
            <a:off x="9652881" y="4133192"/>
            <a:ext cx="1286926" cy="369332"/>
          </a:xfrm>
          <a:prstGeom prst="rect">
            <a:avLst/>
          </a:prstGeom>
          <a:noFill/>
        </p:spPr>
        <p:txBody>
          <a:bodyPr wrap="square" rtlCol="0">
            <a:spAutoFit/>
          </a:bodyPr>
          <a:lstStyle/>
          <a:p>
            <a:r>
              <a:rPr lang="en-GB" dirty="0"/>
              <a:t>Feelings</a:t>
            </a:r>
          </a:p>
        </p:txBody>
      </p:sp>
      <p:sp>
        <p:nvSpPr>
          <p:cNvPr id="15" name="TextBox 14">
            <a:extLst>
              <a:ext uri="{FF2B5EF4-FFF2-40B4-BE49-F238E27FC236}">
                <a16:creationId xmlns:a16="http://schemas.microsoft.com/office/drawing/2014/main" id="{489A5E2E-3568-4003-089B-982C192CBA23}"/>
              </a:ext>
            </a:extLst>
          </p:cNvPr>
          <p:cNvSpPr txBox="1"/>
          <p:nvPr/>
        </p:nvSpPr>
        <p:spPr>
          <a:xfrm>
            <a:off x="8386525" y="4465273"/>
            <a:ext cx="1395978" cy="369332"/>
          </a:xfrm>
          <a:prstGeom prst="rect">
            <a:avLst/>
          </a:prstGeom>
          <a:noFill/>
        </p:spPr>
        <p:txBody>
          <a:bodyPr wrap="square" rtlCol="0">
            <a:spAutoFit/>
          </a:bodyPr>
          <a:lstStyle/>
          <a:p>
            <a:r>
              <a:rPr lang="en-GB" dirty="0"/>
              <a:t>Sensations</a:t>
            </a:r>
          </a:p>
        </p:txBody>
      </p:sp>
      <p:sp>
        <p:nvSpPr>
          <p:cNvPr id="17" name="TextBox 16">
            <a:extLst>
              <a:ext uri="{FF2B5EF4-FFF2-40B4-BE49-F238E27FC236}">
                <a16:creationId xmlns:a16="http://schemas.microsoft.com/office/drawing/2014/main" id="{A9568275-7829-69B0-444D-53EB62393F7F}"/>
              </a:ext>
            </a:extLst>
          </p:cNvPr>
          <p:cNvSpPr txBox="1"/>
          <p:nvPr/>
        </p:nvSpPr>
        <p:spPr>
          <a:xfrm>
            <a:off x="7535631" y="4990620"/>
            <a:ext cx="1286926" cy="369332"/>
          </a:xfrm>
          <a:prstGeom prst="rect">
            <a:avLst/>
          </a:prstGeom>
          <a:noFill/>
        </p:spPr>
        <p:txBody>
          <a:bodyPr wrap="square" rtlCol="0">
            <a:spAutoFit/>
          </a:bodyPr>
          <a:lstStyle/>
          <a:p>
            <a:r>
              <a:rPr lang="en-GB" dirty="0"/>
              <a:t>Triggers</a:t>
            </a:r>
          </a:p>
        </p:txBody>
      </p:sp>
      <p:sp>
        <p:nvSpPr>
          <p:cNvPr id="19" name="TextBox 18">
            <a:extLst>
              <a:ext uri="{FF2B5EF4-FFF2-40B4-BE49-F238E27FC236}">
                <a16:creationId xmlns:a16="http://schemas.microsoft.com/office/drawing/2014/main" id="{31C36D46-D714-0007-A4D2-D38A979708A6}"/>
              </a:ext>
            </a:extLst>
          </p:cNvPr>
          <p:cNvSpPr txBox="1"/>
          <p:nvPr/>
        </p:nvSpPr>
        <p:spPr>
          <a:xfrm>
            <a:off x="7440672" y="4090600"/>
            <a:ext cx="1395978" cy="369332"/>
          </a:xfrm>
          <a:prstGeom prst="rect">
            <a:avLst/>
          </a:prstGeom>
          <a:noFill/>
        </p:spPr>
        <p:txBody>
          <a:bodyPr wrap="square" rtlCol="0">
            <a:spAutoFit/>
          </a:bodyPr>
          <a:lstStyle/>
          <a:p>
            <a:r>
              <a:rPr lang="en-GB" dirty="0"/>
              <a:t>Beliefs</a:t>
            </a:r>
          </a:p>
        </p:txBody>
      </p:sp>
      <p:sp>
        <p:nvSpPr>
          <p:cNvPr id="21" name="TextBox 20">
            <a:extLst>
              <a:ext uri="{FF2B5EF4-FFF2-40B4-BE49-F238E27FC236}">
                <a16:creationId xmlns:a16="http://schemas.microsoft.com/office/drawing/2014/main" id="{834561E7-B65E-B585-A10F-6391309CD19D}"/>
              </a:ext>
            </a:extLst>
          </p:cNvPr>
          <p:cNvSpPr txBox="1"/>
          <p:nvPr/>
        </p:nvSpPr>
        <p:spPr>
          <a:xfrm>
            <a:off x="9202103" y="5078743"/>
            <a:ext cx="1286926" cy="369332"/>
          </a:xfrm>
          <a:prstGeom prst="rect">
            <a:avLst/>
          </a:prstGeom>
          <a:noFill/>
        </p:spPr>
        <p:txBody>
          <a:bodyPr wrap="square" rtlCol="0">
            <a:spAutoFit/>
          </a:bodyPr>
          <a:lstStyle/>
          <a:p>
            <a:r>
              <a:rPr lang="en-GB" dirty="0"/>
              <a:t>Peers</a:t>
            </a:r>
          </a:p>
        </p:txBody>
      </p:sp>
      <p:sp>
        <p:nvSpPr>
          <p:cNvPr id="25" name="TextBox 24">
            <a:extLst>
              <a:ext uri="{FF2B5EF4-FFF2-40B4-BE49-F238E27FC236}">
                <a16:creationId xmlns:a16="http://schemas.microsoft.com/office/drawing/2014/main" id="{33BA08FE-3D0D-6F68-DA8E-220DBEB64394}"/>
              </a:ext>
            </a:extLst>
          </p:cNvPr>
          <p:cNvSpPr txBox="1"/>
          <p:nvPr/>
        </p:nvSpPr>
        <p:spPr>
          <a:xfrm>
            <a:off x="3553012" y="3965760"/>
            <a:ext cx="1395978" cy="369332"/>
          </a:xfrm>
          <a:prstGeom prst="rect">
            <a:avLst/>
          </a:prstGeom>
          <a:noFill/>
        </p:spPr>
        <p:txBody>
          <a:bodyPr wrap="square" rtlCol="0">
            <a:spAutoFit/>
          </a:bodyPr>
          <a:lstStyle/>
          <a:p>
            <a:r>
              <a:rPr lang="en-GB" dirty="0"/>
              <a:t>Exploitation</a:t>
            </a:r>
          </a:p>
        </p:txBody>
      </p:sp>
      <p:sp>
        <p:nvSpPr>
          <p:cNvPr id="27" name="TextBox 26">
            <a:extLst>
              <a:ext uri="{FF2B5EF4-FFF2-40B4-BE49-F238E27FC236}">
                <a16:creationId xmlns:a16="http://schemas.microsoft.com/office/drawing/2014/main" id="{86083FBA-967C-8C0A-3616-B4998B4626FE}"/>
              </a:ext>
            </a:extLst>
          </p:cNvPr>
          <p:cNvSpPr txBox="1"/>
          <p:nvPr/>
        </p:nvSpPr>
        <p:spPr>
          <a:xfrm>
            <a:off x="4155363" y="4894077"/>
            <a:ext cx="1587254" cy="369332"/>
          </a:xfrm>
          <a:prstGeom prst="rect">
            <a:avLst/>
          </a:prstGeom>
          <a:noFill/>
        </p:spPr>
        <p:txBody>
          <a:bodyPr wrap="square" rtlCol="0">
            <a:spAutoFit/>
          </a:bodyPr>
          <a:lstStyle/>
          <a:p>
            <a:r>
              <a:rPr lang="en-GB" dirty="0"/>
              <a:t>Environment</a:t>
            </a:r>
          </a:p>
        </p:txBody>
      </p:sp>
    </p:spTree>
    <p:extLst>
      <p:ext uri="{BB962C8B-B14F-4D97-AF65-F5344CB8AC3E}">
        <p14:creationId xmlns:p14="http://schemas.microsoft.com/office/powerpoint/2010/main" val="9187191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27"/>
          <p:cNvSpPr txBox="1">
            <a:spLocks noGrp="1"/>
          </p:cNvSpPr>
          <p:nvPr>
            <p:ph type="title"/>
          </p:nvPr>
        </p:nvSpPr>
        <p:spPr>
          <a:xfrm>
            <a:off x="424207" y="274409"/>
            <a:ext cx="10515600" cy="113347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400"/>
              <a:buFont typeface="Calibri"/>
              <a:buNone/>
            </a:pPr>
            <a:r>
              <a:rPr lang="en-GB" sz="4400">
                <a:solidFill>
                  <a:srgbClr val="3F3F3F"/>
                </a:solidFill>
                <a:latin typeface="Calibri"/>
                <a:ea typeface="Calibri"/>
                <a:cs typeface="Calibri"/>
                <a:sym typeface="Calibri"/>
              </a:rPr>
              <a:t>Why a CBT approach?</a:t>
            </a:r>
            <a:endParaRPr/>
          </a:p>
        </p:txBody>
      </p:sp>
      <p:grpSp>
        <p:nvGrpSpPr>
          <p:cNvPr id="523" name="Google Shape;523;p27"/>
          <p:cNvGrpSpPr/>
          <p:nvPr/>
        </p:nvGrpSpPr>
        <p:grpSpPr>
          <a:xfrm>
            <a:off x="611532" y="1704370"/>
            <a:ext cx="10328275" cy="4311649"/>
            <a:chOff x="0" y="0"/>
            <a:chExt cx="10328275" cy="4311649"/>
          </a:xfrm>
        </p:grpSpPr>
        <p:cxnSp>
          <p:nvCxnSpPr>
            <p:cNvPr id="524" name="Google Shape;524;p27"/>
            <p:cNvCxnSpPr/>
            <p:nvPr/>
          </p:nvCxnSpPr>
          <p:spPr>
            <a:xfrm>
              <a:off x="0" y="0"/>
              <a:ext cx="10328275"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525" name="Google Shape;525;p27"/>
            <p:cNvSpPr/>
            <p:nvPr/>
          </p:nvSpPr>
          <p:spPr>
            <a:xfrm>
              <a:off x="0" y="0"/>
              <a:ext cx="10328275" cy="1077912"/>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6" name="Google Shape;526;p27"/>
            <p:cNvSpPr txBox="1"/>
            <p:nvPr/>
          </p:nvSpPr>
          <p:spPr>
            <a:xfrm>
              <a:off x="0" y="0"/>
              <a:ext cx="10328275" cy="1077912"/>
            </a:xfrm>
            <a:prstGeom prst="rect">
              <a:avLst/>
            </a:prstGeom>
            <a:noFill/>
            <a:ln>
              <a:noFill/>
            </a:ln>
          </p:spPr>
          <p:txBody>
            <a:bodyPr spcFirstLastPara="1" wrap="square" lIns="72375" tIns="72375" rIns="72375" bIns="7237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1900"/>
                <a:buFont typeface="Calibri"/>
                <a:buNone/>
                <a:tabLst/>
                <a:defRPr/>
              </a:pPr>
              <a:r>
                <a:rPr kumimoji="0" lang="en-GB" sz="1900" b="0" i="0" u="none" strike="noStrike" kern="0" cap="none" spc="0" normalizeH="0" baseline="0" noProof="0">
                  <a:ln>
                    <a:noFill/>
                  </a:ln>
                  <a:solidFill>
                    <a:srgbClr val="000000"/>
                  </a:solidFill>
                  <a:effectLst/>
                  <a:uLnTx/>
                  <a:uFillTx/>
                  <a:latin typeface="Calibri"/>
                  <a:ea typeface="Calibri"/>
                  <a:cs typeface="Calibri"/>
                  <a:sym typeface="Calibri"/>
                </a:rPr>
                <a:t>In the UK, the National Institute for Health and Clinical Excellence (NICE) recommends CBT for the management of many common mental health difficulties including depression and anxiety. </a:t>
              </a:r>
              <a:endParaRPr kumimoji="0" sz="19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527" name="Google Shape;527;p27"/>
            <p:cNvCxnSpPr/>
            <p:nvPr/>
          </p:nvCxnSpPr>
          <p:spPr>
            <a:xfrm>
              <a:off x="0" y="1077912"/>
              <a:ext cx="10328275"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528" name="Google Shape;528;p27"/>
            <p:cNvSpPr/>
            <p:nvPr/>
          </p:nvSpPr>
          <p:spPr>
            <a:xfrm>
              <a:off x="0" y="1077912"/>
              <a:ext cx="10328275" cy="1077912"/>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9" name="Google Shape;529;p27"/>
            <p:cNvSpPr txBox="1"/>
            <p:nvPr/>
          </p:nvSpPr>
          <p:spPr>
            <a:xfrm>
              <a:off x="0" y="1077912"/>
              <a:ext cx="10328275" cy="1077912"/>
            </a:xfrm>
            <a:prstGeom prst="rect">
              <a:avLst/>
            </a:prstGeom>
            <a:noFill/>
            <a:ln>
              <a:noFill/>
            </a:ln>
          </p:spPr>
          <p:txBody>
            <a:bodyPr spcFirstLastPara="1" wrap="square" lIns="72375" tIns="72375" rIns="72375" bIns="7237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1900"/>
                <a:buFont typeface="Calibri"/>
                <a:buNone/>
                <a:tabLst/>
                <a:defRPr/>
              </a:pPr>
              <a:r>
                <a:rPr kumimoji="0" lang="en-GB" sz="1900" b="0" i="0" u="none" strike="noStrike" kern="0" cap="none" spc="0" normalizeH="0" baseline="0" noProof="0">
                  <a:ln>
                    <a:noFill/>
                  </a:ln>
                  <a:solidFill>
                    <a:srgbClr val="000000"/>
                  </a:solidFill>
                  <a:effectLst/>
                  <a:uLnTx/>
                  <a:uFillTx/>
                  <a:latin typeface="Calibri"/>
                  <a:ea typeface="Calibri"/>
                  <a:cs typeface="Calibri"/>
                  <a:sym typeface="Calibri"/>
                </a:rPr>
                <a:t>CBT tools and techniques are empowering and places emphasis on thoughts and behaviour as powerful areas to target for change and develop but places this in context, recognising that what is going on around an individual and their environment will influence how an individual thinks, feels and acts.</a:t>
              </a:r>
              <a:endParaRPr kumimoji="0" sz="19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530" name="Google Shape;530;p27"/>
            <p:cNvCxnSpPr/>
            <p:nvPr/>
          </p:nvCxnSpPr>
          <p:spPr>
            <a:xfrm>
              <a:off x="0" y="2155824"/>
              <a:ext cx="10328275"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531" name="Google Shape;531;p27"/>
            <p:cNvSpPr/>
            <p:nvPr/>
          </p:nvSpPr>
          <p:spPr>
            <a:xfrm>
              <a:off x="0" y="2155825"/>
              <a:ext cx="10328275" cy="1077912"/>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2" name="Google Shape;532;p27"/>
            <p:cNvSpPr txBox="1"/>
            <p:nvPr/>
          </p:nvSpPr>
          <p:spPr>
            <a:xfrm>
              <a:off x="0" y="2155825"/>
              <a:ext cx="10328275" cy="1077912"/>
            </a:xfrm>
            <a:prstGeom prst="rect">
              <a:avLst/>
            </a:prstGeom>
            <a:noFill/>
            <a:ln>
              <a:noFill/>
            </a:ln>
          </p:spPr>
          <p:txBody>
            <a:bodyPr spcFirstLastPara="1" wrap="square" lIns="72375" tIns="72375" rIns="72375" bIns="7237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1900"/>
                <a:buFont typeface="Calibri"/>
                <a:buNone/>
                <a:tabLst/>
                <a:defRPr/>
              </a:pPr>
              <a:r>
                <a:rPr kumimoji="0" lang="en-GB" sz="1900" b="0" i="0" u="none" strike="noStrike" kern="0" cap="none" spc="0" normalizeH="0" baseline="0" noProof="0">
                  <a:ln>
                    <a:noFill/>
                  </a:ln>
                  <a:solidFill>
                    <a:srgbClr val="000000"/>
                  </a:solidFill>
                  <a:effectLst/>
                  <a:uLnTx/>
                  <a:uFillTx/>
                  <a:latin typeface="Calibri"/>
                  <a:ea typeface="Calibri"/>
                  <a:cs typeface="Calibri"/>
                  <a:sym typeface="Calibri"/>
                </a:rPr>
                <a:t>CBT places a strong emphasis on the “doing” and modifying behaviour in order to impact on thoughts and feelings. </a:t>
              </a:r>
              <a:endParaRPr kumimoji="0" sz="19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533" name="Google Shape;533;p27"/>
            <p:cNvCxnSpPr/>
            <p:nvPr/>
          </p:nvCxnSpPr>
          <p:spPr>
            <a:xfrm>
              <a:off x="0" y="3233737"/>
              <a:ext cx="10328275"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534" name="Google Shape;534;p27"/>
            <p:cNvSpPr/>
            <p:nvPr/>
          </p:nvSpPr>
          <p:spPr>
            <a:xfrm>
              <a:off x="0" y="3233737"/>
              <a:ext cx="10328275" cy="1077912"/>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5" name="Google Shape;535;p27"/>
            <p:cNvSpPr txBox="1"/>
            <p:nvPr/>
          </p:nvSpPr>
          <p:spPr>
            <a:xfrm>
              <a:off x="0" y="3233737"/>
              <a:ext cx="10328275" cy="1077912"/>
            </a:xfrm>
            <a:prstGeom prst="rect">
              <a:avLst/>
            </a:prstGeom>
            <a:noFill/>
            <a:ln>
              <a:noFill/>
            </a:ln>
          </p:spPr>
          <p:txBody>
            <a:bodyPr spcFirstLastPara="1" wrap="square" lIns="72375" tIns="72375" rIns="72375" bIns="7237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1900"/>
                <a:buFont typeface="Calibri"/>
                <a:buNone/>
                <a:tabLst/>
                <a:defRPr/>
              </a:pPr>
              <a:r>
                <a:rPr kumimoji="0" lang="en-GB" sz="1900" b="0" i="0" u="none" strike="noStrike" kern="0" cap="none" spc="0" normalizeH="0" baseline="0" noProof="0">
                  <a:ln>
                    <a:noFill/>
                  </a:ln>
                  <a:solidFill>
                    <a:srgbClr val="000000"/>
                  </a:solidFill>
                  <a:effectLst/>
                  <a:uLnTx/>
                  <a:uFillTx/>
                  <a:latin typeface="Calibri"/>
                  <a:ea typeface="Calibri"/>
                  <a:cs typeface="Calibri"/>
                  <a:sym typeface="Calibri"/>
                </a:rPr>
                <a:t>CBT is goal directed, problem solving approach and future focussed providing an experiential opportunity for young people to think about their short and long-term goals at a critical time during the formation of their identity.   </a:t>
              </a:r>
              <a:endParaRPr kumimoji="0" sz="19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28"/>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F3F3F"/>
              </a:buClr>
              <a:buSzPts val="4400"/>
              <a:buFont typeface="Calibri"/>
              <a:buNone/>
            </a:pPr>
            <a:br>
              <a:rPr lang="en-GB" sz="4400">
                <a:solidFill>
                  <a:srgbClr val="3F3F3F"/>
                </a:solidFill>
                <a:latin typeface="Calibri"/>
                <a:ea typeface="Calibri"/>
                <a:cs typeface="Calibri"/>
                <a:sym typeface="Calibri"/>
              </a:rPr>
            </a:br>
            <a:r>
              <a:rPr lang="en-GB" sz="4400">
                <a:solidFill>
                  <a:srgbClr val="3F3F3F"/>
                </a:solidFill>
                <a:latin typeface="Calibri"/>
                <a:ea typeface="Calibri"/>
                <a:cs typeface="Calibri"/>
                <a:sym typeface="Calibri"/>
              </a:rPr>
              <a:t> </a:t>
            </a:r>
            <a:endParaRPr/>
          </a:p>
        </p:txBody>
      </p:sp>
      <p:grpSp>
        <p:nvGrpSpPr>
          <p:cNvPr id="542" name="Google Shape;542;p28"/>
          <p:cNvGrpSpPr/>
          <p:nvPr/>
        </p:nvGrpSpPr>
        <p:grpSpPr>
          <a:xfrm>
            <a:off x="556181" y="1607992"/>
            <a:ext cx="10536238" cy="4358188"/>
            <a:chOff x="0" y="2130"/>
            <a:chExt cx="10536238" cy="4358188"/>
          </a:xfrm>
        </p:grpSpPr>
        <p:cxnSp>
          <p:nvCxnSpPr>
            <p:cNvPr id="543" name="Google Shape;543;p28"/>
            <p:cNvCxnSpPr/>
            <p:nvPr/>
          </p:nvCxnSpPr>
          <p:spPr>
            <a:xfrm>
              <a:off x="0" y="2130"/>
              <a:ext cx="10536238"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544" name="Google Shape;544;p28"/>
            <p:cNvSpPr/>
            <p:nvPr/>
          </p:nvSpPr>
          <p:spPr>
            <a:xfrm>
              <a:off x="0" y="2130"/>
              <a:ext cx="10536238" cy="1452729"/>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5" name="Google Shape;545;p28"/>
            <p:cNvSpPr txBox="1"/>
            <p:nvPr/>
          </p:nvSpPr>
          <p:spPr>
            <a:xfrm>
              <a:off x="0" y="2130"/>
              <a:ext cx="10536238" cy="1452729"/>
            </a:xfrm>
            <a:prstGeom prst="rect">
              <a:avLst/>
            </a:prstGeom>
            <a:noFill/>
            <a:ln>
              <a:noFill/>
            </a:ln>
          </p:spPr>
          <p:txBody>
            <a:bodyPr spcFirstLastPara="1" wrap="square" lIns="68575" tIns="68575" rIns="68575" bIns="6857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2400" b="0" i="0" u="none" strike="noStrike" kern="0" cap="none" spc="0" normalizeH="0" baseline="0" noProof="0" dirty="0">
                  <a:ln>
                    <a:noFill/>
                  </a:ln>
                  <a:solidFill>
                    <a:srgbClr val="000000"/>
                  </a:solidFill>
                  <a:effectLst/>
                  <a:uLnTx/>
                  <a:uFillTx/>
                  <a:latin typeface="Calibri"/>
                  <a:ea typeface="Calibri"/>
                  <a:cs typeface="Calibri"/>
                  <a:sym typeface="Calibri"/>
                </a:rPr>
                <a:t>Was first developed by Aaron Beck in the 1960’s and has an extensive evidence base, improving outcomes for a range of presentations including mental health and behavioural problems</a:t>
              </a:r>
              <a:r>
                <a:rPr kumimoji="0" lang="en-GB" sz="1800" b="0" i="0" u="none" strike="noStrike" kern="0" cap="none" spc="0" normalizeH="0" baseline="0" noProof="0" dirty="0">
                  <a:ln>
                    <a:noFill/>
                  </a:ln>
                  <a:solidFill>
                    <a:srgbClr val="000000"/>
                  </a:solidFill>
                  <a:effectLst/>
                  <a:uLnTx/>
                  <a:uFillTx/>
                  <a:latin typeface="Calibri"/>
                  <a:ea typeface="Calibri"/>
                  <a:cs typeface="Calibri"/>
                  <a:sym typeface="Calibri"/>
                </a:rPr>
                <a:t>.</a:t>
              </a:r>
              <a:endParaRPr kumimoji="0"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cxnSp>
          <p:nvCxnSpPr>
            <p:cNvPr id="546" name="Google Shape;546;p28"/>
            <p:cNvCxnSpPr/>
            <p:nvPr/>
          </p:nvCxnSpPr>
          <p:spPr>
            <a:xfrm>
              <a:off x="0" y="1454860"/>
              <a:ext cx="10536238"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547" name="Google Shape;547;p28"/>
            <p:cNvSpPr/>
            <p:nvPr/>
          </p:nvSpPr>
          <p:spPr>
            <a:xfrm>
              <a:off x="0" y="1454860"/>
              <a:ext cx="10536238" cy="1452729"/>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8" name="Google Shape;548;p28"/>
            <p:cNvSpPr txBox="1"/>
            <p:nvPr/>
          </p:nvSpPr>
          <p:spPr>
            <a:xfrm>
              <a:off x="0" y="1454860"/>
              <a:ext cx="10536238" cy="1452729"/>
            </a:xfrm>
            <a:prstGeom prst="rect">
              <a:avLst/>
            </a:prstGeom>
            <a:noFill/>
            <a:ln>
              <a:noFill/>
            </a:ln>
          </p:spPr>
          <p:txBody>
            <a:bodyPr spcFirstLastPara="1" wrap="square" lIns="68575" tIns="68575" rIns="68575" bIns="6857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2400" b="0" i="0" u="none" strike="noStrike" kern="0" cap="none" spc="0" normalizeH="0" baseline="0" noProof="0" dirty="0">
                  <a:ln>
                    <a:noFill/>
                  </a:ln>
                  <a:solidFill>
                    <a:srgbClr val="000000"/>
                  </a:solidFill>
                  <a:effectLst/>
                  <a:uLnTx/>
                  <a:uFillTx/>
                  <a:latin typeface="Calibri"/>
                  <a:ea typeface="Calibri"/>
                  <a:cs typeface="Calibri"/>
                  <a:sym typeface="Calibri"/>
                </a:rPr>
                <a:t>A central concept in CBT is that we feel the way we think; that the interpretation of events will affect how we feel rather than the event, so by thinking in healthy ways you are more likely to live happily and productively.</a:t>
              </a:r>
              <a:endParaRPr kumimoji="0" sz="2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cxnSp>
          <p:nvCxnSpPr>
            <p:cNvPr id="549" name="Google Shape;549;p28"/>
            <p:cNvCxnSpPr/>
            <p:nvPr/>
          </p:nvCxnSpPr>
          <p:spPr>
            <a:xfrm>
              <a:off x="0" y="2907589"/>
              <a:ext cx="10536238"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550" name="Google Shape;550;p28"/>
            <p:cNvSpPr/>
            <p:nvPr/>
          </p:nvSpPr>
          <p:spPr>
            <a:xfrm>
              <a:off x="0" y="2907589"/>
              <a:ext cx="10536238" cy="1452729"/>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1" name="Google Shape;551;p28"/>
            <p:cNvSpPr txBox="1"/>
            <p:nvPr/>
          </p:nvSpPr>
          <p:spPr>
            <a:xfrm>
              <a:off x="0" y="2907589"/>
              <a:ext cx="10536238" cy="1452729"/>
            </a:xfrm>
            <a:prstGeom prst="rect">
              <a:avLst/>
            </a:prstGeom>
            <a:noFill/>
            <a:ln>
              <a:noFill/>
            </a:ln>
          </p:spPr>
          <p:txBody>
            <a:bodyPr spcFirstLastPara="1" wrap="square" lIns="68575" tIns="68575" rIns="68575" bIns="6857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2400" b="0" i="0" u="none" strike="noStrike" kern="0" cap="none" spc="0" normalizeH="0" baseline="0" noProof="0" dirty="0">
                  <a:ln>
                    <a:noFill/>
                  </a:ln>
                  <a:solidFill>
                    <a:srgbClr val="000000"/>
                  </a:solidFill>
                  <a:effectLst/>
                  <a:uLnTx/>
                  <a:uFillTx/>
                  <a:latin typeface="Calibri"/>
                  <a:ea typeface="Calibri"/>
                  <a:cs typeface="Calibri"/>
                  <a:sym typeface="Calibri"/>
                </a:rPr>
                <a:t>It is a scientific approach to behaviour. It has been tried and tested with various populations for dealing with a wide range of psychological “problems or challenges” and encourages individuals to play scientist in their own lives- treating thoughts as theories and hunches about reality to be tested- rather than as facts.</a:t>
              </a:r>
              <a:endParaRPr kumimoji="0" sz="24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29"/>
          <p:cNvSpPr txBox="1">
            <a:spLocks noGrp="1"/>
          </p:cNvSpPr>
          <p:nvPr>
            <p:ph type="title"/>
          </p:nvPr>
        </p:nvSpPr>
        <p:spPr>
          <a:xfrm>
            <a:off x="438757" y="218780"/>
            <a:ext cx="10018712" cy="1752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sz="4400">
                <a:solidFill>
                  <a:schemeClr val="dk1"/>
                </a:solidFill>
                <a:latin typeface="Calibri"/>
                <a:ea typeface="Calibri"/>
                <a:cs typeface="Calibri"/>
                <a:sym typeface="Calibri"/>
              </a:rPr>
              <a:t>The “Your Choice” </a:t>
            </a:r>
            <a:r>
              <a:rPr lang="en-GB" sz="4400" b="1">
                <a:solidFill>
                  <a:schemeClr val="dk1"/>
                </a:solidFill>
                <a:latin typeface="Calibri"/>
                <a:ea typeface="Calibri"/>
                <a:cs typeface="Calibri"/>
                <a:sym typeface="Calibri"/>
              </a:rPr>
              <a:t>approach</a:t>
            </a:r>
            <a:r>
              <a:rPr lang="en-GB" sz="4400">
                <a:solidFill>
                  <a:schemeClr val="dk1"/>
                </a:solidFill>
                <a:latin typeface="Calibri"/>
                <a:ea typeface="Calibri"/>
                <a:cs typeface="Calibri"/>
                <a:sym typeface="Calibri"/>
              </a:rPr>
              <a:t> to CBT.</a:t>
            </a:r>
            <a:endParaRPr/>
          </a:p>
        </p:txBody>
      </p:sp>
      <p:sp>
        <p:nvSpPr>
          <p:cNvPr id="558" name="Google Shape;558;p29"/>
          <p:cNvSpPr txBox="1">
            <a:spLocks noGrp="1"/>
          </p:cNvSpPr>
          <p:nvPr>
            <p:ph type="body" idx="1"/>
          </p:nvPr>
        </p:nvSpPr>
        <p:spPr>
          <a:xfrm>
            <a:off x="551878" y="1683192"/>
            <a:ext cx="10018712" cy="4321175"/>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Your Choice seeks to; </a:t>
            </a:r>
            <a:endParaRPr/>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Maximise the engagement skills embedded within adolescent services to increase access to the “Therapeutic </a:t>
            </a:r>
            <a:r>
              <a:rPr lang="en-GB" sz="2400" b="1" i="0" u="none" strike="noStrike" cap="none">
                <a:solidFill>
                  <a:schemeClr val="dk1"/>
                </a:solidFill>
                <a:latin typeface="Calibri"/>
                <a:ea typeface="Calibri"/>
                <a:cs typeface="Calibri"/>
                <a:sym typeface="Calibri"/>
              </a:rPr>
              <a:t>approach</a:t>
            </a:r>
            <a:r>
              <a:rPr lang="en-GB" sz="2400" b="0" i="0" u="none" strike="noStrike" cap="none">
                <a:solidFill>
                  <a:schemeClr val="dk1"/>
                </a:solidFill>
                <a:latin typeface="Calibri"/>
                <a:ea typeface="Calibri"/>
                <a:cs typeface="Calibri"/>
                <a:sym typeface="Calibri"/>
              </a:rPr>
              <a:t>”, which puts goal setting at the heart of the “Your Choice” programme</a:t>
            </a:r>
            <a:endParaRPr/>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Activate behaviour by identifying the young person’s “hook” and working towards goals that are meaningful to them</a:t>
            </a:r>
            <a:endParaRPr/>
          </a:p>
          <a:p>
            <a:pPr marL="685800" marR="0" lvl="1" indent="-228600" algn="l" rtl="0">
              <a:lnSpc>
                <a:spcPct val="90000"/>
              </a:lnSpc>
              <a:spcBef>
                <a:spcPts val="500"/>
              </a:spcBef>
              <a:spcAft>
                <a:spcPts val="0"/>
              </a:spcAft>
              <a:buClr>
                <a:schemeClr val="dk1"/>
              </a:buClr>
              <a:buSzPts val="2400"/>
              <a:buFont typeface="Arial"/>
              <a:buChar char="•"/>
            </a:pPr>
            <a:r>
              <a:rPr lang="en-GB" sz="2400" b="0" i="0" u="none" strike="noStrike" cap="none">
                <a:solidFill>
                  <a:schemeClr val="dk1"/>
                </a:solidFill>
                <a:latin typeface="Calibri"/>
                <a:ea typeface="Calibri"/>
                <a:cs typeface="Calibri"/>
                <a:sym typeface="Calibri"/>
              </a:rPr>
              <a:t>Get alongside young people in order to help them to understand and appropriately manage cognitive processes that that may be getting in the way of them achieving their goals.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31"/>
          <p:cNvSpPr txBox="1">
            <a:spLocks noGrp="1"/>
          </p:cNvSpPr>
          <p:nvPr>
            <p:ph type="title"/>
          </p:nvPr>
        </p:nvSpPr>
        <p:spPr>
          <a:xfrm>
            <a:off x="586338" y="424245"/>
            <a:ext cx="8083530" cy="1176867"/>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rgbClr val="235E25"/>
              </a:buClr>
              <a:buSzPct val="100000"/>
              <a:buFont typeface="Calibri"/>
              <a:buNone/>
            </a:pPr>
            <a:r>
              <a:rPr lang="en-GB">
                <a:solidFill>
                  <a:srgbClr val="235E25"/>
                </a:solidFill>
              </a:rPr>
              <a:t>Your Choice Coach Training &amp; Support </a:t>
            </a:r>
            <a:endParaRPr/>
          </a:p>
        </p:txBody>
      </p:sp>
      <p:grpSp>
        <p:nvGrpSpPr>
          <p:cNvPr id="572" name="Google Shape;572;p31"/>
          <p:cNvGrpSpPr/>
          <p:nvPr/>
        </p:nvGrpSpPr>
        <p:grpSpPr>
          <a:xfrm>
            <a:off x="6086996" y="1462446"/>
            <a:ext cx="4485546" cy="4485879"/>
            <a:chOff x="1897647" y="483634"/>
            <a:chExt cx="4485546" cy="4485879"/>
          </a:xfrm>
        </p:grpSpPr>
        <p:sp>
          <p:nvSpPr>
            <p:cNvPr id="573" name="Google Shape;573;p31"/>
            <p:cNvSpPr/>
            <p:nvPr/>
          </p:nvSpPr>
          <p:spPr>
            <a:xfrm>
              <a:off x="1906634" y="483634"/>
              <a:ext cx="4476559" cy="4476559"/>
            </a:xfrm>
            <a:prstGeom prst="pie">
              <a:avLst>
                <a:gd name="adj1" fmla="val 16200000"/>
                <a:gd name="adj2" fmla="val 1800000"/>
              </a:avLst>
            </a:prstGeom>
            <a:solidFill>
              <a:schemeClr val="accent6"/>
            </a:solidFill>
            <a:ln w="1905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31"/>
            <p:cNvSpPr txBox="1"/>
            <p:nvPr/>
          </p:nvSpPr>
          <p:spPr>
            <a:xfrm>
              <a:off x="4340497" y="1309666"/>
              <a:ext cx="1518832" cy="1492186"/>
            </a:xfrm>
            <a:prstGeom prst="rect">
              <a:avLst/>
            </a:prstGeom>
            <a:noFill/>
            <a:ln>
              <a:noFill/>
            </a:ln>
          </p:spPr>
          <p:txBody>
            <a:bodyPr spcFirstLastPara="1" wrap="square" lIns="27925" tIns="27925" rIns="27925" bIns="279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200"/>
                <a:buFont typeface="Calibri"/>
                <a:buNone/>
                <a:tabLst/>
                <a:defRPr/>
              </a:pPr>
              <a:r>
                <a:rPr kumimoji="0" lang="en-GB" sz="2200" b="0" i="0" u="none" strike="noStrike" kern="0" cap="none" spc="0" normalizeH="0" baseline="0" noProof="0">
                  <a:ln>
                    <a:noFill/>
                  </a:ln>
                  <a:solidFill>
                    <a:srgbClr val="FFFFFF"/>
                  </a:solidFill>
                  <a:effectLst/>
                  <a:uLnTx/>
                  <a:uFillTx/>
                  <a:latin typeface="Calibri"/>
                  <a:ea typeface="Calibri"/>
                  <a:cs typeface="Calibri"/>
                  <a:sym typeface="Calibri"/>
                </a:rPr>
                <a:t>Clinical supervision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31"/>
            <p:cNvSpPr/>
            <p:nvPr/>
          </p:nvSpPr>
          <p:spPr>
            <a:xfrm>
              <a:off x="1897647" y="492954"/>
              <a:ext cx="4476559" cy="4476559"/>
            </a:xfrm>
            <a:prstGeom prst="pie">
              <a:avLst>
                <a:gd name="adj1" fmla="val 1800000"/>
                <a:gd name="adj2" fmla="val 9000000"/>
              </a:avLst>
            </a:prstGeom>
            <a:solidFill>
              <a:srgbClr val="4DC58D"/>
            </a:solidFill>
            <a:ln w="19050" cap="flat" cmpd="sng">
              <a:solidFill>
                <a:srgbClr val="4DC58D"/>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31"/>
            <p:cNvSpPr txBox="1"/>
            <p:nvPr/>
          </p:nvSpPr>
          <p:spPr>
            <a:xfrm>
              <a:off x="3123371" y="3317450"/>
              <a:ext cx="2025110" cy="1385601"/>
            </a:xfrm>
            <a:prstGeom prst="rect">
              <a:avLst/>
            </a:prstGeom>
            <a:noFill/>
            <a:ln>
              <a:noFill/>
            </a:ln>
          </p:spPr>
          <p:txBody>
            <a:bodyPr spcFirstLastPara="1" wrap="square" lIns="27925" tIns="27925" rIns="27925" bIns="279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200"/>
                <a:buFont typeface="Calibri"/>
                <a:buNone/>
                <a:tabLst/>
                <a:defRPr/>
              </a:pPr>
              <a:r>
                <a:rPr kumimoji="0" lang="en-GB" sz="2200" b="0" i="0" u="none" strike="noStrike" kern="0" cap="none" spc="0" normalizeH="0" baseline="0" noProof="0">
                  <a:ln>
                    <a:noFill/>
                  </a:ln>
                  <a:solidFill>
                    <a:srgbClr val="FFFFFF"/>
                  </a:solidFill>
                  <a:effectLst/>
                  <a:uLnTx/>
                  <a:uFillTx/>
                  <a:latin typeface="Calibri"/>
                  <a:ea typeface="Calibri"/>
                  <a:cs typeface="Calibri"/>
                  <a:sym typeface="Calibri"/>
                </a:rPr>
                <a:t>Training</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31"/>
            <p:cNvSpPr/>
            <p:nvPr/>
          </p:nvSpPr>
          <p:spPr>
            <a:xfrm>
              <a:off x="1897647" y="492954"/>
              <a:ext cx="4476559" cy="4476559"/>
            </a:xfrm>
            <a:prstGeom prst="pie">
              <a:avLst>
                <a:gd name="adj1" fmla="val 9000000"/>
                <a:gd name="adj2" fmla="val 16200000"/>
              </a:avLst>
            </a:prstGeom>
            <a:solidFill>
              <a:schemeClr val="accent5"/>
            </a:solidFill>
            <a:ln w="19050" cap="flat" cmpd="sng">
              <a:solidFill>
                <a:srgbClr val="3A66B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31"/>
            <p:cNvSpPr txBox="1"/>
            <p:nvPr/>
          </p:nvSpPr>
          <p:spPr>
            <a:xfrm>
              <a:off x="2377278" y="1372278"/>
              <a:ext cx="1518832" cy="1492186"/>
            </a:xfrm>
            <a:prstGeom prst="rect">
              <a:avLst/>
            </a:prstGeom>
            <a:noFill/>
            <a:ln>
              <a:noFill/>
            </a:ln>
          </p:spPr>
          <p:txBody>
            <a:bodyPr spcFirstLastPara="1" wrap="square" lIns="27925" tIns="27925" rIns="27925" bIns="279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200"/>
                <a:buFont typeface="Calibri"/>
                <a:buNone/>
                <a:tabLst/>
                <a:defRPr/>
              </a:pPr>
              <a:r>
                <a:rPr kumimoji="0" lang="en-GB" sz="2200" b="0" i="0" u="none" strike="noStrike" kern="0" cap="none" spc="0" normalizeH="0" baseline="0" noProof="0">
                  <a:ln>
                    <a:noFill/>
                  </a:ln>
                  <a:solidFill>
                    <a:srgbClr val="FFFFFF"/>
                  </a:solidFill>
                  <a:effectLst/>
                  <a:uLnTx/>
                  <a:uFillTx/>
                  <a:latin typeface="Calibri"/>
                  <a:ea typeface="Calibri"/>
                  <a:cs typeface="Calibri"/>
                  <a:sym typeface="Calibri"/>
                </a:rPr>
                <a:t>Access to peer &amp; resource network</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79" name="Google Shape;579;p31" descr="Stethoscope"/>
          <p:cNvSpPr/>
          <p:nvPr/>
        </p:nvSpPr>
        <p:spPr>
          <a:xfrm>
            <a:off x="9040571" y="2016914"/>
            <a:ext cx="571748" cy="571748"/>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31" descr="Teacher"/>
          <p:cNvSpPr/>
          <p:nvPr/>
        </p:nvSpPr>
        <p:spPr>
          <a:xfrm>
            <a:off x="8013386" y="4282115"/>
            <a:ext cx="571748" cy="571748"/>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31" descr="Social Network"/>
          <p:cNvSpPr/>
          <p:nvPr/>
        </p:nvSpPr>
        <p:spPr>
          <a:xfrm>
            <a:off x="6997242" y="1923926"/>
            <a:ext cx="571748" cy="571748"/>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31"/>
          <p:cNvSpPr txBox="1"/>
          <p:nvPr/>
        </p:nvSpPr>
        <p:spPr>
          <a:xfrm>
            <a:off x="838200" y="1825625"/>
            <a:ext cx="4985084" cy="4351338"/>
          </a:xfrm>
          <a:prstGeom prst="rect">
            <a:avLst/>
          </a:prstGeom>
          <a:noFill/>
          <a:ln>
            <a:noFill/>
          </a:ln>
        </p:spPr>
        <p:txBody>
          <a:bodyPr spcFirstLastPara="1" wrap="square" lIns="91425" tIns="45700" rIns="91425" bIns="45700" anchor="t" anchorCtr="0">
            <a:normAutofit/>
          </a:bodyPr>
          <a:lstStyle/>
          <a:p>
            <a:pPr marL="0" marR="0" lvl="0" indent="0" algn="l" defTabSz="914400" rtl="0" eaLnBrk="1" fontAlgn="auto" latinLnBrk="0" hangingPunct="1">
              <a:lnSpc>
                <a:spcPct val="100000"/>
              </a:lnSpc>
              <a:spcBef>
                <a:spcPts val="0"/>
              </a:spcBef>
              <a:spcAft>
                <a:spcPts val="0"/>
              </a:spcAft>
              <a:buClr>
                <a:srgbClr val="3F762A"/>
              </a:buClr>
              <a:buSzPts val="3190"/>
              <a:buFont typeface="Arial"/>
              <a:buNone/>
              <a:tabLst/>
              <a:defRPr/>
            </a:pPr>
            <a:r>
              <a:rPr kumimoji="0" lang="en-GB" sz="2200" b="0" i="0" u="none" strike="noStrike" kern="0" cap="none" spc="0" normalizeH="0" baseline="0" noProof="0">
                <a:ln>
                  <a:noFill/>
                </a:ln>
                <a:solidFill>
                  <a:srgbClr val="000000"/>
                </a:solidFill>
                <a:effectLst/>
                <a:uLnTx/>
                <a:uFillTx/>
                <a:latin typeface="Corbel"/>
                <a:ea typeface="Corbel"/>
                <a:cs typeface="Corbel"/>
                <a:sym typeface="Corbel"/>
              </a:rPr>
              <a:t>The Your Choice offer for practitioners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457200" marR="0" lvl="0" indent="-457200" algn="l" defTabSz="914400" rtl="0" eaLnBrk="1" fontAlgn="auto" latinLnBrk="0" hangingPunct="1">
              <a:lnSpc>
                <a:spcPct val="100000"/>
              </a:lnSpc>
              <a:spcBef>
                <a:spcPts val="1040"/>
              </a:spcBef>
              <a:spcAft>
                <a:spcPts val="0"/>
              </a:spcAft>
              <a:buClr>
                <a:srgbClr val="3F762A"/>
              </a:buClr>
              <a:buSzPts val="3190"/>
              <a:buFont typeface="Arial"/>
              <a:buAutoNum type="arabicPeriod"/>
              <a:tabLst/>
              <a:defRPr/>
            </a:pPr>
            <a:r>
              <a:rPr kumimoji="0" lang="en-GB" sz="2200" b="0" i="0" u="none" strike="noStrike" kern="0" cap="none" spc="0" normalizeH="0" baseline="0" noProof="0">
                <a:ln>
                  <a:noFill/>
                </a:ln>
                <a:solidFill>
                  <a:srgbClr val="000000"/>
                </a:solidFill>
                <a:effectLst/>
                <a:uLnTx/>
                <a:uFillTx/>
                <a:latin typeface="Corbel"/>
                <a:ea typeface="Corbel"/>
                <a:cs typeface="Corbel"/>
                <a:sym typeface="Corbel"/>
              </a:rPr>
              <a:t>Training</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457200" marR="0" lvl="0" indent="-457200" algn="l" defTabSz="914400" rtl="0" eaLnBrk="1" fontAlgn="auto" latinLnBrk="0" hangingPunct="1">
              <a:lnSpc>
                <a:spcPct val="100000"/>
              </a:lnSpc>
              <a:spcBef>
                <a:spcPts val="1040"/>
              </a:spcBef>
              <a:spcAft>
                <a:spcPts val="0"/>
              </a:spcAft>
              <a:buClr>
                <a:srgbClr val="3F762A"/>
              </a:buClr>
              <a:buSzPts val="3190"/>
              <a:buFont typeface="Arial"/>
              <a:buAutoNum type="arabicPeriod"/>
              <a:tabLst/>
              <a:defRPr/>
            </a:pPr>
            <a:r>
              <a:rPr kumimoji="0" lang="en-GB" sz="2200" b="0" i="0" u="none" strike="noStrike" kern="0" cap="none" spc="0" normalizeH="0" baseline="0" noProof="0">
                <a:ln>
                  <a:noFill/>
                </a:ln>
                <a:solidFill>
                  <a:srgbClr val="000000"/>
                </a:solidFill>
                <a:effectLst/>
                <a:uLnTx/>
                <a:uFillTx/>
                <a:latin typeface="Corbel"/>
                <a:ea typeface="Corbel"/>
                <a:cs typeface="Corbel"/>
                <a:sym typeface="Corbel"/>
              </a:rPr>
              <a:t>Clinical supervision</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457200" marR="0" lvl="0" indent="-457200" algn="l" defTabSz="914400" rtl="0" eaLnBrk="1" fontAlgn="auto" latinLnBrk="0" hangingPunct="1">
              <a:lnSpc>
                <a:spcPct val="100000"/>
              </a:lnSpc>
              <a:spcBef>
                <a:spcPts val="1040"/>
              </a:spcBef>
              <a:spcAft>
                <a:spcPts val="0"/>
              </a:spcAft>
              <a:buClr>
                <a:srgbClr val="3F762A"/>
              </a:buClr>
              <a:buSzPts val="3190"/>
              <a:buFont typeface="Arial"/>
              <a:buAutoNum type="arabicPeriod"/>
              <a:tabLst/>
              <a:defRPr/>
            </a:pPr>
            <a:r>
              <a:rPr kumimoji="0" lang="en-GB" sz="2200" b="0" i="0" u="none" strike="noStrike" kern="0" cap="none" spc="0" normalizeH="0" baseline="0" noProof="0">
                <a:ln>
                  <a:noFill/>
                </a:ln>
                <a:solidFill>
                  <a:srgbClr val="000000"/>
                </a:solidFill>
                <a:effectLst/>
                <a:uLnTx/>
                <a:uFillTx/>
                <a:latin typeface="Corbel"/>
                <a:ea typeface="Corbel"/>
                <a:cs typeface="Corbel"/>
                <a:sym typeface="Corbel"/>
              </a:rPr>
              <a:t>Access to peer &amp; resource networks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1040"/>
              </a:spcBef>
              <a:spcAft>
                <a:spcPts val="0"/>
              </a:spcAft>
              <a:buClr>
                <a:srgbClr val="3F762A"/>
              </a:buClr>
              <a:buSzPts val="3190"/>
              <a:buFont typeface="Arial"/>
              <a:buNone/>
              <a:tabLst/>
              <a:defRPr/>
            </a:pPr>
            <a:endParaRPr kumimoji="0" sz="2200" b="0" i="0" u="none" strike="noStrike" kern="0" cap="none" spc="0" normalizeH="0" baseline="0" noProof="0">
              <a:ln>
                <a:noFill/>
              </a:ln>
              <a:solidFill>
                <a:srgbClr val="000000"/>
              </a:solidFill>
              <a:effectLst/>
              <a:uLnTx/>
              <a:uFillTx/>
              <a:latin typeface="Corbel"/>
              <a:ea typeface="Corbel"/>
              <a:cs typeface="Corbel"/>
              <a:sym typeface="Corbel"/>
            </a:endParaRPr>
          </a:p>
          <a:p>
            <a:pPr marL="457200" marR="0" lvl="0" indent="-254634" algn="l" defTabSz="914400" rtl="0" eaLnBrk="1" fontAlgn="auto" latinLnBrk="0" hangingPunct="1">
              <a:lnSpc>
                <a:spcPct val="100000"/>
              </a:lnSpc>
              <a:spcBef>
                <a:spcPts val="1040"/>
              </a:spcBef>
              <a:spcAft>
                <a:spcPts val="0"/>
              </a:spcAft>
              <a:buClr>
                <a:srgbClr val="3F762A"/>
              </a:buClr>
              <a:buSzPts val="3190"/>
              <a:buFont typeface="Arial"/>
              <a:buNone/>
              <a:tabLst/>
              <a:defRPr/>
            </a:pPr>
            <a:endParaRPr kumimoji="0" sz="2200" b="0" i="0" u="none" strike="noStrike" kern="0" cap="none" spc="0" normalizeH="0" baseline="0" noProof="0">
              <a:ln>
                <a:noFill/>
              </a:ln>
              <a:solidFill>
                <a:srgbClr val="000000"/>
              </a:solidFill>
              <a:effectLst/>
              <a:uLnTx/>
              <a:uFillTx/>
              <a:latin typeface="Corbel"/>
              <a:ea typeface="Corbel"/>
              <a:cs typeface="Corbel"/>
              <a:sym typeface="Corbel"/>
            </a:endParaRPr>
          </a:p>
          <a:p>
            <a:pPr marL="228600" marR="0" lvl="0" indent="-26035" algn="l" defTabSz="914400" rtl="0" eaLnBrk="1" fontAlgn="auto" latinLnBrk="0" hangingPunct="1">
              <a:lnSpc>
                <a:spcPct val="100000"/>
              </a:lnSpc>
              <a:spcBef>
                <a:spcPts val="1040"/>
              </a:spcBef>
              <a:spcAft>
                <a:spcPts val="0"/>
              </a:spcAft>
              <a:buClr>
                <a:srgbClr val="3F762A"/>
              </a:buClr>
              <a:buSzPts val="3190"/>
              <a:buFont typeface="Arial"/>
              <a:buNone/>
              <a:tabLst/>
              <a:defRPr/>
            </a:pPr>
            <a:endParaRPr kumimoji="0" sz="2200" b="0" i="0" u="none" strike="noStrike" kern="0" cap="none" spc="0" normalizeH="0" baseline="0" noProof="0">
              <a:ln>
                <a:noFill/>
              </a:ln>
              <a:solidFill>
                <a:srgbClr val="000000"/>
              </a:solidFill>
              <a:effectLst/>
              <a:uLnTx/>
              <a:uFillTx/>
              <a:latin typeface="Corbel"/>
              <a:ea typeface="Corbel"/>
              <a:cs typeface="Corbel"/>
              <a:sym typeface="Corbel"/>
            </a:endParaRPr>
          </a:p>
          <a:p>
            <a:pPr marL="285750" marR="0" lvl="0" indent="-83185" algn="l" defTabSz="914400" rtl="0" eaLnBrk="1" fontAlgn="auto" latinLnBrk="0" hangingPunct="1">
              <a:lnSpc>
                <a:spcPct val="100000"/>
              </a:lnSpc>
              <a:spcBef>
                <a:spcPts val="1040"/>
              </a:spcBef>
              <a:spcAft>
                <a:spcPts val="0"/>
              </a:spcAft>
              <a:buClr>
                <a:srgbClr val="3F762A"/>
              </a:buClr>
              <a:buSzPts val="3190"/>
              <a:buFont typeface="Arial"/>
              <a:buNone/>
              <a:tabLst/>
              <a:defRPr/>
            </a:pPr>
            <a:endParaRPr kumimoji="0" sz="2200" b="0" i="0" u="none" strike="noStrike" kern="0" cap="none" spc="0" normalizeH="0" baseline="0" noProof="0">
              <a:ln>
                <a:noFill/>
              </a:ln>
              <a:solidFill>
                <a:srgbClr val="000000"/>
              </a:solidFill>
              <a:effectLst/>
              <a:uLnTx/>
              <a:uFillTx/>
              <a:latin typeface="Corbel"/>
              <a:ea typeface="Corbel"/>
              <a:cs typeface="Corbel"/>
              <a:sym typeface="Corbe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63"/>
        <p:cNvGrpSpPr/>
        <p:nvPr/>
      </p:nvGrpSpPr>
      <p:grpSpPr>
        <a:xfrm>
          <a:off x="0" y="0"/>
          <a:ext cx="0" cy="0"/>
          <a:chOff x="0" y="0"/>
          <a:chExt cx="0" cy="0"/>
        </a:xfrm>
      </p:grpSpPr>
      <p:sp>
        <p:nvSpPr>
          <p:cNvPr id="564" name="Google Shape;564;p30"/>
          <p:cNvSpPr txBox="1">
            <a:spLocks noGrp="1"/>
          </p:cNvSpPr>
          <p:nvPr>
            <p:ph type="body" idx="1"/>
          </p:nvPr>
        </p:nvSpPr>
        <p:spPr>
          <a:xfrm>
            <a:off x="1272618" y="1922937"/>
            <a:ext cx="5826271" cy="40767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1800"/>
              <a:buFont typeface="Arial"/>
              <a:buChar char="•"/>
            </a:pPr>
            <a:r>
              <a:rPr lang="en-GB" sz="2400" dirty="0">
                <a:solidFill>
                  <a:schemeClr val="dk1"/>
                </a:solidFill>
                <a:latin typeface="Calibri"/>
                <a:ea typeface="Calibri"/>
                <a:cs typeface="Calibri"/>
                <a:sym typeface="Calibri"/>
              </a:rPr>
              <a:t>Essentially over the course of the programme you will be working alongside the young person towards goals that are meaningful to them.</a:t>
            </a:r>
            <a:endParaRPr sz="2400" dirty="0"/>
          </a:p>
          <a:p>
            <a:pPr marL="228600" marR="0" lvl="0" indent="-228600" algn="l" rtl="0">
              <a:lnSpc>
                <a:spcPct val="90000"/>
              </a:lnSpc>
              <a:spcBef>
                <a:spcPts val="1000"/>
              </a:spcBef>
              <a:spcAft>
                <a:spcPts val="0"/>
              </a:spcAft>
              <a:buClr>
                <a:srgbClr val="3F772B"/>
              </a:buClr>
              <a:buSzPts val="1800"/>
              <a:buFont typeface="Arial"/>
              <a:buChar char="•"/>
            </a:pPr>
            <a:r>
              <a:rPr lang="en-GB" sz="2400" dirty="0">
                <a:solidFill>
                  <a:schemeClr val="dk1"/>
                </a:solidFill>
                <a:latin typeface="Calibri"/>
                <a:ea typeface="Calibri"/>
                <a:cs typeface="Calibri"/>
                <a:sym typeface="Calibri"/>
              </a:rPr>
              <a:t>During the time spent with the young person it is hoped that you will weave in some of the CBT tools and techniques.</a:t>
            </a:r>
          </a:p>
          <a:p>
            <a:pPr marL="228600" marR="0" lvl="0" indent="-228600" algn="l" rtl="0">
              <a:lnSpc>
                <a:spcPct val="90000"/>
              </a:lnSpc>
              <a:spcBef>
                <a:spcPts val="1000"/>
              </a:spcBef>
              <a:spcAft>
                <a:spcPts val="0"/>
              </a:spcAft>
              <a:buClr>
                <a:srgbClr val="3F772B"/>
              </a:buClr>
              <a:buSzPts val="1800"/>
              <a:buFont typeface="Arial"/>
              <a:buChar char="•"/>
            </a:pPr>
            <a:r>
              <a:rPr lang="en-GB" sz="2400" dirty="0">
                <a:solidFill>
                  <a:schemeClr val="dk1"/>
                </a:solidFill>
                <a:latin typeface="Calibri"/>
                <a:ea typeface="Calibri"/>
                <a:cs typeface="Calibri"/>
                <a:sym typeface="Calibri"/>
              </a:rPr>
              <a:t>Your supervisor will support your thinking about matching tools and techniques to young person’s presenting need.</a:t>
            </a:r>
          </a:p>
          <a:p>
            <a:pPr marL="228600" marR="0" lvl="0" indent="-228600" algn="l" rtl="0">
              <a:lnSpc>
                <a:spcPct val="90000"/>
              </a:lnSpc>
              <a:spcBef>
                <a:spcPts val="1000"/>
              </a:spcBef>
              <a:spcAft>
                <a:spcPts val="0"/>
              </a:spcAft>
              <a:buClr>
                <a:srgbClr val="3F772B"/>
              </a:buClr>
              <a:buSzPts val="1800"/>
              <a:buFont typeface="Arial"/>
              <a:buChar char="•"/>
            </a:pPr>
            <a:endParaRPr sz="2400" dirty="0"/>
          </a:p>
        </p:txBody>
      </p:sp>
      <p:pic>
        <p:nvPicPr>
          <p:cNvPr id="565" name="Google Shape;565;p30"/>
          <p:cNvPicPr preferRelativeResize="0"/>
          <p:nvPr/>
        </p:nvPicPr>
        <p:blipFill rotWithShape="1">
          <a:blip r:embed="rId4">
            <a:alphaModFix/>
          </a:blip>
          <a:srcRect/>
          <a:stretch/>
        </p:blipFill>
        <p:spPr>
          <a:xfrm>
            <a:off x="8065477" y="1488831"/>
            <a:ext cx="3266727" cy="467750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B0299-53ED-3C93-48A9-82DBD5F75982}"/>
            </a:ext>
          </a:extLst>
        </p:cNvPr>
        <p:cNvGrpSpPr/>
        <p:nvPr/>
      </p:nvGrpSpPr>
      <p:grpSpPr>
        <a:xfrm>
          <a:off x="0" y="0"/>
          <a:ext cx="0" cy="0"/>
          <a:chOff x="0" y="0"/>
          <a:chExt cx="0" cy="0"/>
        </a:xfrm>
      </p:grpSpPr>
      <p:pic>
        <p:nvPicPr>
          <p:cNvPr id="10" name="Graphic 9" descr="Magnifying glass">
            <a:extLst>
              <a:ext uri="{FF2B5EF4-FFF2-40B4-BE49-F238E27FC236}">
                <a16:creationId xmlns:a16="http://schemas.microsoft.com/office/drawing/2014/main" id="{9546EFDF-5A59-B441-22EE-5010DF6EE1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834" y="1405187"/>
            <a:ext cx="601251" cy="601251"/>
          </a:xfrm>
          <a:prstGeom prst="rect">
            <a:avLst/>
          </a:prstGeom>
        </p:spPr>
      </p:pic>
      <p:pic>
        <p:nvPicPr>
          <p:cNvPr id="14" name="Graphic 13" descr="Group success">
            <a:extLst>
              <a:ext uri="{FF2B5EF4-FFF2-40B4-BE49-F238E27FC236}">
                <a16:creationId xmlns:a16="http://schemas.microsoft.com/office/drawing/2014/main" id="{C6C19FFA-82D6-0AA0-5686-136CAFC2EC0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48946" y="1365159"/>
            <a:ext cx="601200" cy="601200"/>
          </a:xfrm>
          <a:prstGeom prst="rect">
            <a:avLst/>
          </a:prstGeom>
        </p:spPr>
      </p:pic>
      <p:sp>
        <p:nvSpPr>
          <p:cNvPr id="23" name="TextBox 22">
            <a:extLst>
              <a:ext uri="{FF2B5EF4-FFF2-40B4-BE49-F238E27FC236}">
                <a16:creationId xmlns:a16="http://schemas.microsoft.com/office/drawing/2014/main" id="{C82A14F5-8636-C98B-CED9-DCBD9DB770A6}"/>
              </a:ext>
            </a:extLst>
          </p:cNvPr>
          <p:cNvSpPr txBox="1"/>
          <p:nvPr/>
        </p:nvSpPr>
        <p:spPr>
          <a:xfrm>
            <a:off x="7503381" y="3756335"/>
            <a:ext cx="3639410" cy="493994"/>
          </a:xfrm>
          <a:prstGeom prst="rect">
            <a:avLst/>
          </a:prstGeom>
          <a:noFill/>
        </p:spPr>
        <p:txBody>
          <a:bodyPr wrap="square" lIns="0" tIns="0" rIns="0" bIns="0" rtlCol="0" anchor="ctr">
            <a:noAutofit/>
          </a:bodyPr>
          <a:lstStyle/>
          <a:p>
            <a:pPr marL="0" marR="0" lvl="0" indent="0" algn="l" defTabSz="914400" rtl="0" eaLnBrk="1" fontAlgn="auto" latinLnBrk="0" hangingPunct="1">
              <a:lnSpc>
                <a:spcPts val="1905"/>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62626"/>
              </a:solidFill>
              <a:effectLst/>
              <a:uLnTx/>
              <a:uFillTx/>
              <a:latin typeface="Calibri" panose="020F0502020204030204"/>
              <a:ea typeface="InterFace" charset="0"/>
              <a:cs typeface="InterFace" charset="0"/>
            </a:endParaRPr>
          </a:p>
        </p:txBody>
      </p:sp>
      <p:pic>
        <p:nvPicPr>
          <p:cNvPr id="38" name="Graphic 37" descr="School boy">
            <a:extLst>
              <a:ext uri="{FF2B5EF4-FFF2-40B4-BE49-F238E27FC236}">
                <a16:creationId xmlns:a16="http://schemas.microsoft.com/office/drawing/2014/main" id="{B770199F-DB69-EC2C-CC04-74AA204425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4189" y="3454222"/>
            <a:ext cx="529200" cy="529200"/>
          </a:xfrm>
          <a:prstGeom prst="rect">
            <a:avLst/>
          </a:prstGeom>
        </p:spPr>
      </p:pic>
      <p:pic>
        <p:nvPicPr>
          <p:cNvPr id="39" name="Graphic 38" descr="School girl">
            <a:extLst>
              <a:ext uri="{FF2B5EF4-FFF2-40B4-BE49-F238E27FC236}">
                <a16:creationId xmlns:a16="http://schemas.microsoft.com/office/drawing/2014/main" id="{7888C377-4553-95E8-F638-77DEAD8FA8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5580" y="3638127"/>
            <a:ext cx="527400" cy="527400"/>
          </a:xfrm>
          <a:prstGeom prst="rect">
            <a:avLst/>
          </a:prstGeom>
        </p:spPr>
      </p:pic>
      <p:pic>
        <p:nvPicPr>
          <p:cNvPr id="30" name="Graphic 29" descr="Scales of justice">
            <a:extLst>
              <a:ext uri="{FF2B5EF4-FFF2-40B4-BE49-F238E27FC236}">
                <a16:creationId xmlns:a16="http://schemas.microsoft.com/office/drawing/2014/main" id="{0761F42F-5C28-07C5-5EBD-B13B8DF4628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348946" y="4470636"/>
            <a:ext cx="601200" cy="601200"/>
          </a:xfrm>
          <a:prstGeom prst="rect">
            <a:avLst/>
          </a:prstGeom>
        </p:spPr>
      </p:pic>
      <p:pic>
        <p:nvPicPr>
          <p:cNvPr id="34" name="Graphic 33" descr="Classroom">
            <a:extLst>
              <a:ext uri="{FF2B5EF4-FFF2-40B4-BE49-F238E27FC236}">
                <a16:creationId xmlns:a16="http://schemas.microsoft.com/office/drawing/2014/main" id="{9DE42753-3838-A204-F996-BC8E5BD234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778380" y="4535314"/>
            <a:ext cx="601200" cy="601200"/>
          </a:xfrm>
          <a:prstGeom prst="rect">
            <a:avLst/>
          </a:prstGeom>
        </p:spPr>
      </p:pic>
      <p:pic>
        <p:nvPicPr>
          <p:cNvPr id="47" name="Graphic 46" descr="Downward trend">
            <a:extLst>
              <a:ext uri="{FF2B5EF4-FFF2-40B4-BE49-F238E27FC236}">
                <a16:creationId xmlns:a16="http://schemas.microsoft.com/office/drawing/2014/main" id="{D06361BD-57FD-B413-E3C3-BA96A48B42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8380" y="2460470"/>
            <a:ext cx="601200" cy="601200"/>
          </a:xfrm>
          <a:prstGeom prst="rect">
            <a:avLst/>
          </a:prstGeom>
        </p:spPr>
      </p:pic>
      <p:pic>
        <p:nvPicPr>
          <p:cNvPr id="48" name="Graphic 47" descr="Medical">
            <a:extLst>
              <a:ext uri="{FF2B5EF4-FFF2-40B4-BE49-F238E27FC236}">
                <a16:creationId xmlns:a16="http://schemas.microsoft.com/office/drawing/2014/main" id="{F400EA1A-2EAD-0657-1C28-FAFC3ACCDFF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48946" y="3495793"/>
            <a:ext cx="601200" cy="601200"/>
          </a:xfrm>
          <a:prstGeom prst="rect">
            <a:avLst/>
          </a:prstGeom>
        </p:spPr>
      </p:pic>
      <p:graphicFrame>
        <p:nvGraphicFramePr>
          <p:cNvPr id="2" name="Content Placeholder 2">
            <a:extLst>
              <a:ext uri="{FF2B5EF4-FFF2-40B4-BE49-F238E27FC236}">
                <a16:creationId xmlns:a16="http://schemas.microsoft.com/office/drawing/2014/main" id="{BA27C036-3292-C0F7-4208-F8C6B9BE0C6C}"/>
              </a:ext>
            </a:extLst>
          </p:cNvPr>
          <p:cNvGraphicFramePr>
            <a:graphicFrameLocks/>
          </p:cNvGraphicFramePr>
          <p:nvPr/>
        </p:nvGraphicFramePr>
        <p:xfrm>
          <a:off x="632619" y="1974418"/>
          <a:ext cx="9363637" cy="419258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8" name="TextBox 7">
            <a:extLst>
              <a:ext uri="{FF2B5EF4-FFF2-40B4-BE49-F238E27FC236}">
                <a16:creationId xmlns:a16="http://schemas.microsoft.com/office/drawing/2014/main" id="{198546B3-B684-EC52-F3AC-6FBD6E8E7866}"/>
              </a:ext>
            </a:extLst>
          </p:cNvPr>
          <p:cNvSpPr txBox="1"/>
          <p:nvPr/>
        </p:nvSpPr>
        <p:spPr>
          <a:xfrm>
            <a:off x="413261" y="1318594"/>
            <a:ext cx="8260221" cy="526297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Your Choice had a </a:t>
            </a: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small</a:t>
            </a: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 impact on reducing self-reported severe conduct problems amongst children.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​Your Choice had a </a:t>
            </a: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moderate</a:t>
            </a: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 impact on improving children’s self-reported: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​Emotional self-regulation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Social connectedness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How safe they felt. </a:t>
            </a:r>
          </a:p>
          <a:p>
            <a:pPr marL="457200" marR="0" lvl="0" indent="-4572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Practitioners, however, perceived children to be less safe, likely a result of increased knowledge through increased contact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descr="A white magnifying glass with words">
            <a:extLst>
              <a:ext uri="{FF2B5EF4-FFF2-40B4-BE49-F238E27FC236}">
                <a16:creationId xmlns:a16="http://schemas.microsoft.com/office/drawing/2014/main" id="{5D07857A-DAA3-073A-DA07-805769385127}"/>
              </a:ext>
            </a:extLst>
          </p:cNvPr>
          <p:cNvPicPr>
            <a:picLocks noChangeAspect="1"/>
          </p:cNvPicPr>
          <p:nvPr/>
        </p:nvPicPr>
        <p:blipFill>
          <a:blip r:embed="rId16"/>
          <a:stretch>
            <a:fillRect/>
          </a:stretch>
        </p:blipFill>
        <p:spPr>
          <a:xfrm>
            <a:off x="8447007" y="1781293"/>
            <a:ext cx="3429000" cy="3429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Google Shape;557;p29">
            <a:extLst>
              <a:ext uri="{FF2B5EF4-FFF2-40B4-BE49-F238E27FC236}">
                <a16:creationId xmlns:a16="http://schemas.microsoft.com/office/drawing/2014/main" id="{BB643F42-29F4-CF85-1D99-BC9CD715DE89}"/>
              </a:ext>
            </a:extLst>
          </p:cNvPr>
          <p:cNvSpPr txBox="1">
            <a:spLocks noGrp="1"/>
          </p:cNvSpPr>
          <p:nvPr>
            <p:ph type="title"/>
          </p:nvPr>
        </p:nvSpPr>
        <p:spPr>
          <a:xfrm>
            <a:off x="305081" y="293302"/>
            <a:ext cx="10018712" cy="1752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sz="4400" dirty="0">
                <a:solidFill>
                  <a:schemeClr val="dk1"/>
                </a:solidFill>
                <a:latin typeface="Calibri"/>
                <a:ea typeface="Calibri"/>
                <a:cs typeface="Calibri"/>
                <a:sym typeface="Calibri"/>
              </a:rPr>
              <a:t>The “Your Choice” </a:t>
            </a:r>
            <a:r>
              <a:rPr lang="en-GB" sz="4400" b="1" dirty="0">
                <a:solidFill>
                  <a:schemeClr val="dk1"/>
                </a:solidFill>
                <a:latin typeface="Calibri"/>
                <a:ea typeface="Calibri"/>
                <a:cs typeface="Calibri"/>
                <a:sym typeface="Calibri"/>
              </a:rPr>
              <a:t>approach</a:t>
            </a:r>
            <a:r>
              <a:rPr lang="en-GB" sz="4400" dirty="0">
                <a:solidFill>
                  <a:schemeClr val="dk1"/>
                </a:solidFill>
                <a:latin typeface="Calibri"/>
                <a:ea typeface="Calibri"/>
                <a:cs typeface="Calibri"/>
                <a:sym typeface="Calibri"/>
              </a:rPr>
              <a:t> to CBT.</a:t>
            </a:r>
            <a:endParaRPr dirty="0"/>
          </a:p>
        </p:txBody>
      </p:sp>
    </p:spTree>
    <p:extLst>
      <p:ext uri="{BB962C8B-B14F-4D97-AF65-F5344CB8AC3E}">
        <p14:creationId xmlns:p14="http://schemas.microsoft.com/office/powerpoint/2010/main" val="316782524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4" descr="Presentation with bar chart"/>
          <p:cNvPicPr preferRelativeResize="0"/>
          <p:nvPr/>
        </p:nvPicPr>
        <p:blipFill rotWithShape="1">
          <a:blip r:embed="rId3">
            <a:alphaModFix/>
          </a:blip>
          <a:srcRect/>
          <a:stretch/>
        </p:blipFill>
        <p:spPr>
          <a:xfrm>
            <a:off x="1281211" y="2547694"/>
            <a:ext cx="2928114" cy="2928114"/>
          </a:xfrm>
          <a:prstGeom prst="rect">
            <a:avLst/>
          </a:prstGeom>
          <a:noFill/>
          <a:ln>
            <a:noFill/>
          </a:ln>
        </p:spPr>
      </p:pic>
      <p:sp>
        <p:nvSpPr>
          <p:cNvPr id="320" name="Google Shape;320;p4"/>
          <p:cNvSpPr txBox="1">
            <a:spLocks noGrp="1"/>
          </p:cNvSpPr>
          <p:nvPr>
            <p:ph type="body" idx="1"/>
          </p:nvPr>
        </p:nvSpPr>
        <p:spPr>
          <a:xfrm>
            <a:off x="4571933" y="2946278"/>
            <a:ext cx="6821487" cy="321627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sz="2400" b="0" i="0"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r>
              <a:rPr lang="en-GB" sz="2400" b="0" i="0" u="none" strike="noStrike" cap="none" dirty="0">
                <a:solidFill>
                  <a:schemeClr val="dk1"/>
                </a:solidFill>
                <a:latin typeface="Calibri"/>
                <a:ea typeface="Calibri"/>
                <a:cs typeface="Calibri"/>
                <a:sym typeface="Calibri"/>
              </a:rPr>
              <a:t>On a scale of 0-10 how confident are you in delivering a CBT </a:t>
            </a:r>
            <a:r>
              <a:rPr lang="en-GB" sz="2400" dirty="0">
                <a:solidFill>
                  <a:schemeClr val="dk1"/>
                </a:solidFill>
                <a:latin typeface="Calibri"/>
                <a:ea typeface="Calibri"/>
                <a:cs typeface="Calibri"/>
                <a:sym typeface="Calibri"/>
              </a:rPr>
              <a:t>informed</a:t>
            </a:r>
            <a:r>
              <a:rPr lang="en-GB" sz="2400" b="0" i="0" u="none" strike="noStrike" cap="none" dirty="0">
                <a:solidFill>
                  <a:schemeClr val="dk1"/>
                </a:solidFill>
                <a:latin typeface="Calibri"/>
                <a:ea typeface="Calibri"/>
                <a:cs typeface="Calibri"/>
                <a:sym typeface="Calibri"/>
              </a:rPr>
              <a:t> intervention, which focuses on behavioural activation, to young people?</a:t>
            </a:r>
            <a:endParaRPr dirty="0"/>
          </a:p>
          <a:p>
            <a:pPr marL="0" marR="0" lvl="0" indent="0" algn="l" rtl="0">
              <a:lnSpc>
                <a:spcPct val="90000"/>
              </a:lnSpc>
              <a:spcBef>
                <a:spcPts val="1000"/>
              </a:spcBef>
              <a:spcAft>
                <a:spcPts val="0"/>
              </a:spcAft>
              <a:buClr>
                <a:schemeClr val="dk1"/>
              </a:buClr>
              <a:buSzPts val="2400"/>
              <a:buFont typeface="Arial"/>
              <a:buNone/>
            </a:pPr>
            <a:endParaRPr sz="24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24260-B5D8-B8A9-DBF2-A66F5928F6DC}"/>
            </a:ext>
          </a:extLst>
        </p:cNvPr>
        <p:cNvGrpSpPr/>
        <p:nvPr/>
      </p:nvGrpSpPr>
      <p:grpSpPr>
        <a:xfrm>
          <a:off x="0" y="0"/>
          <a:ext cx="0" cy="0"/>
          <a:chOff x="0" y="0"/>
          <a:chExt cx="0" cy="0"/>
        </a:xfrm>
      </p:grpSpPr>
      <p:pic>
        <p:nvPicPr>
          <p:cNvPr id="10" name="Graphic 9" descr="Magnifying glass">
            <a:extLst>
              <a:ext uri="{FF2B5EF4-FFF2-40B4-BE49-F238E27FC236}">
                <a16:creationId xmlns:a16="http://schemas.microsoft.com/office/drawing/2014/main" id="{8335A5BD-9AB3-181A-1CF0-24CD50B0A0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1834" y="1405187"/>
            <a:ext cx="601251" cy="601251"/>
          </a:xfrm>
          <a:prstGeom prst="rect">
            <a:avLst/>
          </a:prstGeom>
        </p:spPr>
      </p:pic>
      <p:pic>
        <p:nvPicPr>
          <p:cNvPr id="14" name="Graphic 13" descr="Group success">
            <a:extLst>
              <a:ext uri="{FF2B5EF4-FFF2-40B4-BE49-F238E27FC236}">
                <a16:creationId xmlns:a16="http://schemas.microsoft.com/office/drawing/2014/main" id="{E50B3589-2B35-38AE-1A57-3CD0526749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48946" y="1365159"/>
            <a:ext cx="601200" cy="601200"/>
          </a:xfrm>
          <a:prstGeom prst="rect">
            <a:avLst/>
          </a:prstGeom>
        </p:spPr>
      </p:pic>
      <p:sp>
        <p:nvSpPr>
          <p:cNvPr id="23" name="TextBox 22">
            <a:extLst>
              <a:ext uri="{FF2B5EF4-FFF2-40B4-BE49-F238E27FC236}">
                <a16:creationId xmlns:a16="http://schemas.microsoft.com/office/drawing/2014/main" id="{9D40444B-04D1-8ACB-3550-E997296F3853}"/>
              </a:ext>
            </a:extLst>
          </p:cNvPr>
          <p:cNvSpPr txBox="1"/>
          <p:nvPr/>
        </p:nvSpPr>
        <p:spPr>
          <a:xfrm>
            <a:off x="7503381" y="3756335"/>
            <a:ext cx="3639410" cy="493994"/>
          </a:xfrm>
          <a:prstGeom prst="rect">
            <a:avLst/>
          </a:prstGeom>
          <a:noFill/>
        </p:spPr>
        <p:txBody>
          <a:bodyPr wrap="square" lIns="0" tIns="0" rIns="0" bIns="0" rtlCol="0" anchor="ctr">
            <a:noAutofit/>
          </a:bodyPr>
          <a:lstStyle/>
          <a:p>
            <a:pPr marL="0" marR="0" lvl="0" indent="0" algn="l" defTabSz="914400" rtl="0" eaLnBrk="1" fontAlgn="auto" latinLnBrk="0" hangingPunct="1">
              <a:lnSpc>
                <a:spcPts val="1905"/>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62626"/>
              </a:solidFill>
              <a:effectLst/>
              <a:uLnTx/>
              <a:uFillTx/>
              <a:latin typeface="Calibri" panose="020F0502020204030204"/>
              <a:ea typeface="InterFace" charset="0"/>
              <a:cs typeface="InterFace" charset="0"/>
            </a:endParaRPr>
          </a:p>
        </p:txBody>
      </p:sp>
      <p:pic>
        <p:nvPicPr>
          <p:cNvPr id="38" name="Graphic 37" descr="School boy">
            <a:extLst>
              <a:ext uri="{FF2B5EF4-FFF2-40B4-BE49-F238E27FC236}">
                <a16:creationId xmlns:a16="http://schemas.microsoft.com/office/drawing/2014/main" id="{51B4485E-FFFF-8418-5A53-92E33955930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4189" y="3454222"/>
            <a:ext cx="529200" cy="529200"/>
          </a:xfrm>
          <a:prstGeom prst="rect">
            <a:avLst/>
          </a:prstGeom>
        </p:spPr>
      </p:pic>
      <p:pic>
        <p:nvPicPr>
          <p:cNvPr id="39" name="Graphic 38" descr="School girl">
            <a:extLst>
              <a:ext uri="{FF2B5EF4-FFF2-40B4-BE49-F238E27FC236}">
                <a16:creationId xmlns:a16="http://schemas.microsoft.com/office/drawing/2014/main" id="{018CB949-A52B-E074-E01E-2D5CDD8C1AF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5580" y="3638127"/>
            <a:ext cx="527400" cy="527400"/>
          </a:xfrm>
          <a:prstGeom prst="rect">
            <a:avLst/>
          </a:prstGeom>
        </p:spPr>
      </p:pic>
      <p:pic>
        <p:nvPicPr>
          <p:cNvPr id="30" name="Graphic 29" descr="Scales of justice">
            <a:extLst>
              <a:ext uri="{FF2B5EF4-FFF2-40B4-BE49-F238E27FC236}">
                <a16:creationId xmlns:a16="http://schemas.microsoft.com/office/drawing/2014/main" id="{07101E06-823B-7176-B064-8C10BD6B7EC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348946" y="4470636"/>
            <a:ext cx="601200" cy="601200"/>
          </a:xfrm>
          <a:prstGeom prst="rect">
            <a:avLst/>
          </a:prstGeom>
        </p:spPr>
      </p:pic>
      <p:pic>
        <p:nvPicPr>
          <p:cNvPr id="34" name="Graphic 33" descr="Classroom">
            <a:extLst>
              <a:ext uri="{FF2B5EF4-FFF2-40B4-BE49-F238E27FC236}">
                <a16:creationId xmlns:a16="http://schemas.microsoft.com/office/drawing/2014/main" id="{830169D8-B03F-C009-FB1F-381DDBE28D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778380" y="4535314"/>
            <a:ext cx="601200" cy="601200"/>
          </a:xfrm>
          <a:prstGeom prst="rect">
            <a:avLst/>
          </a:prstGeom>
        </p:spPr>
      </p:pic>
      <p:pic>
        <p:nvPicPr>
          <p:cNvPr id="47" name="Graphic 46" descr="Downward trend">
            <a:extLst>
              <a:ext uri="{FF2B5EF4-FFF2-40B4-BE49-F238E27FC236}">
                <a16:creationId xmlns:a16="http://schemas.microsoft.com/office/drawing/2014/main" id="{6E832ADA-1A2D-9DD0-340A-3FDC9511DD8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78380" y="2460470"/>
            <a:ext cx="601200" cy="601200"/>
          </a:xfrm>
          <a:prstGeom prst="rect">
            <a:avLst/>
          </a:prstGeom>
        </p:spPr>
      </p:pic>
      <p:pic>
        <p:nvPicPr>
          <p:cNvPr id="48" name="Graphic 47" descr="Medical">
            <a:extLst>
              <a:ext uri="{FF2B5EF4-FFF2-40B4-BE49-F238E27FC236}">
                <a16:creationId xmlns:a16="http://schemas.microsoft.com/office/drawing/2014/main" id="{F1EBBE9A-EE4F-3084-A59E-3FD1A04AE97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48946" y="3495793"/>
            <a:ext cx="601200" cy="601200"/>
          </a:xfrm>
          <a:prstGeom prst="rect">
            <a:avLst/>
          </a:prstGeom>
        </p:spPr>
      </p:pic>
      <p:pic>
        <p:nvPicPr>
          <p:cNvPr id="4" name="Picture 3" descr="A white magnifying glass with words">
            <a:extLst>
              <a:ext uri="{FF2B5EF4-FFF2-40B4-BE49-F238E27FC236}">
                <a16:creationId xmlns:a16="http://schemas.microsoft.com/office/drawing/2014/main" id="{20C58656-2041-1E53-F4E2-5B5D690F752D}"/>
              </a:ext>
            </a:extLst>
          </p:cNvPr>
          <p:cNvPicPr>
            <a:picLocks noChangeAspect="1"/>
          </p:cNvPicPr>
          <p:nvPr/>
        </p:nvPicPr>
        <p:blipFill>
          <a:blip r:embed="rId11"/>
          <a:stretch>
            <a:fillRect/>
          </a:stretch>
        </p:blipFill>
        <p:spPr>
          <a:xfrm>
            <a:off x="8447007" y="1781293"/>
            <a:ext cx="3429000" cy="3429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extBox 4">
            <a:extLst>
              <a:ext uri="{FF2B5EF4-FFF2-40B4-BE49-F238E27FC236}">
                <a16:creationId xmlns:a16="http://schemas.microsoft.com/office/drawing/2014/main" id="{5DDB094E-EC5A-3915-9184-7D4253803C1E}"/>
              </a:ext>
            </a:extLst>
          </p:cNvPr>
          <p:cNvSpPr txBox="1"/>
          <p:nvPr/>
        </p:nvSpPr>
        <p:spPr>
          <a:xfrm>
            <a:off x="3047260" y="3250992"/>
            <a:ext cx="6094520" cy="369332"/>
          </a:xfrm>
          <a:prstGeom prst="rect">
            <a:avLst/>
          </a:prstGeom>
          <a:noFill/>
        </p:spPr>
        <p:txBody>
          <a:bodyPr wrap="square">
            <a:spAutoFit/>
          </a:bodyPr>
          <a:lstStyle/>
          <a:p>
            <a:endParaRPr lang="en-GB" dirty="0"/>
          </a:p>
        </p:txBody>
      </p:sp>
      <p:pic>
        <p:nvPicPr>
          <p:cNvPr id="9" name="Picture 8" descr="A diagram of a topic&#10;&#10;AI-generated content may be incorrect.">
            <a:extLst>
              <a:ext uri="{FF2B5EF4-FFF2-40B4-BE49-F238E27FC236}">
                <a16:creationId xmlns:a16="http://schemas.microsoft.com/office/drawing/2014/main" id="{9416D0E5-8E3C-D157-60E7-614CEF9DA5EE}"/>
              </a:ext>
            </a:extLst>
          </p:cNvPr>
          <p:cNvPicPr>
            <a:picLocks noChangeAspect="1"/>
          </p:cNvPicPr>
          <p:nvPr/>
        </p:nvPicPr>
        <p:blipFill>
          <a:blip r:embed="rId12"/>
          <a:stretch>
            <a:fillRect/>
          </a:stretch>
        </p:blipFill>
        <p:spPr>
          <a:xfrm>
            <a:off x="2436606" y="1365159"/>
            <a:ext cx="5420132" cy="5211955"/>
          </a:xfrm>
          <a:prstGeom prst="rect">
            <a:avLst/>
          </a:prstGeom>
        </p:spPr>
      </p:pic>
      <p:sp>
        <p:nvSpPr>
          <p:cNvPr id="2" name="Google Shape;557;p29">
            <a:extLst>
              <a:ext uri="{FF2B5EF4-FFF2-40B4-BE49-F238E27FC236}">
                <a16:creationId xmlns:a16="http://schemas.microsoft.com/office/drawing/2014/main" id="{4842BA6C-8646-141B-2DED-3FCE36EA1176}"/>
              </a:ext>
            </a:extLst>
          </p:cNvPr>
          <p:cNvSpPr txBox="1">
            <a:spLocks noGrp="1"/>
          </p:cNvSpPr>
          <p:nvPr>
            <p:ph type="title"/>
          </p:nvPr>
        </p:nvSpPr>
        <p:spPr>
          <a:xfrm>
            <a:off x="135009" y="74855"/>
            <a:ext cx="10018712" cy="1752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sz="4400" dirty="0">
                <a:solidFill>
                  <a:schemeClr val="dk1"/>
                </a:solidFill>
                <a:latin typeface="Calibri"/>
                <a:ea typeface="Calibri"/>
                <a:cs typeface="Calibri"/>
                <a:sym typeface="Calibri"/>
              </a:rPr>
              <a:t>The “Your Choice” </a:t>
            </a:r>
            <a:r>
              <a:rPr lang="en-GB" sz="4400" b="1" dirty="0">
                <a:solidFill>
                  <a:schemeClr val="dk1"/>
                </a:solidFill>
                <a:latin typeface="Calibri"/>
                <a:ea typeface="Calibri"/>
                <a:cs typeface="Calibri"/>
                <a:sym typeface="Calibri"/>
              </a:rPr>
              <a:t>approach</a:t>
            </a:r>
            <a:r>
              <a:rPr lang="en-GB" sz="4400" dirty="0">
                <a:solidFill>
                  <a:schemeClr val="dk1"/>
                </a:solidFill>
                <a:latin typeface="Calibri"/>
                <a:ea typeface="Calibri"/>
                <a:cs typeface="Calibri"/>
                <a:sym typeface="Calibri"/>
              </a:rPr>
              <a:t> to CBT.</a:t>
            </a:r>
            <a:endParaRPr dirty="0"/>
          </a:p>
        </p:txBody>
      </p:sp>
    </p:spTree>
    <p:extLst>
      <p:ext uri="{BB962C8B-B14F-4D97-AF65-F5344CB8AC3E}">
        <p14:creationId xmlns:p14="http://schemas.microsoft.com/office/powerpoint/2010/main" val="377585507"/>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D99DD1-B917-632A-E6AA-C2D911AC1856}"/>
              </a:ext>
            </a:extLst>
          </p:cNvPr>
          <p:cNvPicPr>
            <a:picLocks noChangeAspect="1"/>
          </p:cNvPicPr>
          <p:nvPr/>
        </p:nvPicPr>
        <p:blipFill>
          <a:blip r:embed="rId2"/>
          <a:stretch>
            <a:fillRect/>
          </a:stretch>
        </p:blipFill>
        <p:spPr>
          <a:xfrm>
            <a:off x="-8127" y="1714500"/>
            <a:ext cx="6100063" cy="4762500"/>
          </a:xfrm>
          <a:prstGeom prst="rect">
            <a:avLst/>
          </a:prstGeom>
        </p:spPr>
      </p:pic>
      <p:pic>
        <p:nvPicPr>
          <p:cNvPr id="5" name="Picture 4">
            <a:extLst>
              <a:ext uri="{FF2B5EF4-FFF2-40B4-BE49-F238E27FC236}">
                <a16:creationId xmlns:a16="http://schemas.microsoft.com/office/drawing/2014/main" id="{DC7A7615-F79E-9762-1BDE-31EBA523AA4F}"/>
              </a:ext>
            </a:extLst>
          </p:cNvPr>
          <p:cNvPicPr>
            <a:picLocks noChangeAspect="1"/>
          </p:cNvPicPr>
          <p:nvPr/>
        </p:nvPicPr>
        <p:blipFill>
          <a:blip r:embed="rId3"/>
          <a:stretch>
            <a:fillRect/>
          </a:stretch>
        </p:blipFill>
        <p:spPr>
          <a:xfrm>
            <a:off x="6100066" y="1657276"/>
            <a:ext cx="6100063" cy="4876947"/>
          </a:xfrm>
          <a:prstGeom prst="rect">
            <a:avLst/>
          </a:prstGeom>
        </p:spPr>
      </p:pic>
      <p:sp>
        <p:nvSpPr>
          <p:cNvPr id="6" name="Title 1">
            <a:extLst>
              <a:ext uri="{FF2B5EF4-FFF2-40B4-BE49-F238E27FC236}">
                <a16:creationId xmlns:a16="http://schemas.microsoft.com/office/drawing/2014/main" id="{7C089021-AC07-C2D2-B06C-C272E467CBCA}"/>
              </a:ext>
            </a:extLst>
          </p:cNvPr>
          <p:cNvSpPr txBox="1">
            <a:spLocks/>
          </p:cNvSpPr>
          <p:nvPr/>
        </p:nvSpPr>
        <p:spPr>
          <a:xfrm>
            <a:off x="437709" y="0"/>
            <a:ext cx="10515600" cy="13255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4400" b="0" i="0" u="none" strike="noStrike" kern="1200" cap="none" spc="0" normalizeH="0" baseline="0" noProof="0" dirty="0">
                <a:ln w="3175" cmpd="sng">
                  <a:noFill/>
                </a:ln>
                <a:solidFill>
                  <a:prstClr val="black"/>
                </a:solidFill>
                <a:effectLst/>
                <a:uLnTx/>
                <a:uFillTx/>
                <a:latin typeface="+mn-lt"/>
                <a:ea typeface="+mj-ea"/>
                <a:cs typeface="+mj-cs"/>
              </a:rPr>
              <a:t>Your Choice- </a:t>
            </a:r>
            <a:r>
              <a:rPr lang="en-GB" sz="4400" dirty="0">
                <a:solidFill>
                  <a:prstClr val="black"/>
                </a:solidFill>
                <a:latin typeface="+mn-lt"/>
              </a:rPr>
              <a:t>What practitioners say…</a:t>
            </a:r>
            <a:endParaRPr kumimoji="0" lang="en-GB" sz="4400" b="0" i="0" u="none" strike="noStrike" kern="1200" cap="none" spc="0" normalizeH="0" baseline="0" noProof="0" dirty="0">
              <a:ln w="3175" cmpd="sng">
                <a:noFill/>
              </a:ln>
              <a:solidFill>
                <a:prstClr val="black"/>
              </a:solidFill>
              <a:effectLst/>
              <a:uLnTx/>
              <a:uFillTx/>
              <a:latin typeface="+mn-lt"/>
              <a:ea typeface="+mj-ea"/>
              <a:cs typeface="+mj-cs"/>
            </a:endParaRPr>
          </a:p>
        </p:txBody>
      </p:sp>
    </p:spTree>
    <p:extLst>
      <p:ext uri="{BB962C8B-B14F-4D97-AF65-F5344CB8AC3E}">
        <p14:creationId xmlns:p14="http://schemas.microsoft.com/office/powerpoint/2010/main" val="13349921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16485-382F-966F-7EA6-AF21D32F139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5787285-C641-C99F-4B3E-8B7569FD99F2}"/>
              </a:ext>
            </a:extLst>
          </p:cNvPr>
          <p:cNvSpPr txBox="1">
            <a:spLocks/>
          </p:cNvSpPr>
          <p:nvPr/>
        </p:nvSpPr>
        <p:spPr>
          <a:xfrm>
            <a:off x="437709" y="0"/>
            <a:ext cx="10515600" cy="13255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4400" i="0" u="none" strike="noStrike" kern="1200" cap="none" spc="0" normalizeH="0" baseline="0" noProof="0" dirty="0">
                <a:ln w="3175" cmpd="sng">
                  <a:noFill/>
                </a:ln>
                <a:effectLst/>
                <a:uLnTx/>
                <a:uFillTx/>
                <a:latin typeface="+mn-lt"/>
                <a:ea typeface="+mj-ea"/>
                <a:cs typeface="+mj-cs"/>
              </a:rPr>
              <a:t>Your Choice- </a:t>
            </a:r>
            <a:r>
              <a:rPr lang="en-GB" sz="4400" dirty="0">
                <a:latin typeface="+mn-lt"/>
              </a:rPr>
              <a:t>What young people say…</a:t>
            </a:r>
            <a:endParaRPr kumimoji="0" lang="en-GB" sz="4400" i="0" u="none" strike="noStrike" kern="1200" cap="none" spc="0" normalizeH="0" baseline="0" noProof="0" dirty="0">
              <a:ln w="3175" cmpd="sng">
                <a:noFill/>
              </a:ln>
              <a:effectLst/>
              <a:uLnTx/>
              <a:uFillTx/>
              <a:latin typeface="+mn-lt"/>
              <a:ea typeface="+mj-ea"/>
              <a:cs typeface="+mj-cs"/>
            </a:endParaRPr>
          </a:p>
        </p:txBody>
      </p:sp>
      <p:sp>
        <p:nvSpPr>
          <p:cNvPr id="2" name="Speech Bubble: Oval 1">
            <a:extLst>
              <a:ext uri="{FF2B5EF4-FFF2-40B4-BE49-F238E27FC236}">
                <a16:creationId xmlns:a16="http://schemas.microsoft.com/office/drawing/2014/main" id="{CE479299-1BDC-4EF5-4E2C-03492E52AC7C}"/>
              </a:ext>
            </a:extLst>
          </p:cNvPr>
          <p:cNvSpPr/>
          <p:nvPr/>
        </p:nvSpPr>
        <p:spPr>
          <a:xfrm>
            <a:off x="1927551" y="1615965"/>
            <a:ext cx="7945820" cy="3626069"/>
          </a:xfrm>
          <a:prstGeom prst="wedgeEllipseCallout">
            <a:avLst>
              <a:gd name="adj1" fmla="val -32773"/>
              <a:gd name="adj2" fmla="val 78209"/>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i="1" dirty="0"/>
              <a:t>Your Choice saved my life. If it wasn’t for my Your Choice coach supporting me into my boxing club I would be either dead or in prison.</a:t>
            </a:r>
          </a:p>
          <a:p>
            <a:pPr algn="ctr"/>
            <a:endParaRPr lang="en-GB" dirty="0"/>
          </a:p>
          <a:p>
            <a:pPr algn="ctr"/>
            <a:r>
              <a:rPr lang="en-GB" sz="2800" dirty="0"/>
              <a:t>Young person</a:t>
            </a:r>
          </a:p>
        </p:txBody>
      </p:sp>
    </p:spTree>
    <p:extLst>
      <p:ext uri="{BB962C8B-B14F-4D97-AF65-F5344CB8AC3E}">
        <p14:creationId xmlns:p14="http://schemas.microsoft.com/office/powerpoint/2010/main" val="18240899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32"/>
          <p:cNvSpPr txBox="1">
            <a:spLocks noGrp="1"/>
          </p:cNvSpPr>
          <p:nvPr>
            <p:ph type="ctrTitle"/>
          </p:nvPr>
        </p:nvSpPr>
        <p:spPr>
          <a:xfrm>
            <a:off x="3538331" y="315085"/>
            <a:ext cx="9144000" cy="95091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GB" sz="4400">
                <a:solidFill>
                  <a:schemeClr val="dk1"/>
                </a:solidFill>
                <a:latin typeface="Calibri"/>
                <a:ea typeface="Calibri"/>
                <a:cs typeface="Calibri"/>
                <a:sym typeface="Calibri"/>
              </a:rPr>
              <a:t>Guiding principles</a:t>
            </a:r>
            <a:endParaRPr/>
          </a:p>
        </p:txBody>
      </p:sp>
      <p:sp>
        <p:nvSpPr>
          <p:cNvPr id="589" name="Google Shape;589;p32"/>
          <p:cNvSpPr txBox="1">
            <a:spLocks noGrp="1"/>
          </p:cNvSpPr>
          <p:nvPr>
            <p:ph type="subTitle" idx="1"/>
          </p:nvPr>
        </p:nvSpPr>
        <p:spPr>
          <a:xfrm>
            <a:off x="1524000" y="1653555"/>
            <a:ext cx="9144000" cy="2316162"/>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chemeClr val="dk1"/>
              </a:buClr>
              <a:buSzPts val="2000"/>
              <a:buFont typeface="Arial"/>
              <a:buChar char="•"/>
            </a:pPr>
            <a:r>
              <a:rPr lang="en-GB" sz="2000" b="1">
                <a:solidFill>
                  <a:schemeClr val="dk1"/>
                </a:solidFill>
                <a:latin typeface="Calibri"/>
                <a:ea typeface="Calibri"/>
                <a:cs typeface="Calibri"/>
                <a:sym typeface="Calibri"/>
              </a:rPr>
              <a:t>1. Invest in relationships. They matter a lot….before, during and after your involvement </a:t>
            </a:r>
            <a:endParaRPr sz="2000">
              <a:solidFill>
                <a:schemeClr val="dk1"/>
              </a:solidFill>
              <a:latin typeface="Calibri"/>
              <a:ea typeface="Calibri"/>
              <a:cs typeface="Calibri"/>
              <a:sym typeface="Calibri"/>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Sadly, the young people we work are likely to have experienced relational trauma, which can impact on their ability to identify with and build trusting relationships. Yet young people will need a safe base, a trusted adult alongside them in order to explore new thinking, feelings and behaviours. </a:t>
            </a:r>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It takes time, courage, care and a whole lot of patience to get to know young people, for them to get to know who they are working with and the relationship between you. They will benefit from trusted others who get alongside them as they start to explore different parts of themselves, ways of being and new behaviours. </a:t>
            </a:r>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Young people will need responsive, reliable adults who take time and care to understand them, their needs and wants and wishes. Young people are likely to benefit from your support to identify trusted people in their lives who can continue to model this after completion of the programme.</a:t>
            </a:r>
            <a:endParaRPr/>
          </a:p>
          <a:p>
            <a:pPr marL="228600" marR="0" lvl="0" indent="-50800" algn="ctr"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33"/>
          <p:cNvSpPr/>
          <p:nvPr/>
        </p:nvSpPr>
        <p:spPr>
          <a:xfrm>
            <a:off x="3048000" y="2745383"/>
            <a:ext cx="6096000" cy="18269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7000"/>
              </a:lnSpc>
              <a:spcBef>
                <a:spcPts val="0"/>
              </a:spcBef>
              <a:spcAft>
                <a:spcPts val="0"/>
              </a:spcAft>
              <a:buClr>
                <a:srgbClr val="000000"/>
              </a:buClr>
              <a:buSzPts val="2000"/>
              <a:buFont typeface="Calibri"/>
              <a:buNone/>
              <a:tabLst/>
              <a:defRPr/>
            </a:pPr>
            <a:r>
              <a:rPr kumimoji="0" lang="en-GB" sz="2000" b="1" i="0" u="none" strike="noStrike" kern="0" cap="none" spc="0" normalizeH="0" baseline="0" noProof="0">
                <a:ln>
                  <a:noFill/>
                </a:ln>
                <a:solidFill>
                  <a:srgbClr val="000000"/>
                </a:solidFill>
                <a:effectLst/>
                <a:uLnTx/>
                <a:uFillTx/>
                <a:latin typeface="Calibri"/>
                <a:ea typeface="Calibri"/>
                <a:cs typeface="Calibri"/>
                <a:sym typeface="Calibri"/>
              </a:rPr>
              <a:t>2. Put your oxygen mask on first </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7000"/>
              </a:lnSpc>
              <a:spcBef>
                <a:spcPts val="800"/>
              </a:spcBef>
              <a:spcAft>
                <a:spcPts val="0"/>
              </a:spcAft>
              <a:buClr>
                <a:srgbClr val="000000"/>
              </a:buClr>
              <a:buSzPts val="2000"/>
              <a:buFont typeface="Calibri"/>
              <a:buNone/>
              <a:tabLst/>
              <a:defRPr/>
            </a:pPr>
            <a:r>
              <a:rPr kumimoji="0" lang="en-GB" sz="2000" b="0" i="0" u="none" strike="noStrike" kern="0" cap="none" spc="0" normalizeH="0" baseline="0" noProof="0">
                <a:ln>
                  <a:noFill/>
                </a:ln>
                <a:solidFill>
                  <a:srgbClr val="000000"/>
                </a:solidFill>
                <a:effectLst/>
                <a:uLnTx/>
                <a:uFillTx/>
                <a:latin typeface="Calibri"/>
                <a:ea typeface="Calibri"/>
                <a:cs typeface="Calibri"/>
                <a:sym typeface="Calibri"/>
              </a:rPr>
              <a:t>In order to help others we need a reflective, skilled workforce who are supported and enabled to prioritise their own wellbeing in order to undertake their role effectively and safely.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34"/>
          <p:cNvSpPr/>
          <p:nvPr/>
        </p:nvSpPr>
        <p:spPr>
          <a:xfrm>
            <a:off x="1356360" y="1996969"/>
            <a:ext cx="9799320" cy="314419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7000"/>
              </a:lnSpc>
              <a:spcBef>
                <a:spcPts val="0"/>
              </a:spcBef>
              <a:spcAft>
                <a:spcPts val="0"/>
              </a:spcAft>
              <a:buClr>
                <a:srgbClr val="000000"/>
              </a:buClr>
              <a:buSzPts val="2000"/>
              <a:buFont typeface="Calibri"/>
              <a:buNone/>
              <a:tabLst/>
              <a:defRPr/>
            </a:pPr>
            <a:r>
              <a:rPr kumimoji="0" lang="en-GB" sz="2000" b="1" i="0" u="none" strike="noStrike" kern="0" cap="none" spc="0" normalizeH="0" baseline="0" noProof="0">
                <a:ln>
                  <a:noFill/>
                </a:ln>
                <a:solidFill>
                  <a:srgbClr val="000000"/>
                </a:solidFill>
                <a:effectLst/>
                <a:uLnTx/>
                <a:uFillTx/>
                <a:latin typeface="Calibri"/>
                <a:ea typeface="Calibri"/>
                <a:cs typeface="Calibri"/>
                <a:sym typeface="Calibri"/>
              </a:rPr>
              <a:t>3. Model cultural humility and be explicit about culture.</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7000"/>
              </a:lnSpc>
              <a:spcBef>
                <a:spcPts val="800"/>
              </a:spcBef>
              <a:spcAft>
                <a:spcPts val="0"/>
              </a:spcAft>
              <a:buClr>
                <a:srgbClr val="000000"/>
              </a:buClr>
              <a:buSzPts val="2000"/>
              <a:buFont typeface="Calibri"/>
              <a:buNone/>
              <a:tabLst/>
              <a:defRPr/>
            </a:pPr>
            <a:r>
              <a:rPr kumimoji="0" lang="en-GB" sz="2000" b="0" i="0" u="none" strike="noStrike" kern="0" cap="none" spc="0" normalizeH="0" baseline="0" noProof="0">
                <a:ln>
                  <a:noFill/>
                </a:ln>
                <a:solidFill>
                  <a:srgbClr val="000000"/>
                </a:solidFill>
                <a:effectLst/>
                <a:uLnTx/>
                <a:uFillTx/>
                <a:latin typeface="Calibri"/>
                <a:ea typeface="Calibri"/>
                <a:cs typeface="Calibri"/>
                <a:sym typeface="Calibri"/>
              </a:rPr>
              <a:t>Young people and their families need services to be aware of and overcome cultural barriers to access support. Your Choice is committed to nurturing a culturally curious workforce who are explicit and prioritise understanding and addressing the influence of their own culture, and that of the families and young people that they work with. The Your Choice programme will be uniquely adapted for each young person according to their individual needs and aspirations, which includes cultural influences. The importance of a young person’s culture (which may include youth culture) should be reflected in the approach and delivery of the programme.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35"/>
          <p:cNvSpPr txBox="1">
            <a:spLocks noGrp="1"/>
          </p:cNvSpPr>
          <p:nvPr>
            <p:ph type="subTitle" idx="1"/>
          </p:nvPr>
        </p:nvSpPr>
        <p:spPr>
          <a:xfrm>
            <a:off x="1524000" y="2150925"/>
            <a:ext cx="9144000" cy="1655762"/>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chemeClr val="dk1"/>
              </a:buClr>
              <a:buSzPts val="2000"/>
              <a:buFont typeface="Arial"/>
              <a:buChar char="•"/>
            </a:pPr>
            <a:r>
              <a:rPr lang="en-GB" sz="2000" b="1">
                <a:solidFill>
                  <a:schemeClr val="dk1"/>
                </a:solidFill>
                <a:latin typeface="Calibri"/>
                <a:ea typeface="Calibri"/>
                <a:cs typeface="Calibri"/>
                <a:sym typeface="Calibri"/>
              </a:rPr>
              <a:t>4. Prepare for the end at the beginning. </a:t>
            </a:r>
            <a:endParaRPr sz="2000">
              <a:solidFill>
                <a:schemeClr val="dk1"/>
              </a:solidFill>
              <a:latin typeface="Calibri"/>
              <a:ea typeface="Calibri"/>
              <a:cs typeface="Calibri"/>
              <a:sym typeface="Calibri"/>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The relational approach of the programme provides an opportunity to model safe, appropriate relationships. Being clear from the outset about endings will allow young people and their coaches to prepare and experience an appropriate ending of a relationship that acknowledges the difficult feelings that this may trigger for those young people who have otherwise experienced neglectful, harmful, rejection. </a:t>
            </a:r>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Identifying and involving safe, appropriate people in a young person’s life and including them as part of the programme will support and encourage young people to stay focussed on their goals and aspirations beyond the programme.</a:t>
            </a:r>
            <a:endParaRPr/>
          </a:p>
          <a:p>
            <a:pPr marL="228600" marR="0" lvl="0" indent="-50800" algn="ctr"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36"/>
          <p:cNvSpPr txBox="1">
            <a:spLocks noGrp="1"/>
          </p:cNvSpPr>
          <p:nvPr>
            <p:ph type="subTitle" idx="1"/>
          </p:nvPr>
        </p:nvSpPr>
        <p:spPr>
          <a:xfrm>
            <a:off x="1745973" y="1773237"/>
            <a:ext cx="9144000" cy="1655763"/>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chemeClr val="dk1"/>
              </a:buClr>
              <a:buSzPts val="2000"/>
              <a:buFont typeface="Arial"/>
              <a:buChar char="•"/>
            </a:pPr>
            <a:r>
              <a:rPr lang="en-GB" sz="2000" b="1">
                <a:solidFill>
                  <a:schemeClr val="dk1"/>
                </a:solidFill>
                <a:latin typeface="Calibri"/>
                <a:ea typeface="Calibri"/>
                <a:cs typeface="Calibri"/>
                <a:sym typeface="Calibri"/>
              </a:rPr>
              <a:t>5. Take an optimistic stance to the age of opportunity </a:t>
            </a:r>
            <a:endParaRPr sz="2000">
              <a:solidFill>
                <a:schemeClr val="dk1"/>
              </a:solidFill>
              <a:latin typeface="Calibri"/>
              <a:ea typeface="Calibri"/>
              <a:cs typeface="Calibri"/>
              <a:sym typeface="Calibri"/>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Adolescence is a critical, unique developmental phase where, with the right support the malleable adolescent brain and development of identity provides as much opportunity as it does risk. Neural pathways are either re-enforced or pruned away- every contact leaves a trace. Therefore increasing opportunities to connect with young people increases opportunities re-enforcing positive, pro social neurological and behavioural pathways and reachable, teachable moments with well intentioned, skilled adults and or mentors.</a:t>
            </a:r>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Hopelessness can be life threatening. Search for, spread or inspire hope wherever you go. To start with this might be more easily found externally (i.e. in a role model) but as you work your professional magic and your young person gets to know themselves differently and enable new opportunities this should become more readily available to the young person.</a:t>
            </a:r>
            <a:endParaRPr/>
          </a:p>
          <a:p>
            <a:pPr marL="228600" marR="0" lvl="0" indent="-50800" algn="ctr"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37"/>
          <p:cNvSpPr txBox="1">
            <a:spLocks noGrp="1"/>
          </p:cNvSpPr>
          <p:nvPr>
            <p:ph type="subTitle" idx="1"/>
          </p:nvPr>
        </p:nvSpPr>
        <p:spPr>
          <a:xfrm>
            <a:off x="1646583" y="2054846"/>
            <a:ext cx="9144000" cy="1655762"/>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chemeClr val="dk1"/>
              </a:buClr>
              <a:buSzPts val="2000"/>
              <a:buFont typeface="Arial"/>
              <a:buChar char="•"/>
            </a:pPr>
            <a:r>
              <a:rPr lang="en-GB" sz="2000" b="1">
                <a:solidFill>
                  <a:schemeClr val="dk1"/>
                </a:solidFill>
                <a:latin typeface="Calibri"/>
                <a:ea typeface="Calibri"/>
                <a:cs typeface="Calibri"/>
                <a:sym typeface="Calibri"/>
              </a:rPr>
              <a:t>6. Adopt a young person centred approach to enable Access-ability</a:t>
            </a:r>
            <a:endParaRPr sz="2000">
              <a:solidFill>
                <a:schemeClr val="dk1"/>
              </a:solidFill>
              <a:latin typeface="Calibri"/>
              <a:ea typeface="Calibri"/>
              <a:cs typeface="Calibri"/>
              <a:sym typeface="Calibri"/>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The psychological tools and techniques to enhance safety and wellbeing should be accessible for those most in need. We need to be creative, flexible, adaptable in order to meet the young person where they feel safe (both physically and psychologically) to enable them to access support. </a:t>
            </a:r>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Each Your Choice programme will look </a:t>
            </a:r>
            <a:r>
              <a:rPr lang="en-GB" sz="2000" b="1">
                <a:solidFill>
                  <a:schemeClr val="dk1"/>
                </a:solidFill>
                <a:latin typeface="Calibri"/>
                <a:ea typeface="Calibri"/>
                <a:cs typeface="Calibri"/>
                <a:sym typeface="Calibri"/>
              </a:rPr>
              <a:t>different</a:t>
            </a:r>
            <a:r>
              <a:rPr lang="en-GB" sz="2000">
                <a:solidFill>
                  <a:schemeClr val="dk1"/>
                </a:solidFill>
                <a:latin typeface="Calibri"/>
                <a:ea typeface="Calibri"/>
                <a:cs typeface="Calibri"/>
                <a:sym typeface="Calibri"/>
              </a:rPr>
              <a:t> for every young person but will always focus on a building and nurturing a young person’s strengths. Young people will be empowered to become active agents in their lives whilst recognising the wider responsibilities of others to keep them safe.  The Your Choice tools and techniques will be adapted for each young person according to their individual needs, including their individual circumstances, learning, educational and developmental needs and motivation to engage and change.</a:t>
            </a:r>
            <a:endParaRPr/>
          </a:p>
          <a:p>
            <a:pPr marL="228600" marR="0" lvl="0" indent="-50800" algn="ctr"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38"/>
          <p:cNvSpPr txBox="1">
            <a:spLocks noGrp="1"/>
          </p:cNvSpPr>
          <p:nvPr>
            <p:ph type="subTitle" idx="1"/>
          </p:nvPr>
        </p:nvSpPr>
        <p:spPr>
          <a:xfrm>
            <a:off x="1669774" y="2074725"/>
            <a:ext cx="9144000" cy="1655762"/>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chemeClr val="dk1"/>
              </a:buClr>
              <a:buSzPts val="2000"/>
              <a:buFont typeface="Arial"/>
              <a:buChar char="•"/>
            </a:pPr>
            <a:r>
              <a:rPr lang="en-GB" sz="2000" b="1">
                <a:solidFill>
                  <a:schemeClr val="dk1"/>
                </a:solidFill>
                <a:latin typeface="Calibri"/>
                <a:ea typeface="Calibri"/>
                <a:cs typeface="Calibri"/>
                <a:sym typeface="Calibri"/>
              </a:rPr>
              <a:t>7. Nothing for me without me (YPAG).</a:t>
            </a:r>
            <a:endParaRPr sz="2000">
              <a:solidFill>
                <a:schemeClr val="dk1"/>
              </a:solidFill>
              <a:latin typeface="Calibri"/>
              <a:ea typeface="Calibri"/>
              <a:cs typeface="Calibri"/>
              <a:sym typeface="Calibri"/>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Young people, their families &amp; communities are the experts in their own lives and should be supported and empowered to understand and engage in value-based behaviours in order to find and fulfil their purpose and potential. </a:t>
            </a:r>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Similarly, LAs know the families they serve, communities and local landscape and will bring their local expertise to support development, delivery and impact of the programme. </a:t>
            </a:r>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Active and meaningful participation and collaboration with stakeholders including young people, their families, their communities and Local Authorities is central to programme development.</a:t>
            </a:r>
            <a:endParaRPr/>
          </a:p>
          <a:p>
            <a:pPr marL="228600" marR="0" lvl="0" indent="-50800" algn="ctr"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5"/>
          <p:cNvPicPr preferRelativeResize="0"/>
          <p:nvPr/>
        </p:nvPicPr>
        <p:blipFill rotWithShape="1">
          <a:blip r:embed="rId3">
            <a:alphaModFix/>
          </a:blip>
          <a:srcRect/>
          <a:stretch/>
        </p:blipFill>
        <p:spPr>
          <a:xfrm>
            <a:off x="3391285" y="1505335"/>
            <a:ext cx="4800215" cy="480021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39"/>
          <p:cNvSpPr txBox="1">
            <a:spLocks noGrp="1"/>
          </p:cNvSpPr>
          <p:nvPr>
            <p:ph type="subTitle" idx="1"/>
          </p:nvPr>
        </p:nvSpPr>
        <p:spPr>
          <a:xfrm>
            <a:off x="1524000" y="1985963"/>
            <a:ext cx="9144000" cy="1655762"/>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chemeClr val="dk1"/>
              </a:buClr>
              <a:buSzPts val="2000"/>
              <a:buFont typeface="Arial"/>
              <a:buChar char="•"/>
            </a:pPr>
            <a:r>
              <a:rPr lang="en-GB" sz="2000" b="1">
                <a:solidFill>
                  <a:schemeClr val="dk1"/>
                </a:solidFill>
                <a:latin typeface="Calibri"/>
                <a:ea typeface="Calibri"/>
                <a:cs typeface="Calibri"/>
                <a:sym typeface="Calibri"/>
              </a:rPr>
              <a:t>8. Activate and embrace helpful networks.</a:t>
            </a:r>
            <a:endParaRPr sz="2000">
              <a:solidFill>
                <a:schemeClr val="dk1"/>
              </a:solidFill>
              <a:latin typeface="Calibri"/>
              <a:ea typeface="Calibri"/>
              <a:cs typeface="Calibri"/>
              <a:sym typeface="Calibri"/>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No single intervention is likely to resolve the complex issue of youth violence and contextual safeguarding and no one individual is responsible for holding risk. It takes a village. Wherever possible Your Choice should be included as part of a wider plan for intervention involving important people in the young person’s life, the professional network and a wrap around, shared multi-agency response to concerns around contextual safeguarding.</a:t>
            </a:r>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Connecting young people with safe, local communities will provide accessible, sustainable support for families. An important part of the Your Choice programme is supporting young people to identify with and access different, safe communities, which will support and nurture them long after the completion of the programme.</a:t>
            </a:r>
            <a:endParaRPr/>
          </a:p>
          <a:p>
            <a:pPr marL="228600" marR="0" lvl="0" indent="-50800" algn="ctr"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40"/>
          <p:cNvSpPr txBox="1">
            <a:spLocks noGrp="1"/>
          </p:cNvSpPr>
          <p:nvPr>
            <p:ph type="subTitle" idx="1"/>
          </p:nvPr>
        </p:nvSpPr>
        <p:spPr>
          <a:xfrm>
            <a:off x="1427923" y="2870268"/>
            <a:ext cx="9144000" cy="1654175"/>
          </a:xfrm>
          <a:prstGeom prst="rect">
            <a:avLst/>
          </a:prstGeom>
          <a:noFill/>
          <a:ln>
            <a:noFill/>
          </a:ln>
        </p:spPr>
        <p:txBody>
          <a:bodyPr spcFirstLastPara="1" wrap="square" lIns="91425" tIns="45700" rIns="91425" bIns="45700" anchor="t" anchorCtr="0">
            <a:noAutofit/>
          </a:bodyPr>
          <a:lstStyle/>
          <a:p>
            <a:pPr marL="228600" marR="0" lvl="0" indent="-228600" algn="ctr" rtl="0">
              <a:lnSpc>
                <a:spcPct val="90000"/>
              </a:lnSpc>
              <a:spcBef>
                <a:spcPts val="0"/>
              </a:spcBef>
              <a:spcAft>
                <a:spcPts val="0"/>
              </a:spcAft>
              <a:buClr>
                <a:schemeClr val="dk1"/>
              </a:buClr>
              <a:buSzPts val="2000"/>
              <a:buFont typeface="Arial"/>
              <a:buChar char="•"/>
            </a:pPr>
            <a:r>
              <a:rPr lang="en-GB" sz="2000" b="1">
                <a:solidFill>
                  <a:schemeClr val="dk1"/>
                </a:solidFill>
                <a:latin typeface="Calibri"/>
                <a:ea typeface="Calibri"/>
                <a:cs typeface="Calibri"/>
                <a:sym typeface="Calibri"/>
              </a:rPr>
              <a:t>9. An evidence base is only as good as it’s evidence base.</a:t>
            </a:r>
            <a:endParaRPr sz="2000">
              <a:solidFill>
                <a:schemeClr val="dk1"/>
              </a:solidFill>
              <a:latin typeface="Calibri"/>
              <a:ea typeface="Calibri"/>
              <a:cs typeface="Calibri"/>
              <a:sym typeface="Calibri"/>
            </a:endParaRPr>
          </a:p>
          <a:p>
            <a:pPr marL="228600" marR="0" lvl="0" indent="-228600" algn="ctr" rtl="0">
              <a:lnSpc>
                <a:spcPct val="90000"/>
              </a:lnSpc>
              <a:spcBef>
                <a:spcPts val="10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Currently those disproportionately affected by serious youth violence are disproportionately under- represented in the evidence base. Promoting a more representative evidence base is an important part of understanding and addressing disproportionality and anti-racist practice.</a:t>
            </a:r>
            <a:endParaRPr/>
          </a:p>
          <a:p>
            <a:pPr marL="228600" marR="0" lvl="0" indent="-50800" algn="ctr" rtl="0">
              <a:lnSpc>
                <a:spcPct val="90000"/>
              </a:lnSpc>
              <a:spcBef>
                <a:spcPts val="100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41"/>
          <p:cNvSpPr txBox="1">
            <a:spLocks noGrp="1"/>
          </p:cNvSpPr>
          <p:nvPr>
            <p:ph type="title"/>
          </p:nvPr>
        </p:nvSpPr>
        <p:spPr>
          <a:xfrm>
            <a:off x="297313" y="2595716"/>
            <a:ext cx="7824131" cy="3000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br>
              <a:rPr lang="en-GB" sz="4400" dirty="0">
                <a:solidFill>
                  <a:schemeClr val="dk1"/>
                </a:solidFill>
                <a:latin typeface="Calibri"/>
                <a:ea typeface="Calibri"/>
                <a:cs typeface="Calibri"/>
                <a:sym typeface="Calibri"/>
              </a:rPr>
            </a:br>
            <a:r>
              <a:rPr lang="en-GB" sz="4400" dirty="0">
                <a:solidFill>
                  <a:schemeClr val="dk1"/>
                </a:solidFill>
                <a:latin typeface="Calibri"/>
                <a:ea typeface="Calibri"/>
                <a:cs typeface="Calibri"/>
                <a:sym typeface="Calibri"/>
              </a:rPr>
              <a:t>    A Your Choice Case Study </a:t>
            </a:r>
            <a:endParaRPr dirty="0"/>
          </a:p>
        </p:txBody>
      </p:sp>
      <p:pic>
        <p:nvPicPr>
          <p:cNvPr id="645" name="Google Shape;645;p41"/>
          <p:cNvPicPr preferRelativeResize="0"/>
          <p:nvPr/>
        </p:nvPicPr>
        <p:blipFill rotWithShape="1">
          <a:blip r:embed="rId3">
            <a:alphaModFix/>
          </a:blip>
          <a:srcRect/>
          <a:stretch/>
        </p:blipFill>
        <p:spPr>
          <a:xfrm>
            <a:off x="6888763" y="2204554"/>
            <a:ext cx="3807612" cy="360103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pic>
        <p:nvPicPr>
          <p:cNvPr id="651" name="Google Shape;651;p42"/>
          <p:cNvPicPr preferRelativeResize="0"/>
          <p:nvPr/>
        </p:nvPicPr>
        <p:blipFill rotWithShape="1">
          <a:blip r:embed="rId3">
            <a:alphaModFix/>
          </a:blip>
          <a:srcRect/>
          <a:stretch/>
        </p:blipFill>
        <p:spPr>
          <a:xfrm>
            <a:off x="4363166" y="490377"/>
            <a:ext cx="5307959" cy="4641020"/>
          </a:xfrm>
          <a:prstGeom prst="rect">
            <a:avLst/>
          </a:prstGeom>
          <a:noFill/>
          <a:ln>
            <a:noFill/>
          </a:ln>
        </p:spPr>
      </p:pic>
      <p:sp>
        <p:nvSpPr>
          <p:cNvPr id="652" name="Google Shape;652;p42"/>
          <p:cNvSpPr txBox="1"/>
          <p:nvPr/>
        </p:nvSpPr>
        <p:spPr>
          <a:xfrm>
            <a:off x="199292" y="1207477"/>
            <a:ext cx="12109940" cy="55092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000000"/>
                </a:solidFill>
                <a:effectLst/>
                <a:uLnTx/>
                <a:uFillTx/>
                <a:latin typeface="Calibri"/>
                <a:ea typeface="Calibri"/>
                <a:cs typeface="Calibri"/>
                <a:sym typeface="Calibri"/>
              </a:rPr>
              <a:t>Young person</a:t>
            </a: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 Jo</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000000"/>
                </a:solidFill>
                <a:effectLst/>
                <a:uLnTx/>
                <a:uFillTx/>
                <a:latin typeface="Calibri"/>
                <a:ea typeface="Calibri"/>
                <a:cs typeface="Calibri"/>
                <a:sym typeface="Calibri"/>
              </a:rPr>
              <a:t>Aged</a:t>
            </a: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 17</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000000"/>
                </a:solidFill>
                <a:effectLst/>
                <a:uLnTx/>
                <a:uFillTx/>
                <a:latin typeface="Calibri"/>
                <a:ea typeface="Calibri"/>
                <a:cs typeface="Calibri"/>
                <a:sym typeface="Calibri"/>
              </a:rPr>
              <a:t>History</a:t>
            </a: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 Previously known to social care in relation to early trauma</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000000"/>
                </a:solidFill>
                <a:effectLst/>
                <a:uLnTx/>
                <a:uFillTx/>
                <a:latin typeface="Calibri"/>
                <a:ea typeface="Calibri"/>
                <a:cs typeface="Calibri"/>
                <a:sym typeface="Calibri"/>
              </a:rPr>
              <a:t>Current involvement</a:t>
            </a: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 Open to YOS for possession of offensive weapon.</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Concerns around contextual safeguarding and possible gang affiliation.</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Recent significant trauma- friend murdered.</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Relying on substances to manage difficult feelings.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Historic non engagement with services.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000000"/>
                </a:solidFill>
                <a:effectLst/>
                <a:uLnTx/>
                <a:uFillTx/>
                <a:latin typeface="Calibri"/>
                <a:ea typeface="Calibri"/>
                <a:cs typeface="Calibri"/>
                <a:sym typeface="Calibri"/>
              </a:rPr>
              <a:t>Your Choice: </a:t>
            </a: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Excited to take part in the programme. Has spent time getting to know Your Choice coach, exploring his values and figuring out what interests him. He has shown an interest in playing football.</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600" b="0"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000000"/>
                </a:solidFill>
                <a:effectLst/>
                <a:uLnTx/>
                <a:uFillTx/>
                <a:latin typeface="Calibri"/>
                <a:ea typeface="Calibri"/>
                <a:cs typeface="Calibri"/>
                <a:sym typeface="Calibri"/>
              </a:rPr>
              <a:t>Your Choice Programme: </a:t>
            </a: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Jo is working towards a goal to join a local football team. He hasn’t spent much time with a football recently and wants to feel more comfortable before playing with others. Jo meets with his coach twice a week and Jo has given permission for his coach to feed back progress to his parents once per week. During their sessions together, Jo and his coach practice some drills together in the local park. Jo and his coach begin each session with some breathing and mindful exercises to start the session right, to get “into the zone” and ends with progressive muscle relaxation as part of the warm down. Jo is encouraged to use these techniques regularly at home and at school. They are currently exploring local teams that they will look to approach in the coming weeks and talking through some of Jo’s nervousness about joining a new team. </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653" name="Google Shape;653;p42"/>
          <p:cNvPicPr preferRelativeResize="0"/>
          <p:nvPr/>
        </p:nvPicPr>
        <p:blipFill rotWithShape="1">
          <a:blip r:embed="rId4">
            <a:alphaModFix/>
          </a:blip>
          <a:srcRect/>
          <a:stretch/>
        </p:blipFill>
        <p:spPr>
          <a:xfrm>
            <a:off x="9390687" y="1019907"/>
            <a:ext cx="3627759" cy="3133072"/>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43"/>
          <p:cNvSpPr txBox="1">
            <a:spLocks noGrp="1"/>
          </p:cNvSpPr>
          <p:nvPr>
            <p:ph type="body" idx="1"/>
          </p:nvPr>
        </p:nvSpPr>
        <p:spPr>
          <a:xfrm>
            <a:off x="954088" y="2734408"/>
            <a:ext cx="10018712" cy="31242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11400"/>
              <a:buFont typeface="Arial"/>
              <a:buNone/>
            </a:pPr>
            <a:r>
              <a:rPr lang="en-GB" sz="11400">
                <a:solidFill>
                  <a:schemeClr val="dk1"/>
                </a:solidFill>
                <a:latin typeface="Calibri"/>
                <a:ea typeface="Calibri"/>
                <a:cs typeface="Calibri"/>
                <a:sym typeface="Calibri"/>
              </a:rPr>
              <a:t>C B T</a:t>
            </a:r>
            <a:endParaRPr/>
          </a:p>
        </p:txBody>
      </p:sp>
      <p:pic>
        <p:nvPicPr>
          <p:cNvPr id="660" name="Google Shape;660;p43"/>
          <p:cNvPicPr preferRelativeResize="0"/>
          <p:nvPr/>
        </p:nvPicPr>
        <p:blipFill rotWithShape="1">
          <a:blip r:embed="rId3">
            <a:alphaModFix/>
          </a:blip>
          <a:srcRect/>
          <a:stretch/>
        </p:blipFill>
        <p:spPr>
          <a:xfrm>
            <a:off x="6247696" y="2372998"/>
            <a:ext cx="2825496" cy="348561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44"/>
          <p:cNvSpPr txBox="1">
            <a:spLocks noGrp="1"/>
          </p:cNvSpPr>
          <p:nvPr>
            <p:ph type="title"/>
          </p:nvPr>
        </p:nvSpPr>
        <p:spPr>
          <a:xfrm>
            <a:off x="726831" y="230187"/>
            <a:ext cx="10515600" cy="12954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F3F3F"/>
              </a:buClr>
              <a:buSzPts val="4400"/>
              <a:buFont typeface="Calibri"/>
              <a:buNone/>
            </a:pPr>
            <a:r>
              <a:rPr lang="en-GB" sz="4400">
                <a:solidFill>
                  <a:srgbClr val="3F3F3F"/>
                </a:solidFill>
                <a:latin typeface="Calibri"/>
                <a:ea typeface="Calibri"/>
                <a:cs typeface="Calibri"/>
                <a:sym typeface="Calibri"/>
              </a:rPr>
              <a:t>Therapeutic skills</a:t>
            </a:r>
            <a:endParaRPr/>
          </a:p>
        </p:txBody>
      </p:sp>
      <p:grpSp>
        <p:nvGrpSpPr>
          <p:cNvPr id="667" name="Google Shape;667;p44"/>
          <p:cNvGrpSpPr/>
          <p:nvPr/>
        </p:nvGrpSpPr>
        <p:grpSpPr>
          <a:xfrm>
            <a:off x="726831" y="1627465"/>
            <a:ext cx="10439400" cy="4315369"/>
            <a:chOff x="0" y="2109"/>
            <a:chExt cx="10439400" cy="4315369"/>
          </a:xfrm>
        </p:grpSpPr>
        <p:cxnSp>
          <p:nvCxnSpPr>
            <p:cNvPr id="668" name="Google Shape;668;p44"/>
            <p:cNvCxnSpPr/>
            <p:nvPr/>
          </p:nvCxnSpPr>
          <p:spPr>
            <a:xfrm>
              <a:off x="0" y="2109"/>
              <a:ext cx="10439400"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669" name="Google Shape;669;p44"/>
            <p:cNvSpPr/>
            <p:nvPr/>
          </p:nvSpPr>
          <p:spPr>
            <a:xfrm>
              <a:off x="0" y="2109"/>
              <a:ext cx="10439400" cy="1438456"/>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0" name="Google Shape;670;p44"/>
            <p:cNvSpPr txBox="1"/>
            <p:nvPr/>
          </p:nvSpPr>
          <p:spPr>
            <a:xfrm>
              <a:off x="0" y="2109"/>
              <a:ext cx="10439400" cy="1438456"/>
            </a:xfrm>
            <a:prstGeom prst="rect">
              <a:avLst/>
            </a:prstGeom>
            <a:noFill/>
            <a:ln>
              <a:noFill/>
            </a:ln>
          </p:spPr>
          <p:txBody>
            <a:bodyPr spcFirstLastPara="1" wrap="square" lIns="118100" tIns="118100" rIns="118100" bIns="1181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3100"/>
                <a:buFont typeface="Calibri"/>
                <a:buNone/>
                <a:tabLst/>
                <a:defRPr/>
              </a:pPr>
              <a:r>
                <a:rPr kumimoji="0" lang="en-GB" sz="3100" b="0" i="0" u="none" strike="noStrike" kern="0" cap="none" spc="0" normalizeH="0" baseline="0" noProof="0">
                  <a:ln>
                    <a:noFill/>
                  </a:ln>
                  <a:solidFill>
                    <a:srgbClr val="000000"/>
                  </a:solidFill>
                  <a:effectLst/>
                  <a:uLnTx/>
                  <a:uFillTx/>
                  <a:latin typeface="Calibri"/>
                  <a:ea typeface="Calibri"/>
                  <a:cs typeface="Calibri"/>
                  <a:sym typeface="Calibri"/>
                </a:rPr>
                <a:t>Refers to the relationship components of the intervention “</a:t>
              </a:r>
              <a:r>
                <a:rPr kumimoji="0" lang="en-GB" sz="3100" b="0" i="1" u="none" strike="noStrike" kern="0" cap="none" spc="0" normalizeH="0" baseline="0" noProof="0">
                  <a:ln>
                    <a:noFill/>
                  </a:ln>
                  <a:solidFill>
                    <a:srgbClr val="000000"/>
                  </a:solidFill>
                  <a:effectLst/>
                  <a:uLnTx/>
                  <a:uFillTx/>
                  <a:latin typeface="Calibri"/>
                  <a:ea typeface="Calibri"/>
                  <a:cs typeface="Calibri"/>
                  <a:sym typeface="Calibri"/>
                </a:rPr>
                <a:t>The horse that comes before the carriage”.</a:t>
              </a:r>
              <a:endParaRPr kumimoji="0" sz="31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671" name="Google Shape;671;p44"/>
            <p:cNvCxnSpPr/>
            <p:nvPr/>
          </p:nvCxnSpPr>
          <p:spPr>
            <a:xfrm>
              <a:off x="0" y="1440565"/>
              <a:ext cx="10439400"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672" name="Google Shape;672;p44"/>
            <p:cNvSpPr/>
            <p:nvPr/>
          </p:nvSpPr>
          <p:spPr>
            <a:xfrm>
              <a:off x="0" y="1440565"/>
              <a:ext cx="10439400" cy="1438456"/>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44"/>
            <p:cNvSpPr txBox="1"/>
            <p:nvPr/>
          </p:nvSpPr>
          <p:spPr>
            <a:xfrm>
              <a:off x="0" y="1440565"/>
              <a:ext cx="10439400" cy="1438456"/>
            </a:xfrm>
            <a:prstGeom prst="rect">
              <a:avLst/>
            </a:prstGeom>
            <a:noFill/>
            <a:ln>
              <a:noFill/>
            </a:ln>
          </p:spPr>
          <p:txBody>
            <a:bodyPr spcFirstLastPara="1" wrap="square" lIns="118100" tIns="118100" rIns="118100" bIns="1181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3100"/>
                <a:buFont typeface="Calibri"/>
                <a:buNone/>
                <a:tabLst/>
                <a:defRPr/>
              </a:pPr>
              <a:r>
                <a:rPr kumimoji="0" lang="en-GB" sz="3100" b="0" i="0" u="none" strike="noStrike" kern="0" cap="none" spc="0" normalizeH="0" baseline="0" noProof="0">
                  <a:ln>
                    <a:noFill/>
                  </a:ln>
                  <a:solidFill>
                    <a:srgbClr val="000000"/>
                  </a:solidFill>
                  <a:effectLst/>
                  <a:uLnTx/>
                  <a:uFillTx/>
                  <a:latin typeface="Calibri"/>
                  <a:ea typeface="Calibri"/>
                  <a:cs typeface="Calibri"/>
                  <a:sym typeface="Calibri"/>
                </a:rPr>
                <a:t>Relationships that are safe, collaborative and trusting are likely to impact on engagement and outcomes (Thomson et al, 2007). </a:t>
              </a:r>
              <a:endParaRPr kumimoji="0" sz="31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674" name="Google Shape;674;p44"/>
            <p:cNvCxnSpPr/>
            <p:nvPr/>
          </p:nvCxnSpPr>
          <p:spPr>
            <a:xfrm>
              <a:off x="0" y="2879022"/>
              <a:ext cx="10439400"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675" name="Google Shape;675;p44"/>
            <p:cNvSpPr/>
            <p:nvPr/>
          </p:nvSpPr>
          <p:spPr>
            <a:xfrm>
              <a:off x="0" y="2879022"/>
              <a:ext cx="10439400" cy="1438456"/>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6" name="Google Shape;676;p44"/>
            <p:cNvSpPr txBox="1"/>
            <p:nvPr/>
          </p:nvSpPr>
          <p:spPr>
            <a:xfrm>
              <a:off x="0" y="2879022"/>
              <a:ext cx="10439400" cy="1438456"/>
            </a:xfrm>
            <a:prstGeom prst="rect">
              <a:avLst/>
            </a:prstGeom>
            <a:noFill/>
            <a:ln>
              <a:noFill/>
            </a:ln>
          </p:spPr>
          <p:txBody>
            <a:bodyPr spcFirstLastPara="1" wrap="square" lIns="118100" tIns="118100" rIns="118100" bIns="1181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3100"/>
                <a:buFont typeface="Calibri"/>
                <a:buNone/>
                <a:tabLst/>
                <a:defRPr/>
              </a:pPr>
              <a:r>
                <a:rPr kumimoji="0" lang="en-GB" sz="3100" b="0" i="0" u="none" strike="noStrike" kern="0" cap="none" spc="0" normalizeH="0" baseline="0" noProof="0">
                  <a:ln>
                    <a:noFill/>
                  </a:ln>
                  <a:solidFill>
                    <a:srgbClr val="000000"/>
                  </a:solidFill>
                  <a:effectLst/>
                  <a:uLnTx/>
                  <a:uFillTx/>
                  <a:latin typeface="Calibri"/>
                  <a:ea typeface="Calibri"/>
                  <a:cs typeface="Calibri"/>
                  <a:sym typeface="Calibri"/>
                </a:rPr>
                <a:t>Young people will need to feel safe in order to try out new behaviours. </a:t>
              </a:r>
              <a:endParaRPr kumimoji="0" sz="31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45"/>
          <p:cNvSpPr txBox="1">
            <a:spLocks noGrp="1"/>
          </p:cNvSpPr>
          <p:nvPr>
            <p:ph type="body" idx="1"/>
          </p:nvPr>
        </p:nvSpPr>
        <p:spPr>
          <a:xfrm>
            <a:off x="1305780" y="1833196"/>
            <a:ext cx="10018712" cy="4649666"/>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n-GB" sz="2800" dirty="0">
                <a:solidFill>
                  <a:schemeClr val="dk1"/>
                </a:solidFill>
                <a:latin typeface="Calibri"/>
                <a:ea typeface="Calibri"/>
                <a:cs typeface="Calibri"/>
                <a:sym typeface="Calibri"/>
              </a:rPr>
              <a:t>The young people who are engaged through Your Choice are likely to have experienced relational trauma. This can lead to people feeling threatened, fearful and unsafe in other relationships. This might be particularly evident when they are developing a new relationship with someone new, including you.</a:t>
            </a:r>
            <a:endParaRPr dirty="0"/>
          </a:p>
          <a:p>
            <a:pPr marL="228600" marR="0" lvl="0" indent="-228600" algn="l" rtl="0">
              <a:lnSpc>
                <a:spcPct val="90000"/>
              </a:lnSpc>
              <a:spcBef>
                <a:spcPts val="1000"/>
              </a:spcBef>
              <a:spcAft>
                <a:spcPts val="0"/>
              </a:spcAft>
              <a:buClr>
                <a:schemeClr val="dk1"/>
              </a:buClr>
              <a:buSzPts val="2800"/>
              <a:buFont typeface="Arial"/>
              <a:buChar char="•"/>
            </a:pPr>
            <a:r>
              <a:rPr lang="en-GB" sz="2800" dirty="0">
                <a:solidFill>
                  <a:schemeClr val="dk1"/>
                </a:solidFill>
                <a:latin typeface="Calibri"/>
                <a:ea typeface="Calibri"/>
                <a:cs typeface="Calibri"/>
                <a:sym typeface="Calibri"/>
              </a:rPr>
              <a:t>The trauma informed principles of </a:t>
            </a:r>
            <a:r>
              <a:rPr lang="en-GB" sz="2800" b="1" dirty="0">
                <a:solidFill>
                  <a:schemeClr val="dk1"/>
                </a:solidFill>
                <a:latin typeface="Calibri"/>
                <a:ea typeface="Calibri"/>
                <a:cs typeface="Calibri"/>
                <a:sym typeface="Calibri"/>
              </a:rPr>
              <a:t>choice, safety, empowerment, trust </a:t>
            </a:r>
            <a:r>
              <a:rPr lang="en-GB" sz="2800" dirty="0">
                <a:solidFill>
                  <a:schemeClr val="dk1"/>
                </a:solidFill>
                <a:latin typeface="Calibri"/>
                <a:ea typeface="Calibri"/>
                <a:cs typeface="Calibri"/>
                <a:sym typeface="Calibri"/>
              </a:rPr>
              <a:t>and </a:t>
            </a:r>
            <a:r>
              <a:rPr lang="en-GB" sz="2800" b="1" dirty="0">
                <a:solidFill>
                  <a:schemeClr val="dk1"/>
                </a:solidFill>
                <a:latin typeface="Calibri"/>
                <a:ea typeface="Calibri"/>
                <a:cs typeface="Calibri"/>
                <a:sym typeface="Calibri"/>
              </a:rPr>
              <a:t>collaboration</a:t>
            </a:r>
            <a:r>
              <a:rPr lang="en-GB" sz="2800" dirty="0">
                <a:solidFill>
                  <a:schemeClr val="dk1"/>
                </a:solidFill>
                <a:latin typeface="Calibri"/>
                <a:ea typeface="Calibri"/>
                <a:cs typeface="Calibri"/>
                <a:sym typeface="Calibri"/>
              </a:rPr>
              <a:t> will be important to hold in mind when you are working through the Your Choice programme. </a:t>
            </a:r>
            <a:endParaRPr dirty="0"/>
          </a:p>
          <a:p>
            <a:pPr marL="228600" marR="0" lvl="0" indent="-50800" algn="l" rtl="0">
              <a:lnSpc>
                <a:spcPct val="90000"/>
              </a:lnSpc>
              <a:spcBef>
                <a:spcPts val="1000"/>
              </a:spcBef>
              <a:spcAft>
                <a:spcPts val="0"/>
              </a:spcAft>
              <a:buClr>
                <a:schemeClr val="dk1"/>
              </a:buClr>
              <a:buSzPts val="2800"/>
              <a:buFont typeface="Arial"/>
              <a:buNone/>
            </a:pPr>
            <a:endParaRPr sz="2800" dirty="0">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87"/>
        <p:cNvGrpSpPr/>
        <p:nvPr/>
      </p:nvGrpSpPr>
      <p:grpSpPr>
        <a:xfrm>
          <a:off x="0" y="0"/>
          <a:ext cx="0" cy="0"/>
          <a:chOff x="0" y="0"/>
          <a:chExt cx="0" cy="0"/>
        </a:xfrm>
      </p:grpSpPr>
      <p:sp>
        <p:nvSpPr>
          <p:cNvPr id="688" name="Google Shape;688;p46"/>
          <p:cNvSpPr txBox="1">
            <a:spLocks noGrp="1"/>
          </p:cNvSpPr>
          <p:nvPr>
            <p:ph type="title"/>
          </p:nvPr>
        </p:nvSpPr>
        <p:spPr>
          <a:xfrm>
            <a:off x="328245" y="220926"/>
            <a:ext cx="9454852" cy="17526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4400"/>
              <a:buFont typeface="Calibri"/>
              <a:buNone/>
            </a:pPr>
            <a:r>
              <a:rPr lang="en-GB" sz="4400" dirty="0">
                <a:solidFill>
                  <a:schemeClr val="dk1"/>
                </a:solidFill>
                <a:latin typeface="Calibri"/>
                <a:ea typeface="Calibri"/>
                <a:cs typeface="Calibri"/>
                <a:sym typeface="Calibri"/>
              </a:rPr>
              <a:t>What are your magic ingredients?</a:t>
            </a:r>
            <a:endParaRPr dirty="0"/>
          </a:p>
        </p:txBody>
      </p:sp>
      <p:sp>
        <p:nvSpPr>
          <p:cNvPr id="689" name="Google Shape;689;p46"/>
          <p:cNvSpPr txBox="1">
            <a:spLocks noGrp="1"/>
          </p:cNvSpPr>
          <p:nvPr>
            <p:ph type="body" idx="1"/>
          </p:nvPr>
        </p:nvSpPr>
        <p:spPr>
          <a:xfrm>
            <a:off x="468923" y="2397370"/>
            <a:ext cx="6129338" cy="31242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2800"/>
              <a:buFont typeface="Arial"/>
              <a:buNone/>
            </a:pPr>
            <a:r>
              <a:rPr lang="en-GB" sz="2800">
                <a:solidFill>
                  <a:schemeClr val="dk1"/>
                </a:solidFill>
                <a:latin typeface="Calibri"/>
                <a:ea typeface="Calibri"/>
                <a:cs typeface="Calibri"/>
                <a:sym typeface="Calibri"/>
              </a:rPr>
              <a:t>You have been selected to be a part of "Your Choice" as you have the skills and abilities to engage with the LYPS cohort.</a:t>
            </a:r>
            <a:endParaRPr/>
          </a:p>
          <a:p>
            <a:pPr marL="0" marR="0" lvl="0" indent="0" algn="ctr" rtl="0">
              <a:lnSpc>
                <a:spcPct val="90000"/>
              </a:lnSpc>
              <a:spcBef>
                <a:spcPts val="1000"/>
              </a:spcBef>
              <a:spcAft>
                <a:spcPts val="0"/>
              </a:spcAft>
              <a:buClr>
                <a:schemeClr val="dk1"/>
              </a:buClr>
              <a:buSzPts val="2800"/>
              <a:buFont typeface="Arial"/>
              <a:buNone/>
            </a:pPr>
            <a:endParaRPr sz="2800" b="1">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SzPts val="2800"/>
              <a:buFont typeface="Arial"/>
              <a:buNone/>
            </a:pPr>
            <a:r>
              <a:rPr lang="en-GB" sz="2800" b="1">
                <a:solidFill>
                  <a:schemeClr val="dk1"/>
                </a:solidFill>
                <a:latin typeface="Calibri"/>
                <a:ea typeface="Calibri"/>
                <a:cs typeface="Calibri"/>
                <a:sym typeface="Calibri"/>
              </a:rPr>
              <a:t>What magic ingredients do you bring that enable young people to work with you?</a:t>
            </a:r>
            <a:endParaRPr/>
          </a:p>
        </p:txBody>
      </p:sp>
      <p:pic>
        <p:nvPicPr>
          <p:cNvPr id="690" name="Google Shape;690;p46" descr="Users"/>
          <p:cNvPicPr preferRelativeResize="0"/>
          <p:nvPr/>
        </p:nvPicPr>
        <p:blipFill rotWithShape="1">
          <a:blip r:embed="rId4">
            <a:alphaModFix/>
          </a:blip>
          <a:srcRect/>
          <a:stretch/>
        </p:blipFill>
        <p:spPr>
          <a:xfrm>
            <a:off x="10407496" y="5521570"/>
            <a:ext cx="1055425" cy="1004839"/>
          </a:xfrm>
          <a:prstGeom prst="roundRect">
            <a:avLst>
              <a:gd name="adj" fmla="val 4380"/>
            </a:avLst>
          </a:prstGeom>
          <a:noFill/>
          <a:ln w="38100" cap="flat" cmpd="sng">
            <a:solidFill>
              <a:schemeClr val="lt2"/>
            </a:solidFill>
            <a:prstDash val="solid"/>
            <a:round/>
            <a:headEnd type="none" w="sm" len="sm"/>
            <a:tailEnd type="none" w="sm" len="sm"/>
          </a:ln>
        </p:spPr>
      </p:pic>
      <p:pic>
        <p:nvPicPr>
          <p:cNvPr id="691" name="Google Shape;691;p46"/>
          <p:cNvPicPr preferRelativeResize="0"/>
          <p:nvPr/>
        </p:nvPicPr>
        <p:blipFill rotWithShape="1">
          <a:blip r:embed="rId5">
            <a:alphaModFix/>
          </a:blip>
          <a:srcRect/>
          <a:stretch/>
        </p:blipFill>
        <p:spPr>
          <a:xfrm>
            <a:off x="7593044" y="2427103"/>
            <a:ext cx="3869877" cy="2457372"/>
          </a:xfrm>
          <a:prstGeom prst="roundRect">
            <a:avLst>
              <a:gd name="adj" fmla="val 4380"/>
            </a:avLst>
          </a:prstGeom>
          <a:noFill/>
          <a:ln w="38100" cap="flat" cmpd="sng">
            <a:solidFill>
              <a:schemeClr val="lt2"/>
            </a:solidFill>
            <a:prstDash val="solid"/>
            <a:round/>
            <a:headEnd type="none" w="sm" len="sm"/>
            <a:tailEnd type="none" w="sm" len="sm"/>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4BC2310-0ABB-43BF-93D5-C544E19B718D}"/>
              </a:ext>
            </a:extLst>
          </p:cNvPr>
          <p:cNvSpPr txBox="1">
            <a:spLocks/>
          </p:cNvSpPr>
          <p:nvPr/>
        </p:nvSpPr>
        <p:spPr>
          <a:xfrm>
            <a:off x="437709" y="0"/>
            <a:ext cx="10515600" cy="13255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4000" b="0" i="0" u="none" strike="noStrike" kern="1200" cap="none" spc="0" normalizeH="0" baseline="0" noProof="0" dirty="0">
              <a:ln w="3175" cmpd="sng">
                <a:noFill/>
              </a:ln>
              <a:solidFill>
                <a:prstClr val="black"/>
              </a:solidFill>
              <a:effectLst/>
              <a:uLnTx/>
              <a:uFillTx/>
              <a:latin typeface="Corbel" panose="020B0503020204020204"/>
              <a:ea typeface="+mj-ea"/>
              <a:cs typeface="+mj-cs"/>
              <a:sym typeface="Arial"/>
            </a:endParaRPr>
          </a:p>
        </p:txBody>
      </p:sp>
      <p:sp>
        <p:nvSpPr>
          <p:cNvPr id="2" name="Google Shape;558;p29">
            <a:extLst>
              <a:ext uri="{FF2B5EF4-FFF2-40B4-BE49-F238E27FC236}">
                <a16:creationId xmlns:a16="http://schemas.microsoft.com/office/drawing/2014/main" id="{8627EB84-4F9B-75CE-A072-363C4CAE5C65}"/>
              </a:ext>
            </a:extLst>
          </p:cNvPr>
          <p:cNvSpPr txBox="1">
            <a:spLocks/>
          </p:cNvSpPr>
          <p:nvPr/>
        </p:nvSpPr>
        <p:spPr>
          <a:xfrm>
            <a:off x="161170" y="1325563"/>
            <a:ext cx="11068678" cy="4941422"/>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0"/>
              </a:spcBef>
              <a:spcAft>
                <a:spcPts val="0"/>
              </a:spcAft>
              <a:buClr>
                <a:prstClr val="black"/>
              </a:buClr>
              <a:buSzPts val="2800"/>
              <a:buFont typeface="Arial"/>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sym typeface="Arial"/>
            </a:endParaRPr>
          </a:p>
        </p:txBody>
      </p:sp>
      <p:pic>
        <p:nvPicPr>
          <p:cNvPr id="7" name="Picture 6">
            <a:extLst>
              <a:ext uri="{FF2B5EF4-FFF2-40B4-BE49-F238E27FC236}">
                <a16:creationId xmlns:a16="http://schemas.microsoft.com/office/drawing/2014/main" id="{CBDD1974-927B-6F61-C27C-626C57A6F3E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0642" y="2098029"/>
            <a:ext cx="2691161" cy="2520176"/>
          </a:xfrm>
          <a:prstGeom prst="rect">
            <a:avLst/>
          </a:prstGeom>
        </p:spPr>
      </p:pic>
      <p:sp>
        <p:nvSpPr>
          <p:cNvPr id="8" name="TextBox 7">
            <a:extLst>
              <a:ext uri="{FF2B5EF4-FFF2-40B4-BE49-F238E27FC236}">
                <a16:creationId xmlns:a16="http://schemas.microsoft.com/office/drawing/2014/main" id="{EFD81E6C-F15B-CA16-0473-CBA6C56636B3}"/>
              </a:ext>
            </a:extLst>
          </p:cNvPr>
          <p:cNvSpPr txBox="1"/>
          <p:nvPr/>
        </p:nvSpPr>
        <p:spPr>
          <a:xfrm>
            <a:off x="1819414" y="1944717"/>
            <a:ext cx="8997269" cy="2826799"/>
          </a:xfrm>
          <a:prstGeom prst="rect">
            <a:avLst/>
          </a:prstGeom>
          <a:noFill/>
        </p:spPr>
        <p:txBody>
          <a:bodyPr wrap="square" rtlCol="0">
            <a:spAutoFit/>
          </a:bodyPr>
          <a:lstStyle/>
          <a:p>
            <a:pPr marL="342900" marR="0" lvl="0" indent="-342900" algn="ctr"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sym typeface="Arial"/>
            </a:endParaRPr>
          </a:p>
          <a:p>
            <a:pPr marL="800100" marR="0" lvl="1" indent="-342900" algn="ctr"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sym typeface="Arial"/>
              </a:rPr>
              <a:t>How might young person’s experiences impact on how they present and/or engage with the programme?</a:t>
            </a:r>
          </a:p>
          <a:p>
            <a:pPr marL="800100" marR="0" lvl="1" indent="-342900" algn="ctr"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Aptos" panose="020B0004020202020204" pitchFamily="34" charset="0"/>
                <a:cs typeface="Arial" panose="020B0604020202020204" pitchFamily="34" charset="0"/>
                <a:sym typeface="Arial"/>
              </a:rPr>
              <a:t>How would this impact on how you approach your work with young person?</a:t>
            </a:r>
          </a:p>
          <a:p>
            <a:pPr marL="800100" marR="0" lvl="1" indent="-342900" algn="ctr"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sym typeface="Arial"/>
            </a:endParaRPr>
          </a:p>
        </p:txBody>
      </p:sp>
      <p:pic>
        <p:nvPicPr>
          <p:cNvPr id="5" name="Picture 4">
            <a:extLst>
              <a:ext uri="{FF2B5EF4-FFF2-40B4-BE49-F238E27FC236}">
                <a16:creationId xmlns:a16="http://schemas.microsoft.com/office/drawing/2014/main" id="{FBA63F35-1998-034F-1B0C-C50A3BFEF7E5}"/>
              </a:ext>
            </a:extLst>
          </p:cNvPr>
          <p:cNvPicPr>
            <a:picLocks noChangeAspect="1"/>
          </p:cNvPicPr>
          <p:nvPr/>
        </p:nvPicPr>
        <p:blipFill>
          <a:blip r:embed="rId5"/>
          <a:stretch>
            <a:fillRect/>
          </a:stretch>
        </p:blipFill>
        <p:spPr>
          <a:xfrm>
            <a:off x="9689056" y="6262205"/>
            <a:ext cx="2406774" cy="501676"/>
          </a:xfrm>
          <a:prstGeom prst="rect">
            <a:avLst/>
          </a:prstGeom>
        </p:spPr>
      </p:pic>
    </p:spTree>
    <p:extLst>
      <p:ext uri="{BB962C8B-B14F-4D97-AF65-F5344CB8AC3E}">
        <p14:creationId xmlns:p14="http://schemas.microsoft.com/office/powerpoint/2010/main" val="39249772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B8B7B7"/>
            </a:gs>
          </a:gsLst>
          <a:lin ang="5400000" scaled="0"/>
        </a:gradFill>
        <a:effectLst/>
      </p:bgPr>
    </p:bg>
    <p:spTree>
      <p:nvGrpSpPr>
        <p:cNvPr id="1" name="Shape 695"/>
        <p:cNvGrpSpPr/>
        <p:nvPr/>
      </p:nvGrpSpPr>
      <p:grpSpPr>
        <a:xfrm>
          <a:off x="0" y="0"/>
          <a:ext cx="0" cy="0"/>
          <a:chOff x="0" y="0"/>
          <a:chExt cx="0" cy="0"/>
        </a:xfrm>
      </p:grpSpPr>
      <p:sp>
        <p:nvSpPr>
          <p:cNvPr id="696" name="Google Shape;696;p47"/>
          <p:cNvSpPr txBox="1">
            <a:spLocks noGrp="1"/>
          </p:cNvSpPr>
          <p:nvPr>
            <p:ph type="title"/>
          </p:nvPr>
        </p:nvSpPr>
        <p:spPr>
          <a:xfrm>
            <a:off x="51168" y="138311"/>
            <a:ext cx="9742487" cy="1055688"/>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ct val="100000"/>
              <a:buFont typeface="Calibri"/>
              <a:buNone/>
            </a:pPr>
            <a:r>
              <a:rPr lang="en-GB" sz="4000">
                <a:solidFill>
                  <a:schemeClr val="dk1"/>
                </a:solidFill>
                <a:latin typeface="Calibri"/>
                <a:ea typeface="Calibri"/>
                <a:cs typeface="Calibri"/>
                <a:sym typeface="Calibri"/>
              </a:rPr>
              <a:t>Top Tips for building and maintaining relationships</a:t>
            </a:r>
            <a:endParaRPr/>
          </a:p>
        </p:txBody>
      </p:sp>
      <p:grpSp>
        <p:nvGrpSpPr>
          <p:cNvPr id="697" name="Google Shape;697;p47"/>
          <p:cNvGrpSpPr/>
          <p:nvPr/>
        </p:nvGrpSpPr>
        <p:grpSpPr>
          <a:xfrm>
            <a:off x="335642" y="1335124"/>
            <a:ext cx="11236241" cy="4564723"/>
            <a:chOff x="0" y="568140"/>
            <a:chExt cx="11236241" cy="4564723"/>
          </a:xfrm>
        </p:grpSpPr>
        <p:sp>
          <p:nvSpPr>
            <p:cNvPr id="698" name="Google Shape;698;p47"/>
            <p:cNvSpPr/>
            <p:nvPr/>
          </p:nvSpPr>
          <p:spPr>
            <a:xfrm>
              <a:off x="0" y="568140"/>
              <a:ext cx="3511325" cy="2106795"/>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9" name="Google Shape;699;p47"/>
            <p:cNvSpPr txBox="1"/>
            <p:nvPr/>
          </p:nvSpPr>
          <p:spPr>
            <a:xfrm>
              <a:off x="0" y="568140"/>
              <a:ext cx="3511325" cy="2106795"/>
            </a:xfrm>
            <a:prstGeom prst="rect">
              <a:avLst/>
            </a:prstGeom>
            <a:noFill/>
            <a:ln>
              <a:noFill/>
            </a:ln>
          </p:spPr>
          <p:txBody>
            <a:bodyPr spcFirstLastPara="1" wrap="square" lIns="49525" tIns="49525" rIns="49525" bIns="495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300"/>
                <a:buFont typeface="Calibri"/>
                <a:buNone/>
                <a:tabLst/>
                <a:defRPr/>
              </a:pPr>
              <a:r>
                <a:rPr kumimoji="0" lang="en-GB" sz="1300" b="1" i="0" u="none" strike="noStrike" kern="0" cap="none" spc="0" normalizeH="0" baseline="0" noProof="0">
                  <a:ln>
                    <a:noFill/>
                  </a:ln>
                  <a:solidFill>
                    <a:srgbClr val="FFFFFF"/>
                  </a:solidFill>
                  <a:effectLst/>
                  <a:uLnTx/>
                  <a:uFillTx/>
                  <a:latin typeface="Calibri"/>
                  <a:ea typeface="Calibri"/>
                  <a:cs typeface="Calibri"/>
                  <a:sym typeface="Calibri"/>
                </a:rPr>
                <a:t>Promote Choice and collaboration</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455"/>
                </a:spcBef>
                <a:spcAft>
                  <a:spcPts val="0"/>
                </a:spcAft>
                <a:buClr>
                  <a:srgbClr val="FFFFFF"/>
                </a:buClr>
                <a:buSzPts val="1300"/>
                <a:buFont typeface="Calibri"/>
                <a:buNone/>
                <a:tabLst/>
                <a:defRPr/>
              </a:pPr>
              <a:r>
                <a:rPr kumimoji="0" lang="en-GB" sz="1300" b="0" i="0" u="none" strike="noStrike" kern="0" cap="none" spc="0" normalizeH="0" baseline="0" noProof="0">
                  <a:ln>
                    <a:noFill/>
                  </a:ln>
                  <a:solidFill>
                    <a:srgbClr val="FFFFFF"/>
                  </a:solidFill>
                  <a:effectLst/>
                  <a:uLnTx/>
                  <a:uFillTx/>
                  <a:latin typeface="Calibri"/>
                  <a:ea typeface="Calibri"/>
                  <a:cs typeface="Calibri"/>
                  <a:sym typeface="Calibri"/>
                </a:rPr>
                <a:t>As professionals, we often have more power than the young people that we work with because we represent the systems that we work with but recognising that young people and their families are experts in their own lives is important. As professionals it is our role to bring our professional skills, experience and knowledge to help problem solve and work in partnership to; help overcome difficulties, define goals and plan together.</a:t>
              </a: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00" name="Google Shape;700;p47"/>
            <p:cNvSpPr/>
            <p:nvPr/>
          </p:nvSpPr>
          <p:spPr>
            <a:xfrm>
              <a:off x="3862458" y="568140"/>
              <a:ext cx="3511325" cy="2106795"/>
            </a:xfrm>
            <a:prstGeom prst="rect">
              <a:avLst/>
            </a:prstGeom>
            <a:solidFill>
              <a:srgbClr val="53C1C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1" name="Google Shape;701;p47"/>
            <p:cNvSpPr txBox="1"/>
            <p:nvPr/>
          </p:nvSpPr>
          <p:spPr>
            <a:xfrm>
              <a:off x="3862458" y="568140"/>
              <a:ext cx="3511325" cy="2106795"/>
            </a:xfrm>
            <a:prstGeom prst="rect">
              <a:avLst/>
            </a:prstGeom>
            <a:noFill/>
            <a:ln>
              <a:noFill/>
            </a:ln>
          </p:spPr>
          <p:txBody>
            <a:bodyPr spcFirstLastPara="1" wrap="square" lIns="49525" tIns="49525" rIns="49525" bIns="495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300"/>
                <a:buFont typeface="Calibri"/>
                <a:buNone/>
                <a:tabLst/>
                <a:defRPr/>
              </a:pPr>
              <a:r>
                <a:rPr kumimoji="0" lang="en-GB" sz="1300" b="1" i="0" u="none" strike="noStrike" kern="0" cap="none" spc="0" normalizeH="0" baseline="0" noProof="0">
                  <a:ln>
                    <a:noFill/>
                  </a:ln>
                  <a:solidFill>
                    <a:srgbClr val="FFFFFF"/>
                  </a:solidFill>
                  <a:effectLst/>
                  <a:uLnTx/>
                  <a:uFillTx/>
                  <a:latin typeface="Calibri"/>
                  <a:ea typeface="Calibri"/>
                  <a:cs typeface="Calibri"/>
                  <a:sym typeface="Calibri"/>
                </a:rPr>
                <a:t>Offer flexibility &amp; be responsive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455"/>
                </a:spcBef>
                <a:spcAft>
                  <a:spcPts val="0"/>
                </a:spcAft>
                <a:buClr>
                  <a:srgbClr val="FFFFFF"/>
                </a:buClr>
                <a:buSzPts val="1300"/>
                <a:buFont typeface="Calibri"/>
                <a:buNone/>
                <a:tabLst/>
                <a:defRPr/>
              </a:pPr>
              <a:r>
                <a:rPr kumimoji="0" lang="en-GB" sz="1300" b="0" i="0" u="none" strike="noStrike" kern="0" cap="none" spc="0" normalizeH="0" baseline="0" noProof="0">
                  <a:ln>
                    <a:noFill/>
                  </a:ln>
                  <a:solidFill>
                    <a:srgbClr val="FFFFFF"/>
                  </a:solidFill>
                  <a:effectLst/>
                  <a:uLnTx/>
                  <a:uFillTx/>
                  <a:latin typeface="Calibri"/>
                  <a:ea typeface="Calibri"/>
                  <a:cs typeface="Calibri"/>
                  <a:sym typeface="Calibri"/>
                </a:rPr>
                <a:t>We know that offering flexibility can be difficult in the context of your roles. However, in working collaboratively it is important to offer young people choice and flexibility where possible. Ensure to tailor interventions to individual characteristics and special needs including cultural background, spiritual beliefs, gender identity, sexual orientation.</a:t>
              </a: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02" name="Google Shape;702;p47"/>
            <p:cNvSpPr/>
            <p:nvPr/>
          </p:nvSpPr>
          <p:spPr>
            <a:xfrm>
              <a:off x="7724916" y="568140"/>
              <a:ext cx="3511325" cy="2106795"/>
            </a:xfrm>
            <a:prstGeom prst="rect">
              <a:avLst/>
            </a:prstGeom>
            <a:solidFill>
              <a:srgbClr val="4EC7A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3" name="Google Shape;703;p47"/>
            <p:cNvSpPr txBox="1"/>
            <p:nvPr/>
          </p:nvSpPr>
          <p:spPr>
            <a:xfrm>
              <a:off x="7724916" y="568140"/>
              <a:ext cx="3511325" cy="2106795"/>
            </a:xfrm>
            <a:prstGeom prst="rect">
              <a:avLst/>
            </a:prstGeom>
            <a:noFill/>
            <a:ln>
              <a:noFill/>
            </a:ln>
          </p:spPr>
          <p:txBody>
            <a:bodyPr spcFirstLastPara="1" wrap="square" lIns="49525" tIns="49525" rIns="49525" bIns="495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300"/>
                <a:buFont typeface="Calibri"/>
                <a:buNone/>
                <a:tabLst/>
                <a:defRPr/>
              </a:pPr>
              <a:r>
                <a:rPr kumimoji="0" lang="en-GB" sz="1300" b="1" i="0" u="none" strike="noStrike" kern="0" cap="none" spc="0" normalizeH="0" baseline="0" noProof="0">
                  <a:ln>
                    <a:noFill/>
                  </a:ln>
                  <a:solidFill>
                    <a:srgbClr val="FFFFFF"/>
                  </a:solidFill>
                  <a:effectLst/>
                  <a:uLnTx/>
                  <a:uFillTx/>
                  <a:latin typeface="Calibri"/>
                  <a:ea typeface="Calibri"/>
                  <a:cs typeface="Calibri"/>
                  <a:sym typeface="Calibri"/>
                </a:rPr>
                <a:t>Show an interest in the young person's interests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455"/>
                </a:spcBef>
                <a:spcAft>
                  <a:spcPts val="0"/>
                </a:spcAft>
                <a:buClr>
                  <a:srgbClr val="FFFFFF"/>
                </a:buClr>
                <a:buSzPts val="1300"/>
                <a:buFont typeface="Calibri"/>
                <a:buNone/>
                <a:tabLst/>
                <a:defRPr/>
              </a:pPr>
              <a:r>
                <a:rPr kumimoji="0" lang="en-GB" sz="1300" b="0" i="0" u="none" strike="noStrike" kern="0" cap="none" spc="0" normalizeH="0" baseline="0" noProof="0">
                  <a:ln>
                    <a:noFill/>
                  </a:ln>
                  <a:solidFill>
                    <a:srgbClr val="FFFFFF"/>
                  </a:solidFill>
                  <a:effectLst/>
                  <a:uLnTx/>
                  <a:uFillTx/>
                  <a:latin typeface="Calibri"/>
                  <a:ea typeface="Calibri"/>
                  <a:cs typeface="Calibri"/>
                  <a:sym typeface="Calibri"/>
                </a:rPr>
                <a:t>A key principle of the Your Choice Programme is meeting young people where they feel safe. Showing an interest in their interests, and engaging with them through these interests, provides an opportunity for you to get to know the young person while demonstrating to them that you care about the things that are important to them.</a:t>
              </a: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04" name="Google Shape;704;p47"/>
            <p:cNvSpPr/>
            <p:nvPr/>
          </p:nvSpPr>
          <p:spPr>
            <a:xfrm>
              <a:off x="0" y="3026068"/>
              <a:ext cx="3511325" cy="2106795"/>
            </a:xfrm>
            <a:prstGeom prst="rect">
              <a:avLst/>
            </a:prstGeom>
            <a:solidFill>
              <a:srgbClr val="49C07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5" name="Google Shape;705;p47"/>
            <p:cNvSpPr txBox="1"/>
            <p:nvPr/>
          </p:nvSpPr>
          <p:spPr>
            <a:xfrm>
              <a:off x="0" y="3026068"/>
              <a:ext cx="3511325" cy="2106795"/>
            </a:xfrm>
            <a:prstGeom prst="rect">
              <a:avLst/>
            </a:prstGeom>
            <a:noFill/>
            <a:ln>
              <a:noFill/>
            </a:ln>
          </p:spPr>
          <p:txBody>
            <a:bodyPr spcFirstLastPara="1" wrap="square" lIns="49525" tIns="49525" rIns="49525" bIns="495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300"/>
                <a:buFont typeface="Calibri"/>
                <a:buNone/>
                <a:tabLst/>
                <a:defRPr/>
              </a:pPr>
              <a:r>
                <a:rPr kumimoji="0" lang="en-GB" sz="1300" b="1" i="0" u="none" strike="noStrike" kern="0" cap="none" spc="0" normalizeH="0" baseline="0" noProof="0" dirty="0">
                  <a:ln>
                    <a:noFill/>
                  </a:ln>
                  <a:solidFill>
                    <a:srgbClr val="FFFFFF"/>
                  </a:solidFill>
                  <a:effectLst/>
                  <a:uLnTx/>
                  <a:uFillTx/>
                  <a:latin typeface="Calibri"/>
                  <a:ea typeface="Calibri"/>
                  <a:cs typeface="Calibri"/>
                  <a:sym typeface="Calibri"/>
                </a:rPr>
                <a:t>Be transparent</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455"/>
                </a:spcBef>
                <a:spcAft>
                  <a:spcPts val="0"/>
                </a:spcAft>
                <a:buClr>
                  <a:srgbClr val="FFFFFF"/>
                </a:buClr>
                <a:buSzPts val="1300"/>
                <a:buFont typeface="Calibri"/>
                <a:buNone/>
                <a:tabLst/>
                <a:defRPr/>
              </a:pPr>
              <a:r>
                <a:rPr kumimoji="0" lang="en-GB" sz="1300" b="0" i="0" u="none" strike="noStrike" kern="0" cap="none" spc="0" normalizeH="0" baseline="0" noProof="0" dirty="0">
                  <a:ln>
                    <a:noFill/>
                  </a:ln>
                  <a:solidFill>
                    <a:srgbClr val="FFFFFF"/>
                  </a:solidFill>
                  <a:effectLst/>
                  <a:uLnTx/>
                  <a:uFillTx/>
                  <a:latin typeface="Calibri"/>
                  <a:ea typeface="Calibri"/>
                  <a:cs typeface="Calibri"/>
                  <a:sym typeface="Calibri"/>
                </a:rPr>
                <a:t>Transparency is really important in developing and maintaining a trusting relationship. While you won't always be able to tell young people what they want to hear, transparency around your work, the principles </a:t>
              </a:r>
              <a:r>
                <a:rPr kumimoji="0" lang="en-GB" sz="1300" b="0" i="0" u="none" strike="noStrike" kern="0" cap="none" spc="0" normalizeH="0" baseline="0" noProof="0">
                  <a:ln>
                    <a:noFill/>
                  </a:ln>
                  <a:solidFill>
                    <a:srgbClr val="FFFFFF"/>
                  </a:solidFill>
                  <a:effectLst/>
                  <a:uLnTx/>
                  <a:uFillTx/>
                  <a:latin typeface="Calibri"/>
                  <a:ea typeface="Calibri"/>
                  <a:cs typeface="Calibri"/>
                  <a:sym typeface="Calibri"/>
                </a:rPr>
                <a:t>of confidentiality and </a:t>
              </a:r>
              <a:r>
                <a:rPr kumimoji="0" lang="en-GB" sz="1300" b="0" i="0" u="none" strike="noStrike" kern="0" cap="none" spc="0" normalizeH="0" baseline="0" noProof="0" dirty="0">
                  <a:ln>
                    <a:noFill/>
                  </a:ln>
                  <a:solidFill>
                    <a:srgbClr val="FFFFFF"/>
                  </a:solidFill>
                  <a:effectLst/>
                  <a:uLnTx/>
                  <a:uFillTx/>
                  <a:latin typeface="Calibri"/>
                  <a:ea typeface="Calibri"/>
                  <a:cs typeface="Calibri"/>
                  <a:sym typeface="Calibri"/>
                </a:rPr>
                <a:t>the possibilities and potential outcomes will support the development of a trusting relationship and help young people to make informed choices, even when things aren't going as hoped. </a:t>
              </a:r>
              <a:endParaRPr kumimoji="0" sz="13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706" name="Google Shape;706;p47"/>
            <p:cNvSpPr/>
            <p:nvPr/>
          </p:nvSpPr>
          <p:spPr>
            <a:xfrm>
              <a:off x="3862458" y="3026068"/>
              <a:ext cx="3511325" cy="2106795"/>
            </a:xfrm>
            <a:prstGeom prst="rect">
              <a:avLst/>
            </a:prstGeom>
            <a:solidFill>
              <a:srgbClr val="49B84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7" name="Google Shape;707;p47"/>
            <p:cNvSpPr txBox="1"/>
            <p:nvPr/>
          </p:nvSpPr>
          <p:spPr>
            <a:xfrm>
              <a:off x="3862458" y="3026068"/>
              <a:ext cx="3511325" cy="2106795"/>
            </a:xfrm>
            <a:prstGeom prst="rect">
              <a:avLst/>
            </a:prstGeom>
            <a:noFill/>
            <a:ln>
              <a:noFill/>
            </a:ln>
          </p:spPr>
          <p:txBody>
            <a:bodyPr spcFirstLastPara="1" wrap="square" lIns="49525" tIns="49525" rIns="49525" bIns="495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300"/>
                <a:buFont typeface="Calibri"/>
                <a:buNone/>
                <a:tabLst/>
                <a:defRPr/>
              </a:pPr>
              <a:r>
                <a:rPr kumimoji="0" lang="en-GB" sz="1300" b="1" i="0" u="none" strike="noStrike" kern="0" cap="none" spc="0" normalizeH="0" baseline="0" noProof="0">
                  <a:ln>
                    <a:noFill/>
                  </a:ln>
                  <a:solidFill>
                    <a:srgbClr val="FFFFFF"/>
                  </a:solidFill>
                  <a:effectLst/>
                  <a:uLnTx/>
                  <a:uFillTx/>
                  <a:latin typeface="Calibri"/>
                  <a:ea typeface="Calibri"/>
                  <a:cs typeface="Calibri"/>
                  <a:sym typeface="Calibri"/>
                </a:rPr>
                <a:t>Do what you are say you are going to do</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455"/>
                </a:spcBef>
                <a:spcAft>
                  <a:spcPts val="0"/>
                </a:spcAft>
                <a:buClr>
                  <a:srgbClr val="FFFFFF"/>
                </a:buClr>
                <a:buSzPts val="1300"/>
                <a:buFont typeface="Calibri"/>
                <a:buNone/>
                <a:tabLst/>
                <a:defRPr/>
              </a:pPr>
              <a:r>
                <a:rPr kumimoji="0" lang="en-GB" sz="1300" b="0" i="0" u="none" strike="noStrike" kern="0" cap="none" spc="0" normalizeH="0" baseline="0" noProof="0">
                  <a:ln>
                    <a:noFill/>
                  </a:ln>
                  <a:solidFill>
                    <a:srgbClr val="FFFFFF"/>
                  </a:solidFill>
                  <a:effectLst/>
                  <a:uLnTx/>
                  <a:uFillTx/>
                  <a:latin typeface="Calibri"/>
                  <a:ea typeface="Calibri"/>
                  <a:cs typeface="Calibri"/>
                  <a:sym typeface="Calibri"/>
                </a:rPr>
                <a:t>This is essential in developing and maintaining trust within relationships with young people. It helps them to see that you are a reliable person that they can depend on to show up for them in the ways that you have agreed between you.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8" name="Google Shape;708;p47"/>
            <p:cNvSpPr/>
            <p:nvPr/>
          </p:nvSpPr>
          <p:spPr>
            <a:xfrm>
              <a:off x="7724916" y="3026068"/>
              <a:ext cx="3511325" cy="2106795"/>
            </a:xfrm>
            <a:prstGeom prst="rect">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9" name="Google Shape;709;p47"/>
            <p:cNvSpPr txBox="1"/>
            <p:nvPr/>
          </p:nvSpPr>
          <p:spPr>
            <a:xfrm>
              <a:off x="7724916" y="3026068"/>
              <a:ext cx="3511325" cy="2106795"/>
            </a:xfrm>
            <a:prstGeom prst="rect">
              <a:avLst/>
            </a:prstGeom>
            <a:noFill/>
            <a:ln>
              <a:noFill/>
            </a:ln>
          </p:spPr>
          <p:txBody>
            <a:bodyPr spcFirstLastPara="1" wrap="square" lIns="49525" tIns="49525" rIns="49525" bIns="495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300"/>
                <a:buFont typeface="Calibri"/>
                <a:buNone/>
                <a:tabLst/>
                <a:defRPr/>
              </a:pPr>
              <a:r>
                <a:rPr kumimoji="0" lang="en-GB" sz="1300" b="1" i="0" u="none" strike="noStrike" kern="0" cap="none" spc="0" normalizeH="0" baseline="0" noProof="0">
                  <a:ln>
                    <a:noFill/>
                  </a:ln>
                  <a:solidFill>
                    <a:srgbClr val="FFFFFF"/>
                  </a:solidFill>
                  <a:effectLst/>
                  <a:uLnTx/>
                  <a:uFillTx/>
                  <a:latin typeface="Calibri"/>
                  <a:ea typeface="Calibri"/>
                  <a:cs typeface="Calibri"/>
                  <a:sym typeface="Calibri"/>
                </a:rPr>
                <a:t>Actively listen</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455"/>
                </a:spcBef>
                <a:spcAft>
                  <a:spcPts val="0"/>
                </a:spcAft>
                <a:buClr>
                  <a:srgbClr val="FFFFFF"/>
                </a:buClr>
                <a:buSzPts val="1300"/>
                <a:buFont typeface="Calibri"/>
                <a:buNone/>
                <a:tabLst/>
                <a:defRPr/>
              </a:pPr>
              <a:r>
                <a:rPr kumimoji="0" lang="en-GB" sz="1300" b="0" i="0" u="none" strike="noStrike" kern="0" cap="none" spc="0" normalizeH="0" baseline="0" noProof="0">
                  <a:ln>
                    <a:noFill/>
                  </a:ln>
                  <a:solidFill>
                    <a:srgbClr val="FFFFFF"/>
                  </a:solidFill>
                  <a:effectLst/>
                  <a:uLnTx/>
                  <a:uFillTx/>
                  <a:latin typeface="Calibri"/>
                  <a:ea typeface="Calibri"/>
                  <a:cs typeface="Calibri"/>
                  <a:sym typeface="Calibri"/>
                </a:rPr>
                <a:t>Active listening, through gestures and body language, helps to build trust as it communicates to the young people that you are listening to understand them and their experiences, rather than listening to respond. It also provides opportunities for you to show empathy and allows the young person to feel heard and validated which are core components of relationships that feel safe and containing.</a:t>
              </a: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710" name="Google Shape;710;p47"/>
          <p:cNvPicPr preferRelativeResize="0"/>
          <p:nvPr/>
        </p:nvPicPr>
        <p:blipFill rotWithShape="1">
          <a:blip r:embed="rId3">
            <a:alphaModFix/>
          </a:blip>
          <a:srcRect/>
          <a:stretch/>
        </p:blipFill>
        <p:spPr>
          <a:xfrm>
            <a:off x="10941879" y="5936782"/>
            <a:ext cx="914479" cy="91447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6"/>
          <p:cNvSpPr txBox="1">
            <a:spLocks noGrp="1"/>
          </p:cNvSpPr>
          <p:nvPr>
            <p:ph type="title"/>
          </p:nvPr>
        </p:nvSpPr>
        <p:spPr>
          <a:xfrm>
            <a:off x="445477" y="351692"/>
            <a:ext cx="9894888" cy="10033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b="0" i="0" u="none" strike="noStrike" cap="none" dirty="0">
                <a:solidFill>
                  <a:srgbClr val="3F3F3F"/>
                </a:solidFill>
                <a:latin typeface="Calibri"/>
                <a:ea typeface="Calibri"/>
                <a:cs typeface="Calibri"/>
                <a:sym typeface="Calibri"/>
              </a:rPr>
              <a:t>Taking care of yourself </a:t>
            </a:r>
            <a:endParaRPr dirty="0"/>
          </a:p>
        </p:txBody>
      </p:sp>
      <p:sp>
        <p:nvSpPr>
          <p:cNvPr id="333" name="Google Shape;333;p6"/>
          <p:cNvSpPr txBox="1">
            <a:spLocks noGrp="1"/>
          </p:cNvSpPr>
          <p:nvPr>
            <p:ph type="body" idx="1"/>
          </p:nvPr>
        </p:nvSpPr>
        <p:spPr>
          <a:xfrm>
            <a:off x="445477" y="1354992"/>
            <a:ext cx="11054861" cy="4609245"/>
          </a:xfrm>
          <a:prstGeom prst="rect">
            <a:avLst/>
          </a:prstGeom>
          <a:noFill/>
          <a:ln>
            <a:noFill/>
          </a:ln>
        </p:spPr>
        <p:txBody>
          <a:bodyPr spcFirstLastPara="1" wrap="square" lIns="91425" tIns="45700" rIns="91425" bIns="45700" anchor="ctr" anchorCtr="0">
            <a:noAutofit/>
          </a:bodyPr>
          <a:lstStyle/>
          <a:p>
            <a:pPr marL="228600" marR="0" lvl="0" indent="-228600" algn="l" rtl="0">
              <a:lnSpc>
                <a:spcPct val="90000"/>
              </a:lnSpc>
              <a:spcBef>
                <a:spcPts val="0"/>
              </a:spcBef>
              <a:spcAft>
                <a:spcPts val="0"/>
              </a:spcAft>
              <a:buClr>
                <a:schemeClr val="dk1"/>
              </a:buClr>
              <a:buSzPts val="2400"/>
              <a:buFont typeface="Arial"/>
              <a:buChar char="•"/>
            </a:pPr>
            <a:r>
              <a:rPr lang="en-GB" sz="2400" dirty="0">
                <a:solidFill>
                  <a:schemeClr val="dk1"/>
                </a:solidFill>
                <a:latin typeface="Calibri"/>
                <a:ea typeface="Calibri"/>
                <a:cs typeface="Calibri"/>
                <a:sym typeface="Calibri"/>
              </a:rPr>
              <a:t>You may find yourself triggered or reflective of your own experiences or patterns during the course of the training but also when you are delivering the programme.</a:t>
            </a:r>
            <a:endParaRPr dirty="0"/>
          </a:p>
          <a:p>
            <a:pPr marL="228600" marR="0" lvl="0" indent="-228600" algn="l" rtl="0">
              <a:lnSpc>
                <a:spcPct val="90000"/>
              </a:lnSpc>
              <a:spcBef>
                <a:spcPts val="1000"/>
              </a:spcBef>
              <a:spcAft>
                <a:spcPts val="0"/>
              </a:spcAft>
              <a:buClr>
                <a:schemeClr val="dk1"/>
              </a:buClr>
              <a:buSzPts val="2400"/>
              <a:buFont typeface="Arial"/>
              <a:buChar char="•"/>
            </a:pPr>
            <a:r>
              <a:rPr lang="en-GB" sz="2400" dirty="0">
                <a:solidFill>
                  <a:schemeClr val="dk1"/>
                </a:solidFill>
                <a:latin typeface="Calibri"/>
                <a:ea typeface="Calibri"/>
                <a:cs typeface="Calibri"/>
                <a:sym typeface="Calibri"/>
              </a:rPr>
              <a:t>It’s ok. You’re human too but it is really important to make good use of your own supervision to talk things through with your supervisors.</a:t>
            </a:r>
            <a:endParaRPr dirty="0"/>
          </a:p>
          <a:p>
            <a:pPr marL="228600" marR="0" lvl="0" indent="-228600" algn="l" rtl="0">
              <a:lnSpc>
                <a:spcPct val="90000"/>
              </a:lnSpc>
              <a:spcBef>
                <a:spcPts val="1000"/>
              </a:spcBef>
              <a:spcAft>
                <a:spcPts val="0"/>
              </a:spcAft>
              <a:buClr>
                <a:schemeClr val="dk1"/>
              </a:buClr>
              <a:buSzPts val="2400"/>
              <a:buFont typeface="Arial"/>
              <a:buChar char="•"/>
            </a:pPr>
            <a:r>
              <a:rPr lang="en-GB" sz="2400" dirty="0">
                <a:solidFill>
                  <a:schemeClr val="dk1"/>
                </a:solidFill>
                <a:latin typeface="Calibri"/>
                <a:ea typeface="Calibri"/>
                <a:cs typeface="Calibri"/>
                <a:sym typeface="Calibri"/>
              </a:rPr>
              <a:t>Self care is important. Try to ensure that you have time for you after a long day’s training. Throughout the course there will be opportunities to practise some of the techniques that you will be encouraging your young people to use. You’re free to use them whenever you wish!</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grpSp>
        <p:nvGrpSpPr>
          <p:cNvPr id="716" name="Google Shape;716;p48"/>
          <p:cNvGrpSpPr/>
          <p:nvPr/>
        </p:nvGrpSpPr>
        <p:grpSpPr>
          <a:xfrm>
            <a:off x="417349" y="1626064"/>
            <a:ext cx="11357300" cy="4651085"/>
            <a:chOff x="0" y="695875"/>
            <a:chExt cx="11357300" cy="4651085"/>
          </a:xfrm>
        </p:grpSpPr>
        <p:sp>
          <p:nvSpPr>
            <p:cNvPr id="717" name="Google Shape;717;p48"/>
            <p:cNvSpPr/>
            <p:nvPr/>
          </p:nvSpPr>
          <p:spPr>
            <a:xfrm>
              <a:off x="0" y="695875"/>
              <a:ext cx="3549156" cy="2129493"/>
            </a:xfrm>
            <a:prstGeom prst="rect">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8" name="Google Shape;718;p48"/>
            <p:cNvSpPr txBox="1"/>
            <p:nvPr/>
          </p:nvSpPr>
          <p:spPr>
            <a:xfrm>
              <a:off x="0" y="695875"/>
              <a:ext cx="3549156" cy="2129493"/>
            </a:xfrm>
            <a:prstGeom prst="rect">
              <a:avLst/>
            </a:prstGeom>
            <a:noFill/>
            <a:ln>
              <a:noFill/>
            </a:ln>
          </p:spPr>
          <p:txBody>
            <a:bodyPr spcFirstLastPara="1" wrap="square" lIns="53325" tIns="53325" rIns="53325" bIns="533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400"/>
                <a:buFont typeface="Calibri"/>
                <a:buNone/>
                <a:tabLst/>
                <a:defRPr/>
              </a:pPr>
              <a:r>
                <a:rPr kumimoji="0" lang="en-GB" sz="1400" b="1" i="0" u="none" strike="noStrike" kern="0" cap="none" spc="0" normalizeH="0" baseline="0" noProof="0">
                  <a:ln>
                    <a:noFill/>
                  </a:ln>
                  <a:solidFill>
                    <a:srgbClr val="FFFFFF"/>
                  </a:solidFill>
                  <a:effectLst/>
                  <a:uLnTx/>
                  <a:uFillTx/>
                  <a:latin typeface="Calibri"/>
                  <a:ea typeface="Calibri"/>
                  <a:cs typeface="Calibri"/>
                  <a:sym typeface="Calibri"/>
                </a:rPr>
                <a:t>Stay alert to feedback.</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490"/>
                </a:spcBef>
                <a:spcAft>
                  <a:spcPts val="0"/>
                </a:spcAft>
                <a:buClr>
                  <a:srgbClr val="FFFFFF"/>
                </a:buClr>
                <a:buSzPts val="1400"/>
                <a:buFont typeface="Calibri"/>
                <a:buNone/>
                <a:tabLst/>
                <a:defRPr/>
              </a:pPr>
              <a:r>
                <a:rPr kumimoji="0" lang="en-GB" sz="1400" b="0" i="0" u="none" strike="noStrike" kern="0" cap="none" spc="0" normalizeH="0" baseline="0" noProof="0">
                  <a:ln>
                    <a:noFill/>
                  </a:ln>
                  <a:solidFill>
                    <a:srgbClr val="FFFFFF"/>
                  </a:solidFill>
                  <a:effectLst/>
                  <a:uLnTx/>
                  <a:uFillTx/>
                  <a:latin typeface="Calibri"/>
                  <a:ea typeface="Calibri"/>
                  <a:cs typeface="Calibri"/>
                  <a:sym typeface="Calibri"/>
                </a:rPr>
                <a:t>Pay attention to spoken and unspoken feedback. Capturing data to spot and address any adverse effects/ deterioration in presentation can prevent drop out. This can also help to recognise and re-enforce success to maintain motivation.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9" name="Google Shape;719;p48"/>
            <p:cNvSpPr/>
            <p:nvPr/>
          </p:nvSpPr>
          <p:spPr>
            <a:xfrm>
              <a:off x="3904072" y="695875"/>
              <a:ext cx="3549156" cy="2129493"/>
            </a:xfrm>
            <a:prstGeom prst="rect">
              <a:avLst/>
            </a:prstGeom>
            <a:solidFill>
              <a:srgbClr val="52CBC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0" name="Google Shape;720;p48"/>
            <p:cNvSpPr txBox="1"/>
            <p:nvPr/>
          </p:nvSpPr>
          <p:spPr>
            <a:xfrm>
              <a:off x="3904072" y="695875"/>
              <a:ext cx="3549156" cy="2129493"/>
            </a:xfrm>
            <a:prstGeom prst="rect">
              <a:avLst/>
            </a:prstGeom>
            <a:noFill/>
            <a:ln>
              <a:noFill/>
            </a:ln>
          </p:spPr>
          <p:txBody>
            <a:bodyPr spcFirstLastPara="1" wrap="square" lIns="53325" tIns="53325" rIns="53325" bIns="533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400"/>
                <a:buFont typeface="Calibri"/>
                <a:buNone/>
                <a:tabLst/>
                <a:defRPr/>
              </a:pPr>
              <a:r>
                <a:rPr kumimoji="0" lang="en-GB" sz="1400" b="1" i="0" u="none" strike="noStrike" kern="0" cap="none" spc="0" normalizeH="0" baseline="0" noProof="0">
                  <a:ln>
                    <a:noFill/>
                  </a:ln>
                  <a:solidFill>
                    <a:srgbClr val="FFFFFF"/>
                  </a:solidFill>
                  <a:effectLst/>
                  <a:uLnTx/>
                  <a:uFillTx/>
                  <a:latin typeface="Calibri"/>
                  <a:ea typeface="Calibri"/>
                  <a:cs typeface="Calibri"/>
                  <a:sym typeface="Calibri"/>
                </a:rPr>
                <a:t>Be ready to handle negative emotions.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490"/>
                </a:spcBef>
                <a:spcAft>
                  <a:spcPts val="0"/>
                </a:spcAft>
                <a:buClr>
                  <a:srgbClr val="FFFFFF"/>
                </a:buClr>
                <a:buSzPts val="1400"/>
                <a:buFont typeface="Calibri"/>
                <a:buNone/>
                <a:tabLst/>
                <a:defRPr/>
              </a:pPr>
              <a:r>
                <a:rPr kumimoji="0" lang="en-GB" sz="1400" b="0" i="0" u="none" strike="noStrike" kern="0" cap="none" spc="0" normalizeH="0" baseline="0" noProof="0">
                  <a:ln>
                    <a:noFill/>
                  </a:ln>
                  <a:solidFill>
                    <a:srgbClr val="FFFFFF"/>
                  </a:solidFill>
                  <a:effectLst/>
                  <a:uLnTx/>
                  <a:uFillTx/>
                  <a:latin typeface="Calibri"/>
                  <a:ea typeface="Calibri"/>
                  <a:cs typeface="Calibri"/>
                  <a:sym typeface="Calibri"/>
                </a:rPr>
                <a:t>This can become difficult to manage repeatedly and requires practitioners to remain alert to their own reactions &amp; responses to challenging presentations and </a:t>
              </a:r>
              <a:r>
                <a:rPr kumimoji="0" lang="en-GB" sz="1400" b="1" i="0" u="none" strike="noStrike" kern="0" cap="none" spc="0" normalizeH="0" baseline="0" noProof="0">
                  <a:ln>
                    <a:noFill/>
                  </a:ln>
                  <a:solidFill>
                    <a:srgbClr val="FFFFFF"/>
                  </a:solidFill>
                  <a:effectLst/>
                  <a:uLnTx/>
                  <a:uFillTx/>
                  <a:latin typeface="Calibri"/>
                  <a:ea typeface="Calibri"/>
                  <a:cs typeface="Calibri"/>
                  <a:sym typeface="Calibri"/>
                </a:rPr>
                <a:t>make use of supervision </a:t>
              </a:r>
              <a:r>
                <a:rPr kumimoji="0" lang="en-GB" sz="1400" b="0" i="0" u="none" strike="noStrike" kern="0" cap="none" spc="0" normalizeH="0" baseline="0" noProof="0">
                  <a:ln>
                    <a:noFill/>
                  </a:ln>
                  <a:solidFill>
                    <a:srgbClr val="FFFFFF"/>
                  </a:solidFill>
                  <a:effectLst/>
                  <a:uLnTx/>
                  <a:uFillTx/>
                  <a:latin typeface="Calibri"/>
                  <a:ea typeface="Calibri"/>
                  <a:cs typeface="Calibri"/>
                  <a:sym typeface="Calibri"/>
                </a:rPr>
                <a:t>in order to support your resilience. </a:t>
              </a: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21" name="Google Shape;721;p48"/>
            <p:cNvSpPr/>
            <p:nvPr/>
          </p:nvSpPr>
          <p:spPr>
            <a:xfrm>
              <a:off x="7808144" y="705394"/>
              <a:ext cx="3549156" cy="2129493"/>
            </a:xfrm>
            <a:prstGeom prst="rect">
              <a:avLst/>
            </a:prstGeom>
            <a:solidFill>
              <a:srgbClr val="4CC38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2" name="Google Shape;722;p48"/>
            <p:cNvSpPr txBox="1"/>
            <p:nvPr/>
          </p:nvSpPr>
          <p:spPr>
            <a:xfrm>
              <a:off x="7808144" y="705394"/>
              <a:ext cx="3549156" cy="2129493"/>
            </a:xfrm>
            <a:prstGeom prst="rect">
              <a:avLst/>
            </a:prstGeom>
            <a:noFill/>
            <a:ln>
              <a:noFill/>
            </a:ln>
          </p:spPr>
          <p:txBody>
            <a:bodyPr spcFirstLastPara="1" wrap="square" lIns="45700" tIns="45700" rIns="45700" bIns="4570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1" i="0" u="none" strike="noStrike" kern="0" cap="none" spc="0" normalizeH="0" baseline="0" noProof="0">
                  <a:ln>
                    <a:noFill/>
                  </a:ln>
                  <a:solidFill>
                    <a:srgbClr val="FFFFFF"/>
                  </a:solidFill>
                  <a:effectLst/>
                  <a:uLnTx/>
                  <a:uFillTx/>
                  <a:latin typeface="Calibri"/>
                  <a:ea typeface="Calibri"/>
                  <a:cs typeface="Calibri"/>
                  <a:sym typeface="Calibri"/>
                </a:rPr>
                <a:t>Be prepared to repair ruptures.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42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Many factors can impact on the relationship such as a misinterpretation of something that has been said or feelings of mistrust</a:t>
              </a: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a:p>
              <a:pPr marL="114300" marR="0" lvl="1" indent="-114300" algn="ctr" defTabSz="914400" rtl="0" eaLnBrk="1" fontAlgn="auto" latinLnBrk="0" hangingPunct="1">
                <a:lnSpc>
                  <a:spcPct val="90000"/>
                </a:lnSpc>
                <a:spcBef>
                  <a:spcPts val="420"/>
                </a:spcBef>
                <a:spcAft>
                  <a:spcPts val="0"/>
                </a:spcAft>
                <a:buClr>
                  <a:srgbClr val="FFFFFF"/>
                </a:buClr>
                <a:buSzPts val="1200"/>
                <a:buFont typeface="Calibri"/>
                <a:buChar char="•"/>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Confrontation ruptures- when there are external expressions of anger</a:t>
              </a: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a:p>
              <a:pPr marL="114300" marR="0" lvl="1" indent="-114300" algn="ctr" defTabSz="914400" rtl="0" eaLnBrk="1" fontAlgn="auto" latinLnBrk="0" hangingPunct="1">
                <a:lnSpc>
                  <a:spcPct val="90000"/>
                </a:lnSpc>
                <a:spcBef>
                  <a:spcPts val="180"/>
                </a:spcBef>
                <a:spcAft>
                  <a:spcPts val="0"/>
                </a:spcAft>
                <a:buClr>
                  <a:srgbClr val="FFFFFF"/>
                </a:buClr>
                <a:buSzPts val="1200"/>
                <a:buFont typeface="Calibri"/>
                <a:buChar char="•"/>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Withdrawal ruptures- when an individual pulls away from the intervention or their plan</a:t>
              </a:r>
              <a:endParaRPr kumimoji="0" sz="1200" b="0" i="0" u="none" strike="noStrike" kern="0" cap="none" spc="0" normalizeH="0" baseline="0" noProof="0">
                <a:ln>
                  <a:noFill/>
                </a:ln>
                <a:solidFill>
                  <a:srgbClr val="FFFFFF"/>
                </a:solidFill>
                <a:effectLst/>
                <a:uLnTx/>
                <a:uFillTx/>
                <a:latin typeface="Calibri"/>
                <a:ea typeface="Calibri"/>
                <a:cs typeface="Calibri"/>
                <a:sym typeface="Calibri"/>
              </a:endParaRPr>
            </a:p>
            <a:p>
              <a:pPr marL="114300" marR="0" lvl="1" indent="-114300" algn="ctr" defTabSz="914400" rtl="0" eaLnBrk="1" fontAlgn="auto" latinLnBrk="0" hangingPunct="1">
                <a:lnSpc>
                  <a:spcPct val="90000"/>
                </a:lnSpc>
                <a:spcBef>
                  <a:spcPts val="180"/>
                </a:spcBef>
                <a:spcAft>
                  <a:spcPts val="0"/>
                </a:spcAft>
                <a:buClr>
                  <a:srgbClr val="FFFFFF"/>
                </a:buClr>
                <a:buSzPts val="1200"/>
                <a:buFont typeface="Calibri"/>
                <a:buChar char="•"/>
                <a:tabLst/>
                <a:defRPr/>
              </a:pPr>
              <a:r>
                <a:rPr kumimoji="0" lang="en-GB" sz="1200" b="0" i="1" u="none" strike="noStrike" kern="0" cap="none" spc="0" normalizeH="0" baseline="0" noProof="0">
                  <a:ln>
                    <a:noFill/>
                  </a:ln>
                  <a:solidFill>
                    <a:srgbClr val="FFFFFF"/>
                  </a:solidFill>
                  <a:effectLst/>
                  <a:uLnTx/>
                  <a:uFillTx/>
                  <a:latin typeface="Calibri"/>
                  <a:ea typeface="Calibri"/>
                  <a:cs typeface="Calibri"/>
                  <a:sym typeface="Calibri"/>
                </a:rPr>
                <a:t>Stay alert to quieter indications and remain open to working through ruptures </a:t>
              </a:r>
              <a:r>
                <a:rPr kumimoji="0" lang="en-GB" sz="1200" b="1" i="1" u="none" strike="noStrike" kern="0" cap="none" spc="0" normalizeH="0" baseline="0" noProof="0">
                  <a:ln>
                    <a:noFill/>
                  </a:ln>
                  <a:solidFill>
                    <a:srgbClr val="FFFFFF"/>
                  </a:solidFill>
                  <a:effectLst/>
                  <a:uLnTx/>
                  <a:uFillTx/>
                  <a:latin typeface="Calibri"/>
                  <a:ea typeface="Calibri"/>
                  <a:cs typeface="Calibri"/>
                  <a:sym typeface="Calibri"/>
                </a:rPr>
                <a:t>with the support of your supervisor</a:t>
              </a:r>
              <a:r>
                <a:rPr kumimoji="0" lang="en-GB" sz="1200" b="1" i="0" u="none" strike="noStrike" kern="0" cap="none" spc="0" normalizeH="0" baseline="0" noProof="0">
                  <a:ln>
                    <a:noFill/>
                  </a:ln>
                  <a:solidFill>
                    <a:srgbClr val="FFFFFF"/>
                  </a:solidFill>
                  <a:effectLst/>
                  <a:uLnTx/>
                  <a:uFillTx/>
                  <a:latin typeface="Calibri"/>
                  <a:ea typeface="Calibri"/>
                  <a:cs typeface="Calibri"/>
                  <a:sym typeface="Calibri"/>
                </a:rPr>
                <a:t>. </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23" name="Google Shape;723;p48"/>
            <p:cNvSpPr/>
            <p:nvPr/>
          </p:nvSpPr>
          <p:spPr>
            <a:xfrm>
              <a:off x="1214858" y="3189804"/>
              <a:ext cx="4691736" cy="2157156"/>
            </a:xfrm>
            <a:prstGeom prst="rect">
              <a:avLst/>
            </a:prstGeom>
            <a:solidFill>
              <a:srgbClr val="46BA4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4" name="Google Shape;724;p48"/>
            <p:cNvSpPr txBox="1"/>
            <p:nvPr/>
          </p:nvSpPr>
          <p:spPr>
            <a:xfrm>
              <a:off x="1214858" y="3189804"/>
              <a:ext cx="4691736" cy="2157156"/>
            </a:xfrm>
            <a:prstGeom prst="rect">
              <a:avLst/>
            </a:prstGeom>
            <a:noFill/>
            <a:ln>
              <a:noFill/>
            </a:ln>
          </p:spPr>
          <p:txBody>
            <a:bodyPr spcFirstLastPara="1" wrap="square" lIns="45700" tIns="45700" rIns="45700" bIns="4570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1" i="0" u="none" strike="noStrike" kern="0" cap="none" spc="0" normalizeH="0" baseline="0" noProof="0">
                  <a:ln>
                    <a:noFill/>
                  </a:ln>
                  <a:solidFill>
                    <a:srgbClr val="FFFFFF"/>
                  </a:solidFill>
                  <a:effectLst/>
                  <a:uLnTx/>
                  <a:uFillTx/>
                  <a:latin typeface="Calibri"/>
                  <a:ea typeface="Calibri"/>
                  <a:cs typeface="Calibri"/>
                  <a:sym typeface="Calibri"/>
                </a:rPr>
                <a:t>Plan for the end at the beginning and promote effective endings.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1) Acknowledge when the end is in sight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2) Have a mutual discussion about how things went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3) Discuss the young person’s future functioning and coping,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4) Help the young person use new skills beyond the programme,</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5) Frame personal development as an ongoing process,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6) Anticipate post-programme growth,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7) Talk specifically about what it means to end this programme,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8) Reflect on young person’s gains,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9) Express pride in the young person’s progress and in the mutual relationship.</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0"/>
                </a:spcBef>
                <a:spcAft>
                  <a:spcPts val="0"/>
                </a:spcAft>
                <a:buClr>
                  <a:srgbClr val="FFFFFF"/>
                </a:buClr>
                <a:buSzPts val="1200"/>
                <a:buFont typeface="Calibri"/>
                <a:buNone/>
                <a:tabLst/>
                <a:defRPr/>
              </a:pPr>
              <a:r>
                <a:rPr kumimoji="0" lang="en-GB" sz="1200" b="0" i="0" u="none" strike="noStrike" kern="0" cap="none" spc="0" normalizeH="0" baseline="0" noProof="0">
                  <a:ln>
                    <a:noFill/>
                  </a:ln>
                  <a:solidFill>
                    <a:srgbClr val="FFFFFF"/>
                  </a:solidFill>
                  <a:effectLst/>
                  <a:uLnTx/>
                  <a:uFillTx/>
                  <a:latin typeface="Calibri"/>
                  <a:ea typeface="Calibri"/>
                  <a:cs typeface="Calibri"/>
                  <a:sym typeface="Calibri"/>
                </a:rPr>
                <a:t>(Norcross, 2017)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5" name="Google Shape;725;p48"/>
            <p:cNvSpPr/>
            <p:nvPr/>
          </p:nvSpPr>
          <p:spPr>
            <a:xfrm>
              <a:off x="6435312" y="3166752"/>
              <a:ext cx="3549156" cy="2129493"/>
            </a:xfrm>
            <a:prstGeom prst="rect">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6" name="Google Shape;726;p48"/>
            <p:cNvSpPr txBox="1"/>
            <p:nvPr/>
          </p:nvSpPr>
          <p:spPr>
            <a:xfrm>
              <a:off x="6435312" y="3166752"/>
              <a:ext cx="3549156" cy="2129493"/>
            </a:xfrm>
            <a:prstGeom prst="rect">
              <a:avLst/>
            </a:prstGeom>
            <a:noFill/>
            <a:ln>
              <a:noFill/>
            </a:ln>
          </p:spPr>
          <p:txBody>
            <a:bodyPr spcFirstLastPara="1" wrap="square" lIns="53325" tIns="53325" rIns="53325" bIns="5332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400"/>
                <a:buFont typeface="Calibri"/>
                <a:buNone/>
                <a:tabLst/>
                <a:defRPr/>
              </a:pPr>
              <a:r>
                <a:rPr kumimoji="0" lang="en-GB" sz="1400" b="1" i="0" u="none" strike="noStrike" kern="0" cap="none" spc="0" normalizeH="0" baseline="0" noProof="0">
                  <a:ln>
                    <a:noFill/>
                  </a:ln>
                  <a:solidFill>
                    <a:srgbClr val="FFFFFF"/>
                  </a:solidFill>
                  <a:effectLst/>
                  <a:uLnTx/>
                  <a:uFillTx/>
                  <a:latin typeface="Calibri"/>
                  <a:ea typeface="Calibri"/>
                  <a:cs typeface="Calibri"/>
                  <a:sym typeface="Calibri"/>
                </a:rPr>
                <a:t>Use supervision</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490"/>
                </a:spcBef>
                <a:spcAft>
                  <a:spcPts val="0"/>
                </a:spcAft>
                <a:buClr>
                  <a:srgbClr val="FFFFFF"/>
                </a:buClr>
                <a:buSzPts val="1400"/>
                <a:buFont typeface="Calibri"/>
                <a:buNone/>
                <a:tabLst/>
                <a:defRPr/>
              </a:pPr>
              <a:r>
                <a:rPr kumimoji="0" lang="en-GB" sz="1400" b="0" i="0" u="none" strike="noStrike" kern="0" cap="none" spc="0" normalizeH="0" baseline="0" noProof="0">
                  <a:ln>
                    <a:noFill/>
                  </a:ln>
                  <a:solidFill>
                    <a:srgbClr val="FFFFFF"/>
                  </a:solidFill>
                  <a:effectLst/>
                  <a:uLnTx/>
                  <a:uFillTx/>
                  <a:latin typeface="Calibri"/>
                  <a:ea typeface="Calibri"/>
                  <a:cs typeface="Calibri"/>
                  <a:sym typeface="Calibri"/>
                </a:rPr>
                <a:t>Working with young people who have had difficult experiences can evoke strong feelings in us as professionals. Supervision is a great space to receive support while reflecting on and unpicking our experiences of engaging and building relationships with young people, in particular individual factors that may be impacting on your ability to relate and be relatable to each other. </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49"/>
          <p:cNvSpPr txBox="1">
            <a:spLocks noGrp="1"/>
          </p:cNvSpPr>
          <p:nvPr>
            <p:ph type="title"/>
          </p:nvPr>
        </p:nvSpPr>
        <p:spPr>
          <a:xfrm>
            <a:off x="1075836" y="-130176"/>
            <a:ext cx="10588625" cy="109061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3F3F3F"/>
              </a:buClr>
              <a:buSzPts val="4400"/>
              <a:buFont typeface="Calibri"/>
              <a:buNone/>
            </a:pPr>
            <a:r>
              <a:rPr lang="en-GB" sz="4400">
                <a:solidFill>
                  <a:srgbClr val="3F3F3F"/>
                </a:solidFill>
                <a:latin typeface="Calibri"/>
                <a:ea typeface="Calibri"/>
                <a:cs typeface="Calibri"/>
                <a:sym typeface="Calibri"/>
              </a:rPr>
              <a:t>Cultural competence/sensitivity</a:t>
            </a:r>
            <a:endParaRPr/>
          </a:p>
        </p:txBody>
      </p:sp>
      <p:sp>
        <p:nvSpPr>
          <p:cNvPr id="734" name="Google Shape;734;p49"/>
          <p:cNvSpPr txBox="1">
            <a:spLocks noGrp="1"/>
          </p:cNvSpPr>
          <p:nvPr>
            <p:ph type="body" idx="1"/>
          </p:nvPr>
        </p:nvSpPr>
        <p:spPr>
          <a:xfrm>
            <a:off x="5639045" y="2225675"/>
            <a:ext cx="6283325" cy="321468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800"/>
              <a:buFont typeface="Arial"/>
              <a:buNone/>
            </a:pPr>
            <a:endParaRPr sz="48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4800"/>
              <a:buFont typeface="Arial"/>
              <a:buNone/>
            </a:pPr>
            <a:r>
              <a:rPr lang="en-GB" sz="4800">
                <a:solidFill>
                  <a:schemeClr val="dk1"/>
                </a:solidFill>
                <a:latin typeface="Calibri"/>
                <a:ea typeface="Calibri"/>
                <a:cs typeface="Calibri"/>
                <a:sym typeface="Calibri"/>
              </a:rPr>
              <a:t>What is culture?</a:t>
            </a:r>
            <a:endParaRPr/>
          </a:p>
          <a:p>
            <a:pPr marL="228600" marR="0" lvl="0" indent="0" algn="l" rtl="0">
              <a:lnSpc>
                <a:spcPct val="90000"/>
              </a:lnSpc>
              <a:spcBef>
                <a:spcPts val="1000"/>
              </a:spcBef>
              <a:spcAft>
                <a:spcPts val="0"/>
              </a:spcAft>
              <a:buClr>
                <a:schemeClr val="dk1"/>
              </a:buClr>
              <a:buSzPts val="4800"/>
              <a:buFont typeface="Arial"/>
              <a:buNone/>
            </a:pPr>
            <a:endParaRPr sz="4800">
              <a:solidFill>
                <a:schemeClr val="dk1"/>
              </a:solidFill>
              <a:latin typeface="Calibri"/>
              <a:ea typeface="Calibri"/>
              <a:cs typeface="Calibri"/>
              <a:sym typeface="Calibri"/>
            </a:endParaRPr>
          </a:p>
        </p:txBody>
      </p:sp>
      <p:pic>
        <p:nvPicPr>
          <p:cNvPr id="735" name="Google Shape;735;p49" descr="Users"/>
          <p:cNvPicPr preferRelativeResize="0"/>
          <p:nvPr/>
        </p:nvPicPr>
        <p:blipFill rotWithShape="1">
          <a:blip r:embed="rId3">
            <a:alphaModFix/>
          </a:blip>
          <a:srcRect/>
          <a:stretch/>
        </p:blipFill>
        <p:spPr>
          <a:xfrm>
            <a:off x="1368375" y="2512249"/>
            <a:ext cx="2928114" cy="2928114"/>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50"/>
          <p:cNvSpPr txBox="1">
            <a:spLocks noGrp="1"/>
          </p:cNvSpPr>
          <p:nvPr>
            <p:ph type="title"/>
          </p:nvPr>
        </p:nvSpPr>
        <p:spPr>
          <a:xfrm>
            <a:off x="485165" y="222250"/>
            <a:ext cx="10018712" cy="150971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F3F3F"/>
              </a:buClr>
              <a:buSzPts val="4400"/>
              <a:buFont typeface="Calibri"/>
              <a:buNone/>
            </a:pPr>
            <a:r>
              <a:rPr lang="en-GB" sz="4400">
                <a:solidFill>
                  <a:srgbClr val="3F3F3F"/>
                </a:solidFill>
                <a:latin typeface="Calibri"/>
                <a:ea typeface="Calibri"/>
                <a:cs typeface="Calibri"/>
                <a:sym typeface="Calibri"/>
              </a:rPr>
              <a:t>Cultural competence/ sensitivity</a:t>
            </a:r>
            <a:endParaRPr/>
          </a:p>
        </p:txBody>
      </p:sp>
      <p:grpSp>
        <p:nvGrpSpPr>
          <p:cNvPr id="742" name="Google Shape;742;p50"/>
          <p:cNvGrpSpPr/>
          <p:nvPr/>
        </p:nvGrpSpPr>
        <p:grpSpPr>
          <a:xfrm>
            <a:off x="485165" y="1379054"/>
            <a:ext cx="11221670" cy="5047017"/>
            <a:chOff x="0" y="616"/>
            <a:chExt cx="11221670" cy="5047017"/>
          </a:xfrm>
        </p:grpSpPr>
        <p:cxnSp>
          <p:nvCxnSpPr>
            <p:cNvPr id="743" name="Google Shape;743;p50"/>
            <p:cNvCxnSpPr/>
            <p:nvPr/>
          </p:nvCxnSpPr>
          <p:spPr>
            <a:xfrm>
              <a:off x="0" y="616"/>
              <a:ext cx="11221670"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744" name="Google Shape;744;p50"/>
            <p:cNvSpPr/>
            <p:nvPr/>
          </p:nvSpPr>
          <p:spPr>
            <a:xfrm>
              <a:off x="0" y="616"/>
              <a:ext cx="11221670" cy="1009403"/>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5" name="Google Shape;745;p50"/>
            <p:cNvSpPr txBox="1"/>
            <p:nvPr/>
          </p:nvSpPr>
          <p:spPr>
            <a:xfrm>
              <a:off x="0" y="616"/>
              <a:ext cx="11221670" cy="1009403"/>
            </a:xfrm>
            <a:prstGeom prst="rect">
              <a:avLst/>
            </a:prstGeom>
            <a:noFill/>
            <a:ln>
              <a:noFill/>
            </a:ln>
          </p:spPr>
          <p:txBody>
            <a:bodyPr spcFirstLastPara="1" wrap="square" lIns="80000" tIns="80000" rIns="80000" bIns="800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100"/>
                <a:buFont typeface="Calibri"/>
                <a:buNone/>
                <a:tabLst/>
                <a:defRPr/>
              </a:pPr>
              <a:r>
                <a:rPr kumimoji="0" lang="en-GB" sz="2100" b="0" i="0" u="none" strike="noStrike" kern="0" cap="none" spc="0" normalizeH="0" baseline="0" noProof="0">
                  <a:ln>
                    <a:noFill/>
                  </a:ln>
                  <a:solidFill>
                    <a:srgbClr val="000000"/>
                  </a:solidFill>
                  <a:effectLst/>
                  <a:uLnTx/>
                  <a:uFillTx/>
                  <a:latin typeface="Calibri"/>
                  <a:ea typeface="Calibri"/>
                  <a:cs typeface="Calibri"/>
                  <a:sym typeface="Calibri"/>
                </a:rPr>
                <a:t>Culture defines an individuals’ specific “ways of being” that are shaped by the intersection of their identity and their lived experiences.</a:t>
              </a:r>
              <a:endParaRPr kumimoji="0" sz="21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746" name="Google Shape;746;p50"/>
            <p:cNvCxnSpPr/>
            <p:nvPr/>
          </p:nvCxnSpPr>
          <p:spPr>
            <a:xfrm>
              <a:off x="0" y="1010019"/>
              <a:ext cx="11221670"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747" name="Google Shape;747;p50"/>
            <p:cNvSpPr/>
            <p:nvPr/>
          </p:nvSpPr>
          <p:spPr>
            <a:xfrm>
              <a:off x="0" y="1010019"/>
              <a:ext cx="11221670" cy="1009403"/>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8" name="Google Shape;748;p50"/>
            <p:cNvSpPr txBox="1"/>
            <p:nvPr/>
          </p:nvSpPr>
          <p:spPr>
            <a:xfrm>
              <a:off x="0" y="1010019"/>
              <a:ext cx="11221670" cy="1009403"/>
            </a:xfrm>
            <a:prstGeom prst="rect">
              <a:avLst/>
            </a:prstGeom>
            <a:noFill/>
            <a:ln>
              <a:noFill/>
            </a:ln>
          </p:spPr>
          <p:txBody>
            <a:bodyPr spcFirstLastPara="1" wrap="square" lIns="80000" tIns="80000" rIns="80000" bIns="800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100"/>
                <a:buFont typeface="Calibri"/>
                <a:buNone/>
                <a:tabLst/>
                <a:defRPr/>
              </a:pPr>
              <a:r>
                <a:rPr kumimoji="0" lang="en-GB" sz="2100" b="0" i="0" u="none" strike="noStrike" kern="0" cap="none" spc="0" normalizeH="0" baseline="0" noProof="0">
                  <a:ln>
                    <a:noFill/>
                  </a:ln>
                  <a:solidFill>
                    <a:srgbClr val="000000"/>
                  </a:solidFill>
                  <a:effectLst/>
                  <a:uLnTx/>
                  <a:uFillTx/>
                  <a:latin typeface="Calibri"/>
                  <a:ea typeface="Calibri"/>
                  <a:cs typeface="Calibri"/>
                  <a:sym typeface="Calibri"/>
                </a:rPr>
                <a:t>Culture goes beyond physical identifiers and can include sexual orientation, religion, socio-economic status, language. It influences our behaviours and impacts our lifestyle choices.</a:t>
              </a:r>
              <a:endParaRPr kumimoji="0" sz="21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749" name="Google Shape;749;p50"/>
            <p:cNvCxnSpPr/>
            <p:nvPr/>
          </p:nvCxnSpPr>
          <p:spPr>
            <a:xfrm>
              <a:off x="0" y="2019423"/>
              <a:ext cx="11221670"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750" name="Google Shape;750;p50"/>
            <p:cNvSpPr/>
            <p:nvPr/>
          </p:nvSpPr>
          <p:spPr>
            <a:xfrm>
              <a:off x="0" y="2019423"/>
              <a:ext cx="11221670" cy="1009403"/>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1" name="Google Shape;751;p50"/>
            <p:cNvSpPr txBox="1"/>
            <p:nvPr/>
          </p:nvSpPr>
          <p:spPr>
            <a:xfrm>
              <a:off x="0" y="2019423"/>
              <a:ext cx="11221670" cy="1009403"/>
            </a:xfrm>
            <a:prstGeom prst="rect">
              <a:avLst/>
            </a:prstGeom>
            <a:noFill/>
            <a:ln>
              <a:noFill/>
            </a:ln>
          </p:spPr>
          <p:txBody>
            <a:bodyPr spcFirstLastPara="1" wrap="square" lIns="80000" tIns="80000" rIns="80000" bIns="800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100"/>
                <a:buFont typeface="Calibri"/>
                <a:buNone/>
                <a:tabLst/>
                <a:defRPr/>
              </a:pPr>
              <a:r>
                <a:rPr kumimoji="0" lang="en-GB" sz="2100" b="0" i="0" u="none" strike="noStrike" kern="0" cap="none" spc="0" normalizeH="0" baseline="0" noProof="0">
                  <a:ln>
                    <a:noFill/>
                  </a:ln>
                  <a:solidFill>
                    <a:srgbClr val="000000"/>
                  </a:solidFill>
                  <a:effectLst/>
                  <a:uLnTx/>
                  <a:uFillTx/>
                  <a:latin typeface="Calibri"/>
                  <a:ea typeface="Calibri"/>
                  <a:cs typeface="Calibri"/>
                  <a:sym typeface="Calibri"/>
                </a:rPr>
                <a:t>It is important not only to be aware of young person’s culture but also your own and how this may impact on the relationship. Supervision sessions will provide an opportunity to explore this.</a:t>
              </a:r>
              <a:endParaRPr kumimoji="0" sz="21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752" name="Google Shape;752;p50"/>
            <p:cNvCxnSpPr/>
            <p:nvPr/>
          </p:nvCxnSpPr>
          <p:spPr>
            <a:xfrm>
              <a:off x="0" y="3028826"/>
              <a:ext cx="11221670"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753" name="Google Shape;753;p50"/>
            <p:cNvSpPr/>
            <p:nvPr/>
          </p:nvSpPr>
          <p:spPr>
            <a:xfrm>
              <a:off x="0" y="3028826"/>
              <a:ext cx="11221670" cy="1009403"/>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4" name="Google Shape;754;p50"/>
            <p:cNvSpPr txBox="1"/>
            <p:nvPr/>
          </p:nvSpPr>
          <p:spPr>
            <a:xfrm>
              <a:off x="0" y="3028826"/>
              <a:ext cx="11221670" cy="1009403"/>
            </a:xfrm>
            <a:prstGeom prst="rect">
              <a:avLst/>
            </a:prstGeom>
            <a:noFill/>
            <a:ln>
              <a:noFill/>
            </a:ln>
          </p:spPr>
          <p:txBody>
            <a:bodyPr spcFirstLastPara="1" wrap="square" lIns="80000" tIns="80000" rIns="80000" bIns="800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100"/>
                <a:buFont typeface="Calibri"/>
                <a:buNone/>
                <a:tabLst/>
                <a:defRPr/>
              </a:pPr>
              <a:r>
                <a:rPr kumimoji="0" lang="en-GB" sz="2100" b="0" i="0" u="none" strike="noStrike" kern="0" cap="none" spc="0" normalizeH="0" baseline="0" noProof="0">
                  <a:ln>
                    <a:noFill/>
                  </a:ln>
                  <a:solidFill>
                    <a:srgbClr val="000000"/>
                  </a:solidFill>
                  <a:effectLst/>
                  <a:uLnTx/>
                  <a:uFillTx/>
                  <a:latin typeface="Calibri"/>
                  <a:ea typeface="Calibri"/>
                  <a:cs typeface="Calibri"/>
                  <a:sym typeface="Calibri"/>
                </a:rPr>
                <a:t>Remember young people are the experts in who they are and their life experiences. It is important to consider the role of culture in your formulation. </a:t>
              </a:r>
              <a:endParaRPr kumimoji="0" sz="21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755" name="Google Shape;755;p50"/>
            <p:cNvCxnSpPr/>
            <p:nvPr/>
          </p:nvCxnSpPr>
          <p:spPr>
            <a:xfrm>
              <a:off x="0" y="4038230"/>
              <a:ext cx="11221670" cy="0"/>
            </a:xfrm>
            <a:prstGeom prst="straightConnector1">
              <a:avLst/>
            </a:prstGeom>
            <a:solidFill>
              <a:schemeClr val="lt1"/>
            </a:solidFill>
            <a:ln w="12700" cap="flat" cmpd="sng">
              <a:solidFill>
                <a:srgbClr val="659C40"/>
              </a:solidFill>
              <a:prstDash val="solid"/>
              <a:miter lim="800000"/>
              <a:headEnd type="none" w="sm" len="sm"/>
              <a:tailEnd type="none" w="sm" len="sm"/>
            </a:ln>
          </p:spPr>
        </p:cxnSp>
        <p:sp>
          <p:nvSpPr>
            <p:cNvPr id="756" name="Google Shape;756;p50"/>
            <p:cNvSpPr/>
            <p:nvPr/>
          </p:nvSpPr>
          <p:spPr>
            <a:xfrm>
              <a:off x="0" y="4038230"/>
              <a:ext cx="11221670" cy="1009403"/>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7" name="Google Shape;757;p50"/>
            <p:cNvSpPr txBox="1"/>
            <p:nvPr/>
          </p:nvSpPr>
          <p:spPr>
            <a:xfrm>
              <a:off x="0" y="4038230"/>
              <a:ext cx="11221670" cy="1009403"/>
            </a:xfrm>
            <a:prstGeom prst="rect">
              <a:avLst/>
            </a:prstGeom>
            <a:noFill/>
            <a:ln>
              <a:noFill/>
            </a:ln>
          </p:spPr>
          <p:txBody>
            <a:bodyPr spcFirstLastPara="1" wrap="square" lIns="80000" tIns="80000" rIns="80000" bIns="800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100"/>
                <a:buFont typeface="Calibri"/>
                <a:buNone/>
                <a:tabLst/>
                <a:defRPr/>
              </a:pPr>
              <a:r>
                <a:rPr kumimoji="0" lang="en-GB" sz="2100" b="0" i="0" u="none" strike="noStrike" kern="0" cap="none" spc="0" normalizeH="0" baseline="0" noProof="0">
                  <a:ln>
                    <a:noFill/>
                  </a:ln>
                  <a:solidFill>
                    <a:srgbClr val="000000"/>
                  </a:solidFill>
                  <a:effectLst/>
                  <a:uLnTx/>
                  <a:uFillTx/>
                  <a:latin typeface="Calibri"/>
                  <a:ea typeface="Calibri"/>
                  <a:cs typeface="Calibri"/>
                  <a:sym typeface="Calibri"/>
                </a:rPr>
                <a:t>Individuals are more likely to feel heard and understood, enabling a safe space for young people to express themselves when appropriate consideration is given to their backgrounds and experiences.</a:t>
              </a:r>
              <a:endParaRPr kumimoji="0" sz="21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62"/>
        <p:cNvGrpSpPr/>
        <p:nvPr/>
      </p:nvGrpSpPr>
      <p:grpSpPr>
        <a:xfrm>
          <a:off x="0" y="0"/>
          <a:ext cx="0" cy="0"/>
          <a:chOff x="0" y="0"/>
          <a:chExt cx="0" cy="0"/>
        </a:xfrm>
      </p:grpSpPr>
      <p:sp>
        <p:nvSpPr>
          <p:cNvPr id="763" name="Google Shape;763;p51"/>
          <p:cNvSpPr txBox="1">
            <a:spLocks noGrp="1"/>
          </p:cNvSpPr>
          <p:nvPr>
            <p:ph type="title"/>
          </p:nvPr>
        </p:nvSpPr>
        <p:spPr>
          <a:xfrm>
            <a:off x="6291613" y="2208976"/>
            <a:ext cx="4922837" cy="3348038"/>
          </a:xfrm>
          <a:prstGeom prst="rect">
            <a:avLst/>
          </a:prstGeom>
          <a:noFill/>
          <a:ln>
            <a:noFill/>
          </a:ln>
        </p:spPr>
        <p:txBody>
          <a:bodyPr spcFirstLastPara="1" wrap="square" lIns="91425" tIns="45700" rIns="91425" bIns="45700" anchor="b" anchorCtr="0">
            <a:normAutofit fontScale="90000"/>
          </a:bodyPr>
          <a:lstStyle/>
          <a:p>
            <a:pPr marL="0" marR="0" lvl="0" indent="0" algn="r" rtl="0">
              <a:lnSpc>
                <a:spcPct val="90000"/>
              </a:lnSpc>
              <a:spcBef>
                <a:spcPts val="0"/>
              </a:spcBef>
              <a:spcAft>
                <a:spcPts val="0"/>
              </a:spcAft>
              <a:buClr>
                <a:schemeClr val="dk1"/>
              </a:buClr>
              <a:buSzPts val="2000"/>
              <a:buFont typeface="Calibri"/>
              <a:buNone/>
            </a:pPr>
            <a:r>
              <a:rPr lang="en-GB" sz="2400" dirty="0">
                <a:solidFill>
                  <a:schemeClr val="dk1"/>
                </a:solidFill>
                <a:latin typeface="Calibri"/>
                <a:ea typeface="Calibri"/>
                <a:cs typeface="Calibri"/>
                <a:sym typeface="Calibri"/>
              </a:rPr>
              <a:t>How has your view of yourself been influenced by the social GRACES?</a:t>
            </a:r>
            <a:br>
              <a:rPr lang="en-GB" sz="2400" dirty="0">
                <a:solidFill>
                  <a:schemeClr val="dk1"/>
                </a:solidFill>
                <a:latin typeface="Calibri"/>
                <a:ea typeface="Calibri"/>
                <a:cs typeface="Calibri"/>
                <a:sym typeface="Calibri"/>
              </a:rPr>
            </a:br>
            <a:br>
              <a:rPr lang="en-GB" sz="2400" dirty="0">
                <a:solidFill>
                  <a:schemeClr val="dk1"/>
                </a:solidFill>
                <a:latin typeface="Calibri"/>
                <a:ea typeface="Calibri"/>
                <a:cs typeface="Calibri"/>
                <a:sym typeface="Calibri"/>
              </a:rPr>
            </a:br>
            <a:r>
              <a:rPr lang="en-GB" sz="2400" dirty="0">
                <a:solidFill>
                  <a:schemeClr val="dk1"/>
                </a:solidFill>
                <a:latin typeface="Calibri"/>
                <a:ea typeface="Calibri"/>
                <a:cs typeface="Calibri"/>
                <a:sym typeface="Calibri"/>
              </a:rPr>
              <a:t>How have these contributed to any strengths and areas of resilience that you have? </a:t>
            </a:r>
            <a:br>
              <a:rPr lang="en-GB" sz="2400" dirty="0">
                <a:solidFill>
                  <a:schemeClr val="dk1"/>
                </a:solidFill>
                <a:latin typeface="Calibri"/>
                <a:ea typeface="Calibri"/>
                <a:cs typeface="Calibri"/>
                <a:sym typeface="Calibri"/>
              </a:rPr>
            </a:br>
            <a:br>
              <a:rPr lang="en-GB" sz="2400" dirty="0">
                <a:solidFill>
                  <a:schemeClr val="dk1"/>
                </a:solidFill>
                <a:latin typeface="Calibri"/>
                <a:ea typeface="Calibri"/>
                <a:cs typeface="Calibri"/>
                <a:sym typeface="Calibri"/>
              </a:rPr>
            </a:br>
            <a:r>
              <a:rPr lang="en-GB" sz="2400" dirty="0">
                <a:solidFill>
                  <a:schemeClr val="dk1"/>
                </a:solidFill>
                <a:latin typeface="Calibri"/>
                <a:ea typeface="Calibri"/>
                <a:cs typeface="Calibri"/>
                <a:sym typeface="Calibri"/>
              </a:rPr>
              <a:t>How might the social GRACES influence on your work with young people?</a:t>
            </a:r>
            <a:br>
              <a:rPr lang="en-GB" sz="2000" dirty="0">
                <a:solidFill>
                  <a:schemeClr val="dk1"/>
                </a:solidFill>
                <a:latin typeface="Calibri"/>
                <a:ea typeface="Calibri"/>
                <a:cs typeface="Calibri"/>
                <a:sym typeface="Calibri"/>
              </a:rPr>
            </a:br>
            <a:endParaRPr sz="2000" dirty="0">
              <a:solidFill>
                <a:schemeClr val="dk1"/>
              </a:solidFill>
              <a:latin typeface="Calibri"/>
              <a:ea typeface="Calibri"/>
              <a:cs typeface="Calibri"/>
              <a:sym typeface="Calibri"/>
            </a:endParaRPr>
          </a:p>
        </p:txBody>
      </p:sp>
      <p:pic>
        <p:nvPicPr>
          <p:cNvPr id="764" name="Google Shape;764;p51"/>
          <p:cNvPicPr preferRelativeResize="0"/>
          <p:nvPr/>
        </p:nvPicPr>
        <p:blipFill rotWithShape="1">
          <a:blip r:embed="rId4">
            <a:alphaModFix/>
          </a:blip>
          <a:srcRect/>
          <a:stretch/>
        </p:blipFill>
        <p:spPr>
          <a:xfrm>
            <a:off x="977550" y="2414892"/>
            <a:ext cx="4774321" cy="2936207"/>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pic>
        <p:nvPicPr>
          <p:cNvPr id="770" name="Google Shape;770;p52"/>
          <p:cNvPicPr preferRelativeResize="0"/>
          <p:nvPr/>
        </p:nvPicPr>
        <p:blipFill rotWithShape="1">
          <a:blip r:embed="rId3">
            <a:alphaModFix/>
          </a:blip>
          <a:srcRect/>
          <a:stretch/>
        </p:blipFill>
        <p:spPr>
          <a:xfrm>
            <a:off x="316159" y="1494436"/>
            <a:ext cx="3529010" cy="4577056"/>
          </a:xfrm>
          <a:prstGeom prst="rect">
            <a:avLst/>
          </a:prstGeom>
          <a:noFill/>
          <a:ln w="9525" cap="flat" cmpd="sng">
            <a:solidFill>
              <a:schemeClr val="dk1"/>
            </a:solidFill>
            <a:prstDash val="solid"/>
            <a:round/>
            <a:headEnd type="none" w="sm" len="sm"/>
            <a:tailEnd type="none" w="sm" len="sm"/>
          </a:ln>
        </p:spPr>
      </p:pic>
      <p:pic>
        <p:nvPicPr>
          <p:cNvPr id="771" name="Google Shape;771;p52" descr="Man wearing a hoodie"/>
          <p:cNvPicPr preferRelativeResize="0"/>
          <p:nvPr/>
        </p:nvPicPr>
        <p:blipFill rotWithShape="1">
          <a:blip r:embed="rId4">
            <a:alphaModFix/>
          </a:blip>
          <a:srcRect b="45963"/>
          <a:stretch/>
        </p:blipFill>
        <p:spPr>
          <a:xfrm>
            <a:off x="3427903" y="1376881"/>
            <a:ext cx="3071447" cy="2067506"/>
          </a:xfrm>
          <a:prstGeom prst="rect">
            <a:avLst/>
          </a:prstGeom>
          <a:noFill/>
          <a:ln>
            <a:noFill/>
          </a:ln>
        </p:spPr>
      </p:pic>
      <p:pic>
        <p:nvPicPr>
          <p:cNvPr id="772" name="Google Shape;772;p52" descr="Woman holding sign"/>
          <p:cNvPicPr preferRelativeResize="0"/>
          <p:nvPr/>
        </p:nvPicPr>
        <p:blipFill rotWithShape="1">
          <a:blip r:embed="rId5">
            <a:alphaModFix/>
          </a:blip>
          <a:srcRect l="28685" t="796" r="28542" b="79050"/>
          <a:stretch/>
        </p:blipFill>
        <p:spPr>
          <a:xfrm>
            <a:off x="6389427" y="2702693"/>
            <a:ext cx="2771775" cy="1872238"/>
          </a:xfrm>
          <a:prstGeom prst="rect">
            <a:avLst/>
          </a:prstGeom>
          <a:noFill/>
          <a:ln>
            <a:noFill/>
          </a:ln>
        </p:spPr>
      </p:pic>
      <p:pic>
        <p:nvPicPr>
          <p:cNvPr id="773" name="Google Shape;773;p52" descr="Man in a polo shirt"/>
          <p:cNvPicPr preferRelativeResize="0"/>
          <p:nvPr/>
        </p:nvPicPr>
        <p:blipFill rotWithShape="1">
          <a:blip r:embed="rId6">
            <a:alphaModFix/>
          </a:blip>
          <a:srcRect b="78385"/>
          <a:stretch/>
        </p:blipFill>
        <p:spPr>
          <a:xfrm>
            <a:off x="8963399" y="3886200"/>
            <a:ext cx="3322385" cy="2067506"/>
          </a:xfrm>
          <a:prstGeom prst="rect">
            <a:avLst/>
          </a:prstGeom>
          <a:noFill/>
          <a:ln>
            <a:noFill/>
          </a:ln>
        </p:spPr>
      </p:pic>
      <p:sp>
        <p:nvSpPr>
          <p:cNvPr id="774" name="Google Shape;774;p52"/>
          <p:cNvSpPr txBox="1"/>
          <p:nvPr/>
        </p:nvSpPr>
        <p:spPr>
          <a:xfrm>
            <a:off x="4963626" y="3638812"/>
            <a:ext cx="2403835"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Joe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5" name="Google Shape;775;p52"/>
          <p:cNvSpPr txBox="1"/>
          <p:nvPr/>
        </p:nvSpPr>
        <p:spPr>
          <a:xfrm>
            <a:off x="7449955" y="4763654"/>
            <a:ext cx="2403835"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Adeola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6" name="Google Shape;776;p52"/>
          <p:cNvSpPr txBox="1"/>
          <p:nvPr/>
        </p:nvSpPr>
        <p:spPr>
          <a:xfrm>
            <a:off x="10394097" y="6071492"/>
            <a:ext cx="2403835"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Taylor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53"/>
          <p:cNvSpPr txBox="1">
            <a:spLocks noGrp="1"/>
          </p:cNvSpPr>
          <p:nvPr>
            <p:ph type="title"/>
          </p:nvPr>
        </p:nvSpPr>
        <p:spPr>
          <a:xfrm>
            <a:off x="-363416" y="0"/>
            <a:ext cx="9753601" cy="126841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3F3F3F"/>
              </a:buClr>
              <a:buSzPts val="4400"/>
              <a:buFont typeface="Calibri"/>
              <a:buNone/>
            </a:pPr>
            <a:r>
              <a:rPr lang="en-GB" sz="4400">
                <a:solidFill>
                  <a:srgbClr val="3F3F3F"/>
                </a:solidFill>
                <a:latin typeface="Calibri"/>
                <a:ea typeface="Calibri"/>
                <a:cs typeface="Calibri"/>
                <a:sym typeface="Calibri"/>
              </a:rPr>
              <a:t>Starting the conversation about culture with young people</a:t>
            </a:r>
            <a:endParaRPr/>
          </a:p>
        </p:txBody>
      </p:sp>
      <p:grpSp>
        <p:nvGrpSpPr>
          <p:cNvPr id="783" name="Google Shape;783;p53"/>
          <p:cNvGrpSpPr/>
          <p:nvPr/>
        </p:nvGrpSpPr>
        <p:grpSpPr>
          <a:xfrm>
            <a:off x="2263096" y="1828600"/>
            <a:ext cx="7019471" cy="4345387"/>
            <a:chOff x="1748064" y="2975"/>
            <a:chExt cx="7019471" cy="4345387"/>
          </a:xfrm>
        </p:grpSpPr>
        <p:sp>
          <p:nvSpPr>
            <p:cNvPr id="784" name="Google Shape;784;p53"/>
            <p:cNvSpPr/>
            <p:nvPr/>
          </p:nvSpPr>
          <p:spPr>
            <a:xfrm>
              <a:off x="1748064" y="2975"/>
              <a:ext cx="3342605" cy="2005563"/>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5" name="Google Shape;785;p53"/>
            <p:cNvSpPr txBox="1"/>
            <p:nvPr/>
          </p:nvSpPr>
          <p:spPr>
            <a:xfrm>
              <a:off x="1748064" y="2975"/>
              <a:ext cx="3342605" cy="2005563"/>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a:ln>
                    <a:noFill/>
                  </a:ln>
                  <a:solidFill>
                    <a:srgbClr val="FFFFFF"/>
                  </a:solidFill>
                  <a:effectLst/>
                  <a:uLnTx/>
                  <a:uFillTx/>
                  <a:latin typeface="Calibri"/>
                  <a:ea typeface="Calibri"/>
                  <a:cs typeface="Calibri"/>
                  <a:sym typeface="Calibri"/>
                </a:rPr>
                <a:t>1. What aspects of your culture are important to you? </a:t>
              </a:r>
              <a:endParaRPr kumimoji="0" sz="25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86" name="Google Shape;786;p53"/>
            <p:cNvSpPr/>
            <p:nvPr/>
          </p:nvSpPr>
          <p:spPr>
            <a:xfrm>
              <a:off x="5424930" y="2975"/>
              <a:ext cx="3342605" cy="2005563"/>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7" name="Google Shape;787;p53"/>
            <p:cNvSpPr txBox="1"/>
            <p:nvPr/>
          </p:nvSpPr>
          <p:spPr>
            <a:xfrm>
              <a:off x="5424930" y="2975"/>
              <a:ext cx="3342605" cy="2005563"/>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a:ln>
                    <a:noFill/>
                  </a:ln>
                  <a:solidFill>
                    <a:srgbClr val="FFFFFF"/>
                  </a:solidFill>
                  <a:effectLst/>
                  <a:uLnTx/>
                  <a:uFillTx/>
                  <a:latin typeface="Calibri"/>
                  <a:ea typeface="Calibri"/>
                  <a:cs typeface="Calibri"/>
                  <a:sym typeface="Calibri"/>
                </a:rPr>
                <a:t> 2. What are some cultural experiences that have shaped your life? </a:t>
              </a:r>
              <a:endParaRPr kumimoji="0" sz="25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88" name="Google Shape;788;p53"/>
            <p:cNvSpPr/>
            <p:nvPr/>
          </p:nvSpPr>
          <p:spPr>
            <a:xfrm>
              <a:off x="1748064" y="2342799"/>
              <a:ext cx="3342605" cy="2005563"/>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9" name="Google Shape;789;p53"/>
            <p:cNvSpPr txBox="1"/>
            <p:nvPr/>
          </p:nvSpPr>
          <p:spPr>
            <a:xfrm>
              <a:off x="1748064" y="2342799"/>
              <a:ext cx="3342605" cy="2005563"/>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a:ln>
                    <a:noFill/>
                  </a:ln>
                  <a:solidFill>
                    <a:srgbClr val="FFFFFF"/>
                  </a:solidFill>
                  <a:effectLst/>
                  <a:uLnTx/>
                  <a:uFillTx/>
                  <a:latin typeface="Calibri"/>
                  <a:ea typeface="Calibri"/>
                  <a:cs typeface="Calibri"/>
                  <a:sym typeface="Calibri"/>
                </a:rPr>
                <a:t>3. How has your background, the way you identify yourself, or cultural experiences impacted on you? </a:t>
              </a:r>
              <a:endParaRPr kumimoji="0" sz="25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90" name="Google Shape;790;p53"/>
            <p:cNvSpPr/>
            <p:nvPr/>
          </p:nvSpPr>
          <p:spPr>
            <a:xfrm>
              <a:off x="5424930" y="2342799"/>
              <a:ext cx="3342605" cy="2005563"/>
            </a:xfrm>
            <a:prstGeom prst="rect">
              <a:avLst/>
            </a:prstGeom>
            <a:solidFill>
              <a:schemeClr val="accent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1" name="Google Shape;791;p53"/>
            <p:cNvSpPr txBox="1"/>
            <p:nvPr/>
          </p:nvSpPr>
          <p:spPr>
            <a:xfrm>
              <a:off x="5424930" y="2342799"/>
              <a:ext cx="3342605" cy="2005563"/>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a:ln>
                    <a:noFill/>
                  </a:ln>
                  <a:solidFill>
                    <a:srgbClr val="FFFFFF"/>
                  </a:solidFill>
                  <a:effectLst/>
                  <a:uLnTx/>
                  <a:uFillTx/>
                  <a:latin typeface="Calibri"/>
                  <a:ea typeface="Calibri"/>
                  <a:cs typeface="Calibri"/>
                  <a:sym typeface="Calibri"/>
                </a:rPr>
                <a:t>4. Is there anything about your culture that is important for me to know in order for us to work well together? </a:t>
              </a:r>
              <a:endParaRPr kumimoji="0" sz="25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792" name="Google Shape;792;p53"/>
          <p:cNvPicPr preferRelativeResize="0"/>
          <p:nvPr/>
        </p:nvPicPr>
        <p:blipFill rotWithShape="1">
          <a:blip r:embed="rId3">
            <a:alphaModFix/>
          </a:blip>
          <a:srcRect/>
          <a:stretch/>
        </p:blipFill>
        <p:spPr>
          <a:xfrm>
            <a:off x="10678940" y="5405397"/>
            <a:ext cx="914479" cy="914479"/>
          </a:xfrm>
          <a:prstGeom prst="rect">
            <a:avLst/>
          </a:prstGeom>
          <a:noFill/>
          <a:ln>
            <a:noFill/>
          </a:ln>
        </p:spPr>
      </p:pic>
      <p:pic>
        <p:nvPicPr>
          <p:cNvPr id="793" name="Google Shape;793;p53" descr="Users"/>
          <p:cNvPicPr preferRelativeResize="0"/>
          <p:nvPr/>
        </p:nvPicPr>
        <p:blipFill rotWithShape="1">
          <a:blip r:embed="rId4">
            <a:alphaModFix/>
          </a:blip>
          <a:srcRect/>
          <a:stretch/>
        </p:blipFill>
        <p:spPr>
          <a:xfrm>
            <a:off x="5382688" y="3343309"/>
            <a:ext cx="1423574" cy="131597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4BC2310-0ABB-43BF-93D5-C544E19B718D}"/>
              </a:ext>
            </a:extLst>
          </p:cNvPr>
          <p:cNvSpPr txBox="1">
            <a:spLocks/>
          </p:cNvSpPr>
          <p:nvPr/>
        </p:nvSpPr>
        <p:spPr>
          <a:xfrm>
            <a:off x="437709" y="0"/>
            <a:ext cx="10515600" cy="13255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4000" b="0" i="0" u="none" strike="noStrike" kern="1200" cap="none" spc="0" normalizeH="0" baseline="0" noProof="0" dirty="0">
              <a:ln w="3175" cmpd="sng">
                <a:noFill/>
              </a:ln>
              <a:solidFill>
                <a:prstClr val="black"/>
              </a:solidFill>
              <a:effectLst/>
              <a:uLnTx/>
              <a:uFillTx/>
              <a:latin typeface="Corbel" panose="020B0503020204020204"/>
              <a:ea typeface="+mj-ea"/>
              <a:cs typeface="+mj-cs"/>
              <a:sym typeface="Arial"/>
            </a:endParaRPr>
          </a:p>
        </p:txBody>
      </p:sp>
      <p:sp>
        <p:nvSpPr>
          <p:cNvPr id="2" name="Google Shape;558;p29">
            <a:extLst>
              <a:ext uri="{FF2B5EF4-FFF2-40B4-BE49-F238E27FC236}">
                <a16:creationId xmlns:a16="http://schemas.microsoft.com/office/drawing/2014/main" id="{8627EB84-4F9B-75CE-A072-363C4CAE5C65}"/>
              </a:ext>
            </a:extLst>
          </p:cNvPr>
          <p:cNvSpPr txBox="1">
            <a:spLocks/>
          </p:cNvSpPr>
          <p:nvPr/>
        </p:nvSpPr>
        <p:spPr>
          <a:xfrm>
            <a:off x="161170" y="1325563"/>
            <a:ext cx="11068678" cy="4941422"/>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0"/>
              </a:spcBef>
              <a:spcAft>
                <a:spcPts val="0"/>
              </a:spcAft>
              <a:buClr>
                <a:prstClr val="black"/>
              </a:buClr>
              <a:buSzPts val="2800"/>
              <a:buFont typeface="Arial"/>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sym typeface="Arial"/>
            </a:endParaRPr>
          </a:p>
        </p:txBody>
      </p:sp>
      <p:sp>
        <p:nvSpPr>
          <p:cNvPr id="8" name="TextBox 7">
            <a:extLst>
              <a:ext uri="{FF2B5EF4-FFF2-40B4-BE49-F238E27FC236}">
                <a16:creationId xmlns:a16="http://schemas.microsoft.com/office/drawing/2014/main" id="{EFD81E6C-F15B-CA16-0473-CBA6C56636B3}"/>
              </a:ext>
            </a:extLst>
          </p:cNvPr>
          <p:cNvSpPr txBox="1"/>
          <p:nvPr/>
        </p:nvSpPr>
        <p:spPr>
          <a:xfrm>
            <a:off x="4384195" y="3429000"/>
            <a:ext cx="8997269" cy="777521"/>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800" b="0"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sym typeface="Arial"/>
                <a:hlinkClick r:id="rId3"/>
              </a:rPr>
              <a:t>https://youtu.be/BEVc-YtrSoA</a:t>
            </a:r>
            <a: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sym typeface="Arial"/>
              </a:rPr>
              <a:t> </a:t>
            </a:r>
          </a:p>
          <a:p>
            <a:pPr marL="342900" marR="0" lvl="0" indent="-342900" algn="ctr"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sym typeface="Arial"/>
            </a:endParaRPr>
          </a:p>
        </p:txBody>
      </p:sp>
      <p:pic>
        <p:nvPicPr>
          <p:cNvPr id="5" name="Picture 4">
            <a:extLst>
              <a:ext uri="{FF2B5EF4-FFF2-40B4-BE49-F238E27FC236}">
                <a16:creationId xmlns:a16="http://schemas.microsoft.com/office/drawing/2014/main" id="{83F87ACE-BA5F-4CA9-F87B-25B653272142}"/>
              </a:ext>
            </a:extLst>
          </p:cNvPr>
          <p:cNvPicPr>
            <a:picLocks noChangeAspect="1"/>
          </p:cNvPicPr>
          <p:nvPr/>
        </p:nvPicPr>
        <p:blipFill>
          <a:blip r:embed="rId4"/>
          <a:stretch>
            <a:fillRect/>
          </a:stretch>
        </p:blipFill>
        <p:spPr>
          <a:xfrm>
            <a:off x="9749922" y="6266985"/>
            <a:ext cx="2406774" cy="501676"/>
          </a:xfrm>
          <a:prstGeom prst="rect">
            <a:avLst/>
          </a:prstGeom>
        </p:spPr>
      </p:pic>
    </p:spTree>
    <p:extLst>
      <p:ext uri="{BB962C8B-B14F-4D97-AF65-F5344CB8AC3E}">
        <p14:creationId xmlns:p14="http://schemas.microsoft.com/office/powerpoint/2010/main" val="10651505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4BC2310-0ABB-43BF-93D5-C544E19B718D}"/>
              </a:ext>
            </a:extLst>
          </p:cNvPr>
          <p:cNvSpPr txBox="1">
            <a:spLocks/>
          </p:cNvSpPr>
          <p:nvPr/>
        </p:nvSpPr>
        <p:spPr>
          <a:xfrm>
            <a:off x="437709" y="0"/>
            <a:ext cx="10515600" cy="1325563"/>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4000" b="0" i="0" u="none" strike="noStrike" kern="1200" cap="none" spc="0" normalizeH="0" baseline="0" noProof="0" dirty="0">
              <a:ln w="3175" cmpd="sng">
                <a:noFill/>
              </a:ln>
              <a:solidFill>
                <a:prstClr val="black"/>
              </a:solidFill>
              <a:effectLst/>
              <a:uLnTx/>
              <a:uFillTx/>
              <a:latin typeface="Corbel" panose="020B0503020204020204"/>
              <a:ea typeface="+mj-ea"/>
              <a:cs typeface="+mj-cs"/>
              <a:sym typeface="Arial"/>
            </a:endParaRPr>
          </a:p>
        </p:txBody>
      </p:sp>
      <p:sp>
        <p:nvSpPr>
          <p:cNvPr id="2" name="Google Shape;558;p29">
            <a:extLst>
              <a:ext uri="{FF2B5EF4-FFF2-40B4-BE49-F238E27FC236}">
                <a16:creationId xmlns:a16="http://schemas.microsoft.com/office/drawing/2014/main" id="{8627EB84-4F9B-75CE-A072-363C4CAE5C65}"/>
              </a:ext>
            </a:extLst>
          </p:cNvPr>
          <p:cNvSpPr txBox="1">
            <a:spLocks/>
          </p:cNvSpPr>
          <p:nvPr/>
        </p:nvSpPr>
        <p:spPr>
          <a:xfrm>
            <a:off x="161170" y="1325563"/>
            <a:ext cx="11068678" cy="4941422"/>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0"/>
              </a:spcBef>
              <a:spcAft>
                <a:spcPts val="0"/>
              </a:spcAft>
              <a:buClr>
                <a:prstClr val="black"/>
              </a:buClr>
              <a:buSzPts val="2800"/>
              <a:buFont typeface="Arial"/>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sym typeface="Arial"/>
            </a:endParaRPr>
          </a:p>
        </p:txBody>
      </p:sp>
      <p:pic>
        <p:nvPicPr>
          <p:cNvPr id="7" name="Picture 6">
            <a:extLst>
              <a:ext uri="{FF2B5EF4-FFF2-40B4-BE49-F238E27FC236}">
                <a16:creationId xmlns:a16="http://schemas.microsoft.com/office/drawing/2014/main" id="{CBDD1974-927B-6F61-C27C-626C57A6F3E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0642" y="2098029"/>
            <a:ext cx="2691161" cy="2520176"/>
          </a:xfrm>
          <a:prstGeom prst="rect">
            <a:avLst/>
          </a:prstGeom>
        </p:spPr>
      </p:pic>
      <p:sp>
        <p:nvSpPr>
          <p:cNvPr id="8" name="TextBox 7">
            <a:extLst>
              <a:ext uri="{FF2B5EF4-FFF2-40B4-BE49-F238E27FC236}">
                <a16:creationId xmlns:a16="http://schemas.microsoft.com/office/drawing/2014/main" id="{EFD81E6C-F15B-CA16-0473-CBA6C56636B3}"/>
              </a:ext>
            </a:extLst>
          </p:cNvPr>
          <p:cNvSpPr txBox="1"/>
          <p:nvPr/>
        </p:nvSpPr>
        <p:spPr>
          <a:xfrm>
            <a:off x="1819414" y="1598306"/>
            <a:ext cx="8997269" cy="3050002"/>
          </a:xfrm>
          <a:prstGeom prst="rect">
            <a:avLst/>
          </a:prstGeom>
          <a:noFill/>
        </p:spPr>
        <p:txBody>
          <a:bodyPr wrap="square" rtlCol="0">
            <a:spAutoFit/>
          </a:bodyPr>
          <a:lstStyle/>
          <a:p>
            <a:pPr marL="342900" marR="0" lvl="0" indent="-342900" algn="ctr"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sym typeface="Arial"/>
            </a:endParaRPr>
          </a:p>
          <a:p>
            <a:pPr marL="800100" marR="0" lvl="1" indent="-342900" algn="ctr"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2400" b="0" i="0" u="none" strike="noStrike" kern="100" cap="none" spc="0" normalizeH="0" baseline="0" noProof="0" dirty="0">
                <a:ln>
                  <a:noFill/>
                </a:ln>
                <a:solidFill>
                  <a:prstClr val="black"/>
                </a:solidFill>
                <a:effectLst/>
                <a:uLnTx/>
                <a:uFillTx/>
                <a:latin typeface="Arial"/>
                <a:ea typeface="Aptos" panose="020B0004020202020204" pitchFamily="34" charset="0"/>
                <a:cs typeface="Arial" panose="020B0604020202020204" pitchFamily="34" charset="0"/>
                <a:sym typeface="Arial"/>
              </a:rPr>
              <a:t>What aspects of the young person’s culture are important to them?</a:t>
            </a:r>
          </a:p>
          <a:p>
            <a:pPr marL="800100" marR="0" lvl="1" indent="-342900" algn="ctr"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2400" b="0" i="0" u="none" strike="noStrike" kern="100" cap="none" spc="0" normalizeH="0" baseline="0" noProof="0" dirty="0">
                <a:ln>
                  <a:noFill/>
                </a:ln>
                <a:solidFill>
                  <a:prstClr val="black"/>
                </a:solidFill>
                <a:effectLst/>
                <a:uLnTx/>
                <a:uFillTx/>
                <a:latin typeface="Arial"/>
                <a:ea typeface="Aptos" panose="020B0004020202020204" pitchFamily="34" charset="0"/>
                <a:cs typeface="Arial" panose="020B0604020202020204" pitchFamily="34" charset="0"/>
                <a:sym typeface="Arial"/>
              </a:rPr>
              <a:t>How would you develop your own understanding of young person’s culture to support you in your work with them?</a:t>
            </a:r>
          </a:p>
          <a:p>
            <a:pPr marL="800100" marR="0" lvl="1" indent="-342900" algn="ctr"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2400" b="0" i="0" u="none" strike="noStrike" kern="100" cap="none" spc="0" normalizeH="0" baseline="0" noProof="0" dirty="0">
                <a:ln>
                  <a:noFill/>
                </a:ln>
                <a:solidFill>
                  <a:prstClr val="black"/>
                </a:solidFill>
                <a:effectLst/>
                <a:uLnTx/>
                <a:uFillTx/>
                <a:latin typeface="Arial"/>
                <a:ea typeface="Aptos" panose="020B0004020202020204" pitchFamily="34" charset="0"/>
                <a:cs typeface="Arial" panose="020B0604020202020204" pitchFamily="34" charset="0"/>
                <a:sym typeface="Arial"/>
              </a:rPr>
              <a:t>What aspects of your own culture are important to acknowledge to help you to work well with the young person?</a:t>
            </a:r>
          </a:p>
        </p:txBody>
      </p:sp>
      <p:pic>
        <p:nvPicPr>
          <p:cNvPr id="5" name="Picture 4">
            <a:extLst>
              <a:ext uri="{FF2B5EF4-FFF2-40B4-BE49-F238E27FC236}">
                <a16:creationId xmlns:a16="http://schemas.microsoft.com/office/drawing/2014/main" id="{A18BDEF5-1CDC-0326-0295-3D0994F999FC}"/>
              </a:ext>
            </a:extLst>
          </p:cNvPr>
          <p:cNvPicPr>
            <a:picLocks noChangeAspect="1"/>
          </p:cNvPicPr>
          <p:nvPr/>
        </p:nvPicPr>
        <p:blipFill>
          <a:blip r:embed="rId5"/>
          <a:stretch>
            <a:fillRect/>
          </a:stretch>
        </p:blipFill>
        <p:spPr>
          <a:xfrm>
            <a:off x="9749922" y="6266985"/>
            <a:ext cx="2406774" cy="501676"/>
          </a:xfrm>
          <a:prstGeom prst="rect">
            <a:avLst/>
          </a:prstGeom>
        </p:spPr>
      </p:pic>
    </p:spTree>
    <p:extLst>
      <p:ext uri="{BB962C8B-B14F-4D97-AF65-F5344CB8AC3E}">
        <p14:creationId xmlns:p14="http://schemas.microsoft.com/office/powerpoint/2010/main" val="41888107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54"/>
          <p:cNvSpPr txBox="1"/>
          <p:nvPr/>
        </p:nvSpPr>
        <p:spPr>
          <a:xfrm>
            <a:off x="2497014" y="2508739"/>
            <a:ext cx="7420709" cy="2266121"/>
          </a:xfrm>
          <a:prstGeom prst="rect">
            <a:avLst/>
          </a:prstGeom>
          <a:noFill/>
          <a:ln>
            <a:noFill/>
          </a:ln>
        </p:spPr>
        <p:txBody>
          <a:bodyPr spcFirstLastPara="1" wrap="square" lIns="91425" tIns="45700" rIns="91425" bIns="45700" anchor="ctr" anchorCtr="0">
            <a:normAutofit fontScale="70000" lnSpcReduction="20000"/>
          </a:bodyPr>
          <a:lstStyle/>
          <a:p>
            <a:pPr marL="0" marR="0" lvl="0" indent="0" algn="ctr" defTabSz="914400" rtl="0" eaLnBrk="1" fontAlgn="auto" latinLnBrk="0" hangingPunct="1">
              <a:lnSpc>
                <a:spcPct val="100000"/>
              </a:lnSpc>
              <a:spcBef>
                <a:spcPts val="0"/>
              </a:spcBef>
              <a:spcAft>
                <a:spcPts val="0"/>
              </a:spcAft>
              <a:buClr>
                <a:srgbClr val="2F5496"/>
              </a:buClr>
              <a:buSzPct val="145000"/>
              <a:buFont typeface="Arial"/>
              <a:buNone/>
              <a:tabLst/>
              <a:defRPr/>
            </a:pPr>
            <a:r>
              <a:rPr kumimoji="0" lang="en-GB" sz="2800" b="0" i="0" u="none" strike="noStrike" kern="0" cap="none" spc="0" normalizeH="0" baseline="0" noProof="0">
                <a:ln>
                  <a:noFill/>
                </a:ln>
                <a:solidFill>
                  <a:srgbClr val="000000"/>
                </a:solidFill>
                <a:effectLst/>
                <a:uLnTx/>
                <a:uFillTx/>
                <a:latin typeface="Calibri"/>
                <a:ea typeface="Calibri"/>
                <a:cs typeface="Calibri"/>
                <a:sym typeface="Calibri"/>
              </a:rPr>
              <a:t>C B T</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1662"/>
              </a:spcBef>
              <a:spcAft>
                <a:spcPts val="0"/>
              </a:spcAft>
              <a:buClr>
                <a:srgbClr val="2F5496"/>
              </a:buClr>
              <a:buSzPct val="145000"/>
              <a:buFont typeface="Arial"/>
              <a:buNone/>
              <a:tabLst/>
              <a:defRPr/>
            </a:pPr>
            <a:r>
              <a:rPr kumimoji="0" lang="en-GB" sz="8500" b="0" i="0" u="none" strike="noStrike" kern="0" cap="none" spc="0" normalizeH="0" baseline="0" noProof="0">
                <a:ln>
                  <a:noFill/>
                </a:ln>
                <a:solidFill>
                  <a:srgbClr val="000000"/>
                </a:solidFill>
                <a:effectLst/>
                <a:uLnTx/>
                <a:uFillTx/>
                <a:latin typeface="Calibri"/>
                <a:ea typeface="Calibri"/>
                <a:cs typeface="Calibri"/>
                <a:sym typeface="Calibri"/>
              </a:rPr>
              <a:t>The 5 factor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1662"/>
              </a:spcBef>
              <a:spcAft>
                <a:spcPts val="0"/>
              </a:spcAft>
              <a:buClr>
                <a:srgbClr val="2F5496"/>
              </a:buClr>
              <a:buSzPct val="145000"/>
              <a:buFont typeface="Arial"/>
              <a:buNone/>
              <a:tabLst/>
              <a:defRPr/>
            </a:pPr>
            <a:r>
              <a:rPr kumimoji="0" lang="en-GB" sz="8500" b="0" i="0" u="none" strike="noStrike" kern="0" cap="none" spc="0" normalizeH="0" baseline="0" noProof="0">
                <a:ln>
                  <a:noFill/>
                </a:ln>
                <a:solidFill>
                  <a:srgbClr val="000000"/>
                </a:solidFill>
                <a:effectLst/>
                <a:uLnTx/>
                <a:uFillTx/>
                <a:latin typeface="Calibri"/>
                <a:ea typeface="Calibri"/>
                <a:cs typeface="Calibri"/>
                <a:sym typeface="Calibri"/>
              </a:rPr>
              <a:t>model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800" name="Google Shape;800;p54"/>
          <p:cNvPicPr preferRelativeResize="0"/>
          <p:nvPr/>
        </p:nvPicPr>
        <p:blipFill rotWithShape="1">
          <a:blip r:embed="rId3">
            <a:alphaModFix/>
          </a:blip>
          <a:srcRect/>
          <a:stretch/>
        </p:blipFill>
        <p:spPr>
          <a:xfrm>
            <a:off x="3749111" y="1864590"/>
            <a:ext cx="6863470" cy="4550835"/>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55"/>
          <p:cNvSpPr txBox="1">
            <a:spLocks noGrp="1"/>
          </p:cNvSpPr>
          <p:nvPr>
            <p:ph type="title"/>
          </p:nvPr>
        </p:nvSpPr>
        <p:spPr>
          <a:xfrm>
            <a:off x="-595277" y="131246"/>
            <a:ext cx="10580687" cy="128746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3F3F3F"/>
              </a:buClr>
              <a:buSzPts val="4400"/>
              <a:buFont typeface="Calibri"/>
              <a:buNone/>
            </a:pPr>
            <a:r>
              <a:rPr lang="en-GB" sz="4400">
                <a:solidFill>
                  <a:srgbClr val="3F3F3F"/>
                </a:solidFill>
                <a:latin typeface="Calibri"/>
                <a:ea typeface="Calibri"/>
                <a:cs typeface="Calibri"/>
                <a:sym typeface="Calibri"/>
              </a:rPr>
              <a:t>Introducing The Five Factors CBT Model</a:t>
            </a:r>
            <a:endParaRPr/>
          </a:p>
        </p:txBody>
      </p:sp>
      <p:grpSp>
        <p:nvGrpSpPr>
          <p:cNvPr id="807" name="Google Shape;807;p55"/>
          <p:cNvGrpSpPr/>
          <p:nvPr/>
        </p:nvGrpSpPr>
        <p:grpSpPr>
          <a:xfrm>
            <a:off x="3612296" y="1418709"/>
            <a:ext cx="6156355" cy="4718004"/>
            <a:chOff x="2489933" y="-83066"/>
            <a:chExt cx="6156355" cy="4718004"/>
          </a:xfrm>
        </p:grpSpPr>
        <p:sp>
          <p:nvSpPr>
            <p:cNvPr id="808" name="Google Shape;808;p55"/>
            <p:cNvSpPr/>
            <p:nvPr/>
          </p:nvSpPr>
          <p:spPr>
            <a:xfrm>
              <a:off x="4578116" y="-83066"/>
              <a:ext cx="1913404" cy="95670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000" b="0" i="0" u="none" strike="noStrike" kern="0" cap="none" spc="0" normalizeH="0" baseline="0" noProof="0" dirty="0">
                  <a:ln>
                    <a:noFill/>
                  </a:ln>
                  <a:solidFill>
                    <a:srgbClr val="000000"/>
                  </a:solidFill>
                  <a:effectLst/>
                  <a:uLnTx/>
                  <a:uFillTx/>
                  <a:latin typeface="Arial"/>
                  <a:cs typeface="Arial"/>
                  <a:sym typeface="Arial"/>
                </a:rPr>
                <a:t>    Thoughts</a:t>
              </a:r>
              <a:endParaRPr kumimoji="0" sz="2000" b="0" i="0" u="none" strike="noStrike" kern="0" cap="none" spc="0" normalizeH="0" baseline="0" noProof="0" dirty="0">
                <a:ln>
                  <a:noFill/>
                </a:ln>
                <a:solidFill>
                  <a:srgbClr val="000000"/>
                </a:solidFill>
                <a:effectLst/>
                <a:uLnTx/>
                <a:uFillTx/>
                <a:latin typeface="Arial"/>
                <a:cs typeface="Arial"/>
                <a:sym typeface="Arial"/>
              </a:endParaRPr>
            </a:p>
          </p:txBody>
        </p:sp>
        <p:sp>
          <p:nvSpPr>
            <p:cNvPr id="810" name="Google Shape;810;p55"/>
            <p:cNvSpPr/>
            <p:nvPr/>
          </p:nvSpPr>
          <p:spPr>
            <a:xfrm rot="2428608">
              <a:off x="6697223" y="992759"/>
              <a:ext cx="1067833" cy="334845"/>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1" name="Google Shape;811;p55"/>
            <p:cNvSpPr txBox="1"/>
            <p:nvPr/>
          </p:nvSpPr>
          <p:spPr>
            <a:xfrm rot="2428608">
              <a:off x="6797677" y="1059728"/>
              <a:ext cx="866926" cy="200907"/>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12" name="Google Shape;812;p55"/>
            <p:cNvSpPr/>
            <p:nvPr/>
          </p:nvSpPr>
          <p:spPr>
            <a:xfrm>
              <a:off x="6732884" y="1839398"/>
              <a:ext cx="1913404" cy="95670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3" name="Google Shape;813;p55"/>
            <p:cNvSpPr txBox="1"/>
            <p:nvPr/>
          </p:nvSpPr>
          <p:spPr>
            <a:xfrm>
              <a:off x="6760905" y="1867419"/>
              <a:ext cx="1857362" cy="90066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Emotion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14" name="Google Shape;814;p55"/>
            <p:cNvSpPr/>
            <p:nvPr/>
          </p:nvSpPr>
          <p:spPr>
            <a:xfrm rot="8371392">
              <a:off x="6678183" y="3250736"/>
              <a:ext cx="1067833" cy="334845"/>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5" name="Google Shape;815;p55"/>
            <p:cNvSpPr txBox="1"/>
            <p:nvPr/>
          </p:nvSpPr>
          <p:spPr>
            <a:xfrm rot="-2428608">
              <a:off x="6778636" y="3317705"/>
              <a:ext cx="866926" cy="200907"/>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16" name="Google Shape;816;p55"/>
            <p:cNvSpPr/>
            <p:nvPr/>
          </p:nvSpPr>
          <p:spPr>
            <a:xfrm>
              <a:off x="4578116" y="3678236"/>
              <a:ext cx="1913404" cy="95670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7" name="Google Shape;817;p55"/>
            <p:cNvSpPr txBox="1"/>
            <p:nvPr/>
          </p:nvSpPr>
          <p:spPr>
            <a:xfrm>
              <a:off x="4606137" y="3706257"/>
              <a:ext cx="1857362" cy="90066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endPar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Bodily sensations</a:t>
              </a:r>
              <a:r>
                <a:rPr kumimoji="0" lang="en-GB" sz="2500" b="0" i="0" u="none" strike="noStrike" kern="0" cap="none" spc="0" normalizeH="0" baseline="0" noProof="0" dirty="0">
                  <a:ln>
                    <a:noFill/>
                  </a:ln>
                  <a:solidFill>
                    <a:srgbClr val="FFFFFF"/>
                  </a:solidFill>
                  <a:effectLst/>
                  <a:uLnTx/>
                  <a:uFillTx/>
                  <a:latin typeface="Calibri"/>
                  <a:ea typeface="Calibri"/>
                  <a:cs typeface="Calibri"/>
                  <a:sym typeface="Calibri"/>
                </a:rPr>
                <a:t> sensation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18" name="Google Shape;818;p55"/>
            <p:cNvSpPr/>
            <p:nvPr/>
          </p:nvSpPr>
          <p:spPr>
            <a:xfrm rot="-8317987">
              <a:off x="3360382" y="3365049"/>
              <a:ext cx="1067833" cy="334845"/>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9" name="Google Shape;819;p55"/>
            <p:cNvSpPr txBox="1"/>
            <p:nvPr/>
          </p:nvSpPr>
          <p:spPr>
            <a:xfrm rot="2482013">
              <a:off x="3460835" y="3432018"/>
              <a:ext cx="866926" cy="200907"/>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20" name="Google Shape;820;p55"/>
            <p:cNvSpPr/>
            <p:nvPr/>
          </p:nvSpPr>
          <p:spPr>
            <a:xfrm>
              <a:off x="2489933" y="1839398"/>
              <a:ext cx="1913404" cy="95670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1" name="Google Shape;821;p55"/>
            <p:cNvSpPr txBox="1"/>
            <p:nvPr/>
          </p:nvSpPr>
          <p:spPr>
            <a:xfrm>
              <a:off x="2517954" y="1867419"/>
              <a:ext cx="1857362" cy="90066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Behaviour</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22" name="Google Shape;822;p55"/>
            <p:cNvSpPr/>
            <p:nvPr/>
          </p:nvSpPr>
          <p:spPr>
            <a:xfrm rot="-2482013">
              <a:off x="3422583" y="933689"/>
              <a:ext cx="1067833" cy="334845"/>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3" name="Google Shape;823;p55"/>
            <p:cNvSpPr txBox="1"/>
            <p:nvPr/>
          </p:nvSpPr>
          <p:spPr>
            <a:xfrm rot="-2482013">
              <a:off x="3523037" y="1000658"/>
              <a:ext cx="866926" cy="200907"/>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824" name="Google Shape;824;p55"/>
          <p:cNvPicPr preferRelativeResize="0"/>
          <p:nvPr/>
        </p:nvPicPr>
        <p:blipFill rotWithShape="1">
          <a:blip r:embed="rId3">
            <a:alphaModFix/>
          </a:blip>
          <a:srcRect/>
          <a:stretch/>
        </p:blipFill>
        <p:spPr>
          <a:xfrm rot="-2856809">
            <a:off x="6038044" y="3230914"/>
            <a:ext cx="1454842" cy="1331755"/>
          </a:xfrm>
          <a:prstGeom prst="rect">
            <a:avLst/>
          </a:prstGeom>
          <a:noFill/>
          <a:ln>
            <a:noFill/>
          </a:ln>
        </p:spPr>
      </p:pic>
      <p:pic>
        <p:nvPicPr>
          <p:cNvPr id="825" name="Google Shape;825;p55"/>
          <p:cNvPicPr preferRelativeResize="0"/>
          <p:nvPr/>
        </p:nvPicPr>
        <p:blipFill rotWithShape="1">
          <a:blip r:embed="rId3">
            <a:alphaModFix/>
          </a:blip>
          <a:srcRect/>
          <a:stretch/>
        </p:blipFill>
        <p:spPr>
          <a:xfrm rot="2521876">
            <a:off x="6034103" y="3243964"/>
            <a:ext cx="1454842" cy="1331755"/>
          </a:xfrm>
          <a:prstGeom prst="rect">
            <a:avLst/>
          </a:prstGeom>
          <a:noFill/>
          <a:ln>
            <a:noFill/>
          </a:ln>
        </p:spPr>
      </p:pic>
      <p:pic>
        <p:nvPicPr>
          <p:cNvPr id="826" name="Google Shape;826;p55"/>
          <p:cNvPicPr preferRelativeResize="0"/>
          <p:nvPr/>
        </p:nvPicPr>
        <p:blipFill rotWithShape="1">
          <a:blip r:embed="rId4">
            <a:alphaModFix/>
          </a:blip>
          <a:srcRect/>
          <a:stretch/>
        </p:blipFill>
        <p:spPr>
          <a:xfrm>
            <a:off x="1436804" y="1264585"/>
            <a:ext cx="3442446" cy="716616"/>
          </a:xfrm>
          <a:prstGeom prst="rect">
            <a:avLst/>
          </a:prstGeom>
          <a:noFill/>
          <a:ln>
            <a:noFill/>
          </a:ln>
        </p:spPr>
      </p:pic>
      <p:sp>
        <p:nvSpPr>
          <p:cNvPr id="827" name="Google Shape;827;p55"/>
          <p:cNvSpPr txBox="1"/>
          <p:nvPr/>
        </p:nvSpPr>
        <p:spPr>
          <a:xfrm>
            <a:off x="1620988" y="1274618"/>
            <a:ext cx="3074079"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Situation/ Environment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8" name="Google Shape;828;p55"/>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5" name="TextBox 4">
            <a:extLst>
              <a:ext uri="{FF2B5EF4-FFF2-40B4-BE49-F238E27FC236}">
                <a16:creationId xmlns:a16="http://schemas.microsoft.com/office/drawing/2014/main" id="{EA910F30-B517-92C5-A946-8BC4B15770AE}"/>
              </a:ext>
            </a:extLst>
          </p:cNvPr>
          <p:cNvSpPr txBox="1"/>
          <p:nvPr/>
        </p:nvSpPr>
        <p:spPr>
          <a:xfrm>
            <a:off x="3048000" y="3308242"/>
            <a:ext cx="60960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0000"/>
                </a:solidFill>
                <a:effectLst/>
                <a:uLnTx/>
                <a:uFillTx/>
                <a:latin typeface="Arial"/>
                <a:cs typeface="Arial"/>
                <a:sym typeface="Arial"/>
              </a:rPr>
              <a:t> </a:t>
            </a:r>
          </a:p>
        </p:txBody>
      </p:sp>
      <p:sp>
        <p:nvSpPr>
          <p:cNvPr id="8" name="Google Shape;332;p6">
            <a:extLst>
              <a:ext uri="{FF2B5EF4-FFF2-40B4-BE49-F238E27FC236}">
                <a16:creationId xmlns:a16="http://schemas.microsoft.com/office/drawing/2014/main" id="{0B1DC746-ACA3-D472-8FA7-73F40CA6FA57}"/>
              </a:ext>
            </a:extLst>
          </p:cNvPr>
          <p:cNvSpPr txBox="1">
            <a:spLocks/>
          </p:cNvSpPr>
          <p:nvPr/>
        </p:nvSpPr>
        <p:spPr>
          <a:xfrm>
            <a:off x="445477" y="351692"/>
            <a:ext cx="9894888" cy="10033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90000"/>
              </a:lnSpc>
              <a:spcBef>
                <a:spcPts val="0"/>
              </a:spcBef>
              <a:spcAft>
                <a:spcPts val="0"/>
              </a:spcAft>
              <a:buClr>
                <a:srgbClr val="3F3F3F"/>
              </a:buClr>
              <a:buSzPts val="4000"/>
              <a:buFont typeface="Calibri"/>
              <a:buNone/>
              <a:tabLst/>
              <a:defRPr/>
            </a:pPr>
            <a:r>
              <a:rPr kumimoji="0" lang="en-GB" sz="4000" b="0" i="0" u="none" strike="noStrike" kern="0" cap="none" spc="0" normalizeH="0" baseline="0" noProof="0">
                <a:ln>
                  <a:noFill/>
                </a:ln>
                <a:solidFill>
                  <a:srgbClr val="3F3F3F"/>
                </a:solidFill>
                <a:effectLst/>
                <a:uLnTx/>
                <a:uFillTx/>
                <a:latin typeface="Calibri"/>
                <a:ea typeface="Calibri"/>
                <a:cs typeface="Calibri"/>
                <a:sym typeface="Calibri"/>
              </a:rPr>
              <a:t>Taking care of yourself </a:t>
            </a:r>
            <a:endParaRPr kumimoji="0" lang="en-GB"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Google Shape;333;p6">
            <a:extLst>
              <a:ext uri="{FF2B5EF4-FFF2-40B4-BE49-F238E27FC236}">
                <a16:creationId xmlns:a16="http://schemas.microsoft.com/office/drawing/2014/main" id="{64803588-64F9-73C7-AF4B-D1168D69C672}"/>
              </a:ext>
            </a:extLst>
          </p:cNvPr>
          <p:cNvSpPr txBox="1">
            <a:spLocks/>
          </p:cNvSpPr>
          <p:nvPr/>
        </p:nvSpPr>
        <p:spPr>
          <a:xfrm>
            <a:off x="445477" y="1354992"/>
            <a:ext cx="11054861" cy="460924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marR="0" lvl="0" indent="-228600" algn="ctr" defTabSz="914400" rtl="0" eaLnBrk="1" fontAlgn="auto" latinLnBrk="0" hangingPunct="1">
              <a:lnSpc>
                <a:spcPct val="90000"/>
              </a:lnSpc>
              <a:spcBef>
                <a:spcPts val="0"/>
              </a:spcBef>
              <a:spcAft>
                <a:spcPts val="0"/>
              </a:spcAft>
              <a:buClr>
                <a:srgbClr val="000000"/>
              </a:buClr>
              <a:buSzPts val="2400"/>
              <a:buFont typeface="Arial"/>
              <a:buChar char="•"/>
              <a:tabLst/>
              <a:defRPr/>
            </a:pPr>
            <a:r>
              <a:rPr kumimoji="0" lang="en-GB"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do you need from me, yourself and each in order to feel safe and contained throughout the training?</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grpSp>
        <p:nvGrpSpPr>
          <p:cNvPr id="834" name="Google Shape;834;p56"/>
          <p:cNvGrpSpPr/>
          <p:nvPr/>
        </p:nvGrpSpPr>
        <p:grpSpPr>
          <a:xfrm>
            <a:off x="3571400" y="1545432"/>
            <a:ext cx="6200508" cy="4665718"/>
            <a:chOff x="2487137" y="2382"/>
            <a:chExt cx="6200508" cy="4665718"/>
          </a:xfrm>
        </p:grpSpPr>
        <p:sp>
          <p:nvSpPr>
            <p:cNvPr id="835" name="Google Shape;835;p56"/>
            <p:cNvSpPr/>
            <p:nvPr/>
          </p:nvSpPr>
          <p:spPr>
            <a:xfrm>
              <a:off x="4589805" y="2382"/>
              <a:ext cx="1928125" cy="96406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6" name="Google Shape;836;p56"/>
            <p:cNvSpPr txBox="1"/>
            <p:nvPr/>
          </p:nvSpPr>
          <p:spPr>
            <a:xfrm>
              <a:off x="4618041" y="30618"/>
              <a:ext cx="1871653" cy="90759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Thoughts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37" name="Google Shape;837;p56"/>
            <p:cNvSpPr/>
            <p:nvPr/>
          </p:nvSpPr>
          <p:spPr>
            <a:xfrm rot="2428608">
              <a:off x="6797220" y="1033549"/>
              <a:ext cx="1073306" cy="33742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8" name="Google Shape;838;p56"/>
            <p:cNvSpPr txBox="1"/>
            <p:nvPr/>
          </p:nvSpPr>
          <p:spPr>
            <a:xfrm rot="2428608">
              <a:off x="6898446" y="1101033"/>
              <a:ext cx="870854" cy="202453"/>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39" name="Google Shape;839;p56"/>
            <p:cNvSpPr/>
            <p:nvPr/>
          </p:nvSpPr>
          <p:spPr>
            <a:xfrm>
              <a:off x="6759520" y="1853975"/>
              <a:ext cx="1928125" cy="96406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0" name="Google Shape;840;p56"/>
            <p:cNvSpPr txBox="1"/>
            <p:nvPr/>
          </p:nvSpPr>
          <p:spPr>
            <a:xfrm>
              <a:off x="6787756" y="1882211"/>
              <a:ext cx="1871653" cy="90759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Emotion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41" name="Google Shape;841;p56"/>
            <p:cNvSpPr/>
            <p:nvPr/>
          </p:nvSpPr>
          <p:spPr>
            <a:xfrm rot="8320224">
              <a:off x="6791014" y="3387577"/>
              <a:ext cx="1073306" cy="33742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2" name="Google Shape;842;p56"/>
            <p:cNvSpPr txBox="1"/>
            <p:nvPr/>
          </p:nvSpPr>
          <p:spPr>
            <a:xfrm rot="-2479776">
              <a:off x="6892240" y="3455061"/>
              <a:ext cx="870854" cy="202453"/>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43" name="Google Shape;843;p56"/>
            <p:cNvSpPr/>
            <p:nvPr/>
          </p:nvSpPr>
          <p:spPr>
            <a:xfrm>
              <a:off x="4655830" y="3704038"/>
              <a:ext cx="1928125" cy="96406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4" name="Google Shape;844;p56"/>
            <p:cNvSpPr txBox="1"/>
            <p:nvPr/>
          </p:nvSpPr>
          <p:spPr>
            <a:xfrm>
              <a:off x="4684066" y="3732274"/>
              <a:ext cx="1871653" cy="90759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endPar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Bodily sensations</a:t>
              </a:r>
              <a:r>
                <a:rPr kumimoji="0" lang="en-GB" sz="2500" b="0" i="0" u="none" strike="noStrike" kern="0" cap="none" spc="0" normalizeH="0" baseline="0" noProof="0" dirty="0">
                  <a:ln>
                    <a:noFill/>
                  </a:ln>
                  <a:solidFill>
                    <a:srgbClr val="FFFFFF"/>
                  </a:solidFill>
                  <a:effectLst/>
                  <a:uLnTx/>
                  <a:uFillTx/>
                  <a:latin typeface="Calibri"/>
                  <a:ea typeface="Calibri"/>
                  <a:cs typeface="Calibri"/>
                  <a:sym typeface="Calibri"/>
                </a:rPr>
                <a:t> sensation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45" name="Google Shape;845;p56"/>
            <p:cNvSpPr/>
            <p:nvPr/>
          </p:nvSpPr>
          <p:spPr>
            <a:xfrm rot="-8371996">
              <a:off x="3395105" y="3469439"/>
              <a:ext cx="1073306" cy="33742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6" name="Google Shape;846;p56"/>
            <p:cNvSpPr txBox="1"/>
            <p:nvPr/>
          </p:nvSpPr>
          <p:spPr>
            <a:xfrm rot="2428004">
              <a:off x="3496331" y="3536923"/>
              <a:ext cx="870854" cy="202453"/>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47" name="Google Shape;847;p56"/>
            <p:cNvSpPr/>
            <p:nvPr/>
          </p:nvSpPr>
          <p:spPr>
            <a:xfrm>
              <a:off x="2487137" y="1853975"/>
              <a:ext cx="1928125" cy="964062"/>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8" name="Google Shape;848;p56"/>
            <p:cNvSpPr txBox="1"/>
            <p:nvPr/>
          </p:nvSpPr>
          <p:spPr>
            <a:xfrm>
              <a:off x="2515373" y="1882211"/>
              <a:ext cx="1871653" cy="90759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500"/>
                <a:buFont typeface="Calibri"/>
                <a:buNone/>
                <a:tabLst/>
                <a:defRPr/>
              </a:pPr>
              <a:r>
                <a:rPr kumimoji="0" lang="en-GB" sz="2500" b="0" i="0" u="none" strike="noStrike" kern="0" cap="none" spc="0" normalizeH="0" baseline="0" noProof="0">
                  <a:ln>
                    <a:noFill/>
                  </a:ln>
                  <a:solidFill>
                    <a:srgbClr val="000000"/>
                  </a:solidFill>
                  <a:effectLst/>
                  <a:uLnTx/>
                  <a:uFillTx/>
                  <a:latin typeface="Calibri"/>
                  <a:ea typeface="Calibri"/>
                  <a:cs typeface="Calibri"/>
                  <a:sym typeface="Calibri"/>
                </a:rPr>
                <a:t>Behaviour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9" name="Google Shape;849;p56"/>
            <p:cNvSpPr/>
            <p:nvPr/>
          </p:nvSpPr>
          <p:spPr>
            <a:xfrm rot="-2482013">
              <a:off x="3332888" y="905919"/>
              <a:ext cx="1073306" cy="337421"/>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0" name="Google Shape;850;p56"/>
            <p:cNvSpPr txBox="1"/>
            <p:nvPr/>
          </p:nvSpPr>
          <p:spPr>
            <a:xfrm rot="-2482013">
              <a:off x="3434114" y="973403"/>
              <a:ext cx="870854" cy="202453"/>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sp>
        <p:nvSpPr>
          <p:cNvPr id="851" name="Google Shape;851;p56"/>
          <p:cNvSpPr txBox="1">
            <a:spLocks noGrp="1"/>
          </p:cNvSpPr>
          <p:nvPr>
            <p:ph type="title"/>
          </p:nvPr>
        </p:nvSpPr>
        <p:spPr>
          <a:xfrm>
            <a:off x="50294" y="-30606"/>
            <a:ext cx="10388600" cy="1308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F3F3F"/>
              </a:buClr>
              <a:buSzPts val="4400"/>
              <a:buFont typeface="Calibri"/>
              <a:buNone/>
            </a:pPr>
            <a:r>
              <a:rPr lang="en-GB" sz="4400">
                <a:solidFill>
                  <a:srgbClr val="3F3F3F"/>
                </a:solidFill>
                <a:latin typeface="Calibri"/>
                <a:ea typeface="Calibri"/>
                <a:cs typeface="Calibri"/>
                <a:sym typeface="Calibri"/>
              </a:rPr>
              <a:t>Traditional CBT targets thinking and behaviour</a:t>
            </a:r>
            <a:endParaRPr/>
          </a:p>
        </p:txBody>
      </p:sp>
      <p:pic>
        <p:nvPicPr>
          <p:cNvPr id="852" name="Google Shape;852;p56"/>
          <p:cNvPicPr preferRelativeResize="0"/>
          <p:nvPr/>
        </p:nvPicPr>
        <p:blipFill rotWithShape="1">
          <a:blip r:embed="rId3">
            <a:alphaModFix/>
          </a:blip>
          <a:srcRect/>
          <a:stretch/>
        </p:blipFill>
        <p:spPr>
          <a:xfrm rot="-2803589">
            <a:off x="6472550" y="3209785"/>
            <a:ext cx="1454842" cy="1331755"/>
          </a:xfrm>
          <a:prstGeom prst="rect">
            <a:avLst/>
          </a:prstGeom>
          <a:noFill/>
          <a:ln>
            <a:noFill/>
          </a:ln>
        </p:spPr>
      </p:pic>
      <p:pic>
        <p:nvPicPr>
          <p:cNvPr id="853" name="Google Shape;853;p56"/>
          <p:cNvPicPr preferRelativeResize="0"/>
          <p:nvPr/>
        </p:nvPicPr>
        <p:blipFill rotWithShape="1">
          <a:blip r:embed="rId3">
            <a:alphaModFix/>
          </a:blip>
          <a:srcRect/>
          <a:stretch/>
        </p:blipFill>
        <p:spPr>
          <a:xfrm rot="2521876">
            <a:off x="6461278" y="3214225"/>
            <a:ext cx="1454842" cy="1331755"/>
          </a:xfrm>
          <a:prstGeom prst="rect">
            <a:avLst/>
          </a:prstGeom>
          <a:noFill/>
          <a:ln>
            <a:noFill/>
          </a:ln>
        </p:spPr>
      </p:pic>
      <p:pic>
        <p:nvPicPr>
          <p:cNvPr id="854" name="Google Shape;854;p56"/>
          <p:cNvPicPr preferRelativeResize="0"/>
          <p:nvPr/>
        </p:nvPicPr>
        <p:blipFill rotWithShape="1">
          <a:blip r:embed="rId4">
            <a:alphaModFix/>
          </a:blip>
          <a:srcRect/>
          <a:stretch/>
        </p:blipFill>
        <p:spPr>
          <a:xfrm>
            <a:off x="1381795" y="1543432"/>
            <a:ext cx="3442446" cy="707399"/>
          </a:xfrm>
          <a:prstGeom prst="rect">
            <a:avLst/>
          </a:prstGeom>
          <a:noFill/>
          <a:ln>
            <a:noFill/>
          </a:ln>
        </p:spPr>
      </p:pic>
      <p:sp>
        <p:nvSpPr>
          <p:cNvPr id="855" name="Google Shape;855;p56"/>
          <p:cNvSpPr txBox="1"/>
          <p:nvPr/>
        </p:nvSpPr>
        <p:spPr>
          <a:xfrm>
            <a:off x="1556802" y="1619182"/>
            <a:ext cx="3092432"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Situation/ Environment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6" name="Google Shape;856;p56"/>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7" name="Google Shape;857;p56"/>
          <p:cNvSpPr/>
          <p:nvPr/>
        </p:nvSpPr>
        <p:spPr>
          <a:xfrm>
            <a:off x="5244594" y="1383082"/>
            <a:ext cx="2787073" cy="1307645"/>
          </a:xfrm>
          <a:prstGeom prst="ellipse">
            <a:avLst/>
          </a:prstGeom>
          <a:noFill/>
          <a:ln w="444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58" name="Google Shape;858;p56"/>
          <p:cNvSpPr/>
          <p:nvPr/>
        </p:nvSpPr>
        <p:spPr>
          <a:xfrm>
            <a:off x="3103018" y="3221839"/>
            <a:ext cx="2787073" cy="1307645"/>
          </a:xfrm>
          <a:prstGeom prst="ellipse">
            <a:avLst/>
          </a:prstGeom>
          <a:noFill/>
          <a:ln w="444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57"/>
          <p:cNvSpPr txBox="1">
            <a:spLocks noGrp="1"/>
          </p:cNvSpPr>
          <p:nvPr>
            <p:ph type="title"/>
          </p:nvPr>
        </p:nvSpPr>
        <p:spPr>
          <a:xfrm>
            <a:off x="-937847" y="285736"/>
            <a:ext cx="10556875" cy="13604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3F3F3F"/>
              </a:buClr>
              <a:buSzPts val="4400"/>
              <a:buFont typeface="Calibri"/>
              <a:buNone/>
            </a:pPr>
            <a:r>
              <a:rPr lang="en-GB" sz="4400">
                <a:solidFill>
                  <a:srgbClr val="3F3F3F"/>
                </a:solidFill>
                <a:latin typeface="Calibri"/>
                <a:ea typeface="Calibri"/>
                <a:cs typeface="Calibri"/>
                <a:sym typeface="Calibri"/>
              </a:rPr>
              <a:t>The Five Factors CBT Model</a:t>
            </a:r>
            <a:endParaRPr/>
          </a:p>
        </p:txBody>
      </p:sp>
      <p:grpSp>
        <p:nvGrpSpPr>
          <p:cNvPr id="865" name="Google Shape;865;p57"/>
          <p:cNvGrpSpPr/>
          <p:nvPr/>
        </p:nvGrpSpPr>
        <p:grpSpPr>
          <a:xfrm>
            <a:off x="3782610" y="1516314"/>
            <a:ext cx="6199331" cy="4666126"/>
            <a:chOff x="2488508" y="2149"/>
            <a:chExt cx="6199331" cy="4666126"/>
          </a:xfrm>
        </p:grpSpPr>
        <p:sp>
          <p:nvSpPr>
            <p:cNvPr id="866" name="Google Shape;866;p57"/>
            <p:cNvSpPr/>
            <p:nvPr/>
          </p:nvSpPr>
          <p:spPr>
            <a:xfrm>
              <a:off x="4590462" y="2149"/>
              <a:ext cx="1928400" cy="96420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7" name="Google Shape;867;p57"/>
            <p:cNvSpPr txBox="1"/>
            <p:nvPr/>
          </p:nvSpPr>
          <p:spPr>
            <a:xfrm>
              <a:off x="4618702" y="30389"/>
              <a:ext cx="1871920" cy="90772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a:ln>
                    <a:noFill/>
                  </a:ln>
                  <a:solidFill>
                    <a:srgbClr val="000000"/>
                  </a:solidFill>
                  <a:effectLst/>
                  <a:uLnTx/>
                  <a:uFillTx/>
                  <a:latin typeface="Calibri"/>
                  <a:ea typeface="Calibri"/>
                  <a:cs typeface="Calibri"/>
                  <a:sym typeface="Calibri"/>
                </a:rPr>
                <a:t>Thoughts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8" name="Google Shape;868;p57"/>
            <p:cNvSpPr/>
            <p:nvPr/>
          </p:nvSpPr>
          <p:spPr>
            <a:xfrm rot="2428608">
              <a:off x="6852797" y="1050338"/>
              <a:ext cx="1073435" cy="337470"/>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9" name="Google Shape;869;p57"/>
            <p:cNvSpPr txBox="1"/>
            <p:nvPr/>
          </p:nvSpPr>
          <p:spPr>
            <a:xfrm rot="2428608">
              <a:off x="6954038" y="1117832"/>
              <a:ext cx="870953" cy="20248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0" name="Google Shape;870;p57"/>
            <p:cNvSpPr/>
            <p:nvPr/>
          </p:nvSpPr>
          <p:spPr>
            <a:xfrm>
              <a:off x="6759439" y="1853112"/>
              <a:ext cx="1928400" cy="96420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1" name="Google Shape;871;p57"/>
            <p:cNvSpPr txBox="1"/>
            <p:nvPr/>
          </p:nvSpPr>
          <p:spPr>
            <a:xfrm>
              <a:off x="6787679" y="1881352"/>
              <a:ext cx="1871920" cy="90772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a:ln>
                    <a:noFill/>
                  </a:ln>
                  <a:solidFill>
                    <a:srgbClr val="000000"/>
                  </a:solidFill>
                  <a:effectLst/>
                  <a:uLnTx/>
                  <a:uFillTx/>
                  <a:latin typeface="Calibri"/>
                  <a:ea typeface="Calibri"/>
                  <a:cs typeface="Calibri"/>
                  <a:sym typeface="Calibri"/>
                </a:rPr>
                <a:t>Emotion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2" name="Google Shape;872;p57"/>
            <p:cNvSpPr/>
            <p:nvPr/>
          </p:nvSpPr>
          <p:spPr>
            <a:xfrm rot="8371392">
              <a:off x="6673780" y="3297066"/>
              <a:ext cx="1073435" cy="337470"/>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3" name="Google Shape;873;p57"/>
            <p:cNvSpPr txBox="1"/>
            <p:nvPr/>
          </p:nvSpPr>
          <p:spPr>
            <a:xfrm rot="-2428608">
              <a:off x="6775021" y="3364560"/>
              <a:ext cx="870953" cy="20248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4" name="Google Shape;874;p57"/>
            <p:cNvSpPr/>
            <p:nvPr/>
          </p:nvSpPr>
          <p:spPr>
            <a:xfrm>
              <a:off x="4590462" y="3704075"/>
              <a:ext cx="1928400" cy="96420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5" name="Google Shape;875;p57"/>
            <p:cNvSpPr txBox="1"/>
            <p:nvPr/>
          </p:nvSpPr>
          <p:spPr>
            <a:xfrm>
              <a:off x="4583030" y="3717134"/>
              <a:ext cx="1871920" cy="90772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  Bodily sensation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76" name="Google Shape;876;p57"/>
            <p:cNvSpPr/>
            <p:nvPr/>
          </p:nvSpPr>
          <p:spPr>
            <a:xfrm rot="-8317987">
              <a:off x="3411410" y="3184621"/>
              <a:ext cx="1073435" cy="337470"/>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7" name="Google Shape;877;p57"/>
            <p:cNvSpPr txBox="1"/>
            <p:nvPr/>
          </p:nvSpPr>
          <p:spPr>
            <a:xfrm rot="2482013">
              <a:off x="3512651" y="3252115"/>
              <a:ext cx="870953" cy="20248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78" name="Google Shape;878;p57"/>
            <p:cNvSpPr/>
            <p:nvPr/>
          </p:nvSpPr>
          <p:spPr>
            <a:xfrm>
              <a:off x="2488508" y="1853112"/>
              <a:ext cx="1928400" cy="96420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9" name="Google Shape;879;p57"/>
            <p:cNvSpPr txBox="1"/>
            <p:nvPr/>
          </p:nvSpPr>
          <p:spPr>
            <a:xfrm>
              <a:off x="2516748" y="1881352"/>
              <a:ext cx="1871920" cy="907720"/>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500"/>
                <a:buFont typeface="Calibri"/>
                <a:buNone/>
                <a:tabLst/>
                <a:defRPr/>
              </a:pPr>
              <a:r>
                <a:rPr kumimoji="0" lang="en-GB" sz="2500" b="0" i="0" u="none" strike="noStrike" kern="0" cap="none" spc="0" normalizeH="0" baseline="0" noProof="0">
                  <a:ln>
                    <a:noFill/>
                  </a:ln>
                  <a:solidFill>
                    <a:srgbClr val="000000"/>
                  </a:solidFill>
                  <a:effectLst/>
                  <a:uLnTx/>
                  <a:uFillTx/>
                  <a:latin typeface="Calibri"/>
                  <a:ea typeface="Calibri"/>
                  <a:cs typeface="Calibri"/>
                  <a:sym typeface="Calibri"/>
                </a:rPr>
                <a:t>Behaviour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0" name="Google Shape;880;p57"/>
            <p:cNvSpPr/>
            <p:nvPr/>
          </p:nvSpPr>
          <p:spPr>
            <a:xfrm rot="-2482013">
              <a:off x="3123676" y="1027583"/>
              <a:ext cx="1073435" cy="337470"/>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1" name="Google Shape;881;p57"/>
            <p:cNvSpPr txBox="1"/>
            <p:nvPr/>
          </p:nvSpPr>
          <p:spPr>
            <a:xfrm rot="-2482013">
              <a:off x="3224917" y="1095077"/>
              <a:ext cx="870953" cy="202482"/>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882" name="Google Shape;882;p57"/>
          <p:cNvPicPr preferRelativeResize="0"/>
          <p:nvPr/>
        </p:nvPicPr>
        <p:blipFill rotWithShape="1">
          <a:blip r:embed="rId3">
            <a:alphaModFix/>
          </a:blip>
          <a:srcRect/>
          <a:stretch/>
        </p:blipFill>
        <p:spPr>
          <a:xfrm rot="-2803589">
            <a:off x="6157545" y="3183501"/>
            <a:ext cx="1454842" cy="1331755"/>
          </a:xfrm>
          <a:prstGeom prst="rect">
            <a:avLst/>
          </a:prstGeom>
          <a:noFill/>
          <a:ln>
            <a:noFill/>
          </a:ln>
        </p:spPr>
      </p:pic>
      <p:pic>
        <p:nvPicPr>
          <p:cNvPr id="883" name="Google Shape;883;p57"/>
          <p:cNvPicPr preferRelativeResize="0"/>
          <p:nvPr/>
        </p:nvPicPr>
        <p:blipFill rotWithShape="1">
          <a:blip r:embed="rId3">
            <a:alphaModFix/>
          </a:blip>
          <a:srcRect/>
          <a:stretch/>
        </p:blipFill>
        <p:spPr>
          <a:xfrm rot="2521876">
            <a:off x="6154855" y="3220095"/>
            <a:ext cx="1454842" cy="1331755"/>
          </a:xfrm>
          <a:prstGeom prst="rect">
            <a:avLst/>
          </a:prstGeom>
          <a:noFill/>
          <a:ln>
            <a:noFill/>
          </a:ln>
        </p:spPr>
      </p:pic>
      <p:pic>
        <p:nvPicPr>
          <p:cNvPr id="884" name="Google Shape;884;p57"/>
          <p:cNvPicPr preferRelativeResize="0"/>
          <p:nvPr/>
        </p:nvPicPr>
        <p:blipFill rotWithShape="1">
          <a:blip r:embed="rId4">
            <a:alphaModFix/>
          </a:blip>
          <a:srcRect/>
          <a:stretch/>
        </p:blipFill>
        <p:spPr>
          <a:xfrm>
            <a:off x="1482174" y="1407706"/>
            <a:ext cx="3442446" cy="632110"/>
          </a:xfrm>
          <a:prstGeom prst="rect">
            <a:avLst/>
          </a:prstGeom>
          <a:noFill/>
          <a:ln>
            <a:noFill/>
          </a:ln>
        </p:spPr>
      </p:pic>
      <p:sp>
        <p:nvSpPr>
          <p:cNvPr id="885" name="Google Shape;885;p57"/>
          <p:cNvSpPr txBox="1"/>
          <p:nvPr/>
        </p:nvSpPr>
        <p:spPr>
          <a:xfrm>
            <a:off x="1657181" y="1469880"/>
            <a:ext cx="3092432"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Situation/ Environment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6" name="Google Shape;886;p57"/>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7" name="Google Shape;887;p57"/>
          <p:cNvSpPr/>
          <p:nvPr/>
        </p:nvSpPr>
        <p:spPr>
          <a:xfrm>
            <a:off x="3109060" y="3195555"/>
            <a:ext cx="2787073" cy="1307645"/>
          </a:xfrm>
          <a:prstGeom prst="ellipse">
            <a:avLst/>
          </a:prstGeom>
          <a:noFill/>
          <a:ln w="444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3" name="Google Shape;893;p58"/>
          <p:cNvSpPr/>
          <p:nvPr/>
        </p:nvSpPr>
        <p:spPr>
          <a:xfrm>
            <a:off x="1271553" y="2817776"/>
            <a:ext cx="2668608" cy="1499204"/>
          </a:xfrm>
          <a:prstGeom prst="irregularSeal1">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94" name="Google Shape;894;p58"/>
          <p:cNvSpPr txBox="1">
            <a:spLocks noGrp="1"/>
          </p:cNvSpPr>
          <p:nvPr>
            <p:ph type="title"/>
          </p:nvPr>
        </p:nvSpPr>
        <p:spPr>
          <a:xfrm>
            <a:off x="-2995409" y="434906"/>
            <a:ext cx="10493917" cy="128021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400"/>
              <a:buFont typeface="Calibri"/>
              <a:buNone/>
            </a:pPr>
            <a:r>
              <a:rPr lang="en-GB"/>
              <a:t>A vicious cycle</a:t>
            </a:r>
            <a:endParaRPr/>
          </a:p>
        </p:txBody>
      </p:sp>
      <p:grpSp>
        <p:nvGrpSpPr>
          <p:cNvPr id="895" name="Google Shape;895;p58"/>
          <p:cNvGrpSpPr/>
          <p:nvPr/>
        </p:nvGrpSpPr>
        <p:grpSpPr>
          <a:xfrm>
            <a:off x="4914568" y="1366662"/>
            <a:ext cx="6199640" cy="4666437"/>
            <a:chOff x="2488012" y="2227"/>
            <a:chExt cx="6199640" cy="4666437"/>
          </a:xfrm>
        </p:grpSpPr>
        <p:sp>
          <p:nvSpPr>
            <p:cNvPr id="896" name="Google Shape;896;p58"/>
            <p:cNvSpPr/>
            <p:nvPr/>
          </p:nvSpPr>
          <p:spPr>
            <a:xfrm>
              <a:off x="4590176" y="2227"/>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7" name="Google Shape;897;p58"/>
            <p:cNvSpPr txBox="1"/>
            <p:nvPr/>
          </p:nvSpPr>
          <p:spPr>
            <a:xfrm>
              <a:off x="4618415" y="30466"/>
              <a:ext cx="1871803" cy="907662"/>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Thoughts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98" name="Google Shape;898;p58"/>
            <p:cNvSpPr/>
            <p:nvPr/>
          </p:nvSpPr>
          <p:spPr>
            <a:xfrm rot="2428608">
              <a:off x="6102048" y="1241147"/>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9" name="Google Shape;899;p58"/>
            <p:cNvSpPr txBox="1"/>
            <p:nvPr/>
          </p:nvSpPr>
          <p:spPr>
            <a:xfrm rot="2428608">
              <a:off x="6203283" y="1308637"/>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00" name="Google Shape;900;p58"/>
            <p:cNvSpPr/>
            <p:nvPr/>
          </p:nvSpPr>
          <p:spPr>
            <a:xfrm>
              <a:off x="6759371"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1" name="Google Shape;901;p58"/>
            <p:cNvSpPr txBox="1"/>
            <p:nvPr/>
          </p:nvSpPr>
          <p:spPr>
            <a:xfrm>
              <a:off x="6787610" y="1881614"/>
              <a:ext cx="1871803" cy="907662"/>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Emotion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02" name="Google Shape;902;p58"/>
            <p:cNvSpPr/>
            <p:nvPr/>
          </p:nvSpPr>
          <p:spPr>
            <a:xfrm rot="8371392">
              <a:off x="6102048" y="3092295"/>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3" name="Google Shape;903;p58"/>
            <p:cNvSpPr txBox="1"/>
            <p:nvPr/>
          </p:nvSpPr>
          <p:spPr>
            <a:xfrm rot="-2428608">
              <a:off x="6203283" y="3159785"/>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04" name="Google Shape;904;p58"/>
            <p:cNvSpPr/>
            <p:nvPr/>
          </p:nvSpPr>
          <p:spPr>
            <a:xfrm>
              <a:off x="4590176" y="3704524"/>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5" name="Google Shape;905;p58"/>
            <p:cNvSpPr txBox="1"/>
            <p:nvPr/>
          </p:nvSpPr>
          <p:spPr>
            <a:xfrm>
              <a:off x="4618415" y="3732763"/>
              <a:ext cx="1871803" cy="907662"/>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Bodily</a:t>
              </a:r>
              <a:r>
                <a:rPr kumimoji="0" lang="en-GB" sz="2500" b="0" i="0" u="none" strike="noStrike" kern="0" cap="none" spc="0" normalizeH="0" baseline="0" noProof="0" dirty="0">
                  <a:ln>
                    <a:noFill/>
                  </a:ln>
                  <a:solidFill>
                    <a:srgbClr val="FFFFFF"/>
                  </a:solidFill>
                  <a:effectLst/>
                  <a:uLnTx/>
                  <a:uFillTx/>
                  <a:latin typeface="Calibri"/>
                  <a:ea typeface="Calibri"/>
                  <a:cs typeface="Calibri"/>
                  <a:sym typeface="Calibri"/>
                </a:rPr>
                <a:t> </a:t>
              </a: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sensation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06" name="Google Shape;906;p58"/>
            <p:cNvSpPr/>
            <p:nvPr/>
          </p:nvSpPr>
          <p:spPr>
            <a:xfrm rot="-8317987">
              <a:off x="3966369" y="3092295"/>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7" name="Google Shape;907;p58"/>
            <p:cNvSpPr txBox="1"/>
            <p:nvPr/>
          </p:nvSpPr>
          <p:spPr>
            <a:xfrm rot="2482013">
              <a:off x="4067604" y="3159785"/>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08" name="Google Shape;908;p58"/>
            <p:cNvSpPr/>
            <p:nvPr/>
          </p:nvSpPr>
          <p:spPr>
            <a:xfrm>
              <a:off x="2488012"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9" name="Google Shape;909;p58"/>
            <p:cNvSpPr txBox="1"/>
            <p:nvPr/>
          </p:nvSpPr>
          <p:spPr>
            <a:xfrm>
              <a:off x="2516251" y="1881614"/>
              <a:ext cx="1871803" cy="907662"/>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500"/>
                <a:buFont typeface="Calibri"/>
                <a:buNone/>
                <a:tabLst/>
                <a:defRPr/>
              </a:pPr>
              <a:r>
                <a:rPr kumimoji="0" lang="en-GB" sz="2500" b="0" i="0" u="none" strike="noStrike" kern="0" cap="none" spc="0" normalizeH="0" baseline="0" noProof="0">
                  <a:ln>
                    <a:noFill/>
                  </a:ln>
                  <a:solidFill>
                    <a:srgbClr val="000000"/>
                  </a:solidFill>
                  <a:effectLst/>
                  <a:uLnTx/>
                  <a:uFillTx/>
                  <a:latin typeface="Calibri"/>
                  <a:ea typeface="Calibri"/>
                  <a:cs typeface="Calibri"/>
                  <a:sym typeface="Calibri"/>
                </a:rPr>
                <a:t>Behaviour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0" name="Google Shape;910;p58"/>
            <p:cNvSpPr/>
            <p:nvPr/>
          </p:nvSpPr>
          <p:spPr>
            <a:xfrm rot="-2482013">
              <a:off x="3966369" y="1241147"/>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1" name="Google Shape;911;p58"/>
            <p:cNvSpPr txBox="1"/>
            <p:nvPr/>
          </p:nvSpPr>
          <p:spPr>
            <a:xfrm rot="-2482013">
              <a:off x="4067604" y="1308637"/>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912" name="Google Shape;912;p58"/>
          <p:cNvPicPr preferRelativeResize="0"/>
          <p:nvPr/>
        </p:nvPicPr>
        <p:blipFill rotWithShape="1">
          <a:blip r:embed="rId3">
            <a:alphaModFix/>
          </a:blip>
          <a:srcRect/>
          <a:stretch/>
        </p:blipFill>
        <p:spPr>
          <a:xfrm rot="-2877684">
            <a:off x="7256142" y="3138042"/>
            <a:ext cx="1454842" cy="1331755"/>
          </a:xfrm>
          <a:prstGeom prst="rect">
            <a:avLst/>
          </a:prstGeom>
          <a:noFill/>
          <a:ln>
            <a:noFill/>
          </a:ln>
        </p:spPr>
      </p:pic>
      <p:pic>
        <p:nvPicPr>
          <p:cNvPr id="913" name="Google Shape;913;p58"/>
          <p:cNvPicPr preferRelativeResize="0"/>
          <p:nvPr/>
        </p:nvPicPr>
        <p:blipFill rotWithShape="1">
          <a:blip r:embed="rId3">
            <a:alphaModFix/>
          </a:blip>
          <a:srcRect/>
          <a:stretch/>
        </p:blipFill>
        <p:spPr>
          <a:xfrm rot="2521876">
            <a:off x="7251648" y="3034002"/>
            <a:ext cx="1454842" cy="1331755"/>
          </a:xfrm>
          <a:prstGeom prst="rect">
            <a:avLst/>
          </a:prstGeom>
          <a:noFill/>
          <a:ln>
            <a:noFill/>
          </a:ln>
        </p:spPr>
      </p:pic>
      <p:pic>
        <p:nvPicPr>
          <p:cNvPr id="914" name="Google Shape;914;p58"/>
          <p:cNvPicPr preferRelativeResize="0"/>
          <p:nvPr/>
        </p:nvPicPr>
        <p:blipFill rotWithShape="1">
          <a:blip r:embed="rId4">
            <a:alphaModFix/>
          </a:blip>
          <a:srcRect/>
          <a:stretch/>
        </p:blipFill>
        <p:spPr>
          <a:xfrm>
            <a:off x="2076542" y="1420567"/>
            <a:ext cx="3442446" cy="943397"/>
          </a:xfrm>
          <a:prstGeom prst="rect">
            <a:avLst/>
          </a:prstGeom>
          <a:noFill/>
          <a:ln>
            <a:noFill/>
          </a:ln>
        </p:spPr>
      </p:pic>
      <p:sp>
        <p:nvSpPr>
          <p:cNvPr id="915" name="Google Shape;915;p58"/>
          <p:cNvSpPr txBox="1"/>
          <p:nvPr/>
        </p:nvSpPr>
        <p:spPr>
          <a:xfrm>
            <a:off x="2393945" y="1661432"/>
            <a:ext cx="3092432"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Situation/ Environment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6" name="Google Shape;916;p58"/>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7" name="Google Shape;917;p58"/>
          <p:cNvSpPr txBox="1"/>
          <p:nvPr/>
        </p:nvSpPr>
        <p:spPr>
          <a:xfrm>
            <a:off x="1825479" y="3254221"/>
            <a:ext cx="1972286"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0000"/>
              </a:buClr>
              <a:buSzPts val="2800"/>
              <a:buFont typeface="Calibri"/>
              <a:buNone/>
              <a:tabLst/>
              <a:defRPr/>
            </a:pPr>
            <a:r>
              <a:rPr kumimoji="0" lang="en-GB" sz="2800" b="1" i="0" u="none" strike="noStrike" kern="0" cap="none" spc="0" normalizeH="0" baseline="0" noProof="0">
                <a:ln>
                  <a:noFill/>
                </a:ln>
                <a:solidFill>
                  <a:srgbClr val="FF0000"/>
                </a:solidFill>
                <a:effectLst/>
                <a:uLnTx/>
                <a:uFillTx/>
                <a:latin typeface="Calibri"/>
                <a:ea typeface="Calibri"/>
                <a:cs typeface="Calibri"/>
                <a:sym typeface="Calibri"/>
              </a:rPr>
              <a:t>Arrested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918" name="Google Shape;918;p58"/>
          <p:cNvCxnSpPr/>
          <p:nvPr/>
        </p:nvCxnSpPr>
        <p:spPr>
          <a:xfrm flipH="1">
            <a:off x="2899482" y="2428824"/>
            <a:ext cx="759360" cy="331016"/>
          </a:xfrm>
          <a:prstGeom prst="straightConnector1">
            <a:avLst/>
          </a:prstGeom>
          <a:noFill/>
          <a:ln w="69850" cap="flat" cmpd="sng">
            <a:solidFill>
              <a:schemeClr val="dk1"/>
            </a:solidFill>
            <a:prstDash val="solid"/>
            <a:miter lim="800000"/>
            <a:headEnd type="none" w="sm" len="sm"/>
            <a:tailEnd type="triangle" w="med" len="med"/>
          </a:ln>
        </p:spPr>
      </p:cxn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59"/>
          <p:cNvSpPr/>
          <p:nvPr/>
        </p:nvSpPr>
        <p:spPr>
          <a:xfrm>
            <a:off x="1271553" y="2817776"/>
            <a:ext cx="2668608" cy="1499204"/>
          </a:xfrm>
          <a:prstGeom prst="irregularSeal1">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25" name="Google Shape;925;p59"/>
          <p:cNvSpPr txBox="1">
            <a:spLocks noGrp="1"/>
          </p:cNvSpPr>
          <p:nvPr>
            <p:ph type="title"/>
          </p:nvPr>
        </p:nvSpPr>
        <p:spPr>
          <a:xfrm>
            <a:off x="-2641102" y="316360"/>
            <a:ext cx="10493917" cy="128021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3F3F3F"/>
              </a:buClr>
              <a:buSzPts val="4400"/>
              <a:buFont typeface="Calibri"/>
              <a:buNone/>
            </a:pPr>
            <a:r>
              <a:rPr lang="en-GB">
                <a:solidFill>
                  <a:srgbClr val="3F3F3F"/>
                </a:solidFill>
              </a:rPr>
              <a:t>A vicious cycle</a:t>
            </a:r>
            <a:endParaRPr/>
          </a:p>
        </p:txBody>
      </p:sp>
      <p:grpSp>
        <p:nvGrpSpPr>
          <p:cNvPr id="926" name="Google Shape;926;p59"/>
          <p:cNvGrpSpPr/>
          <p:nvPr/>
        </p:nvGrpSpPr>
        <p:grpSpPr>
          <a:xfrm>
            <a:off x="4914568" y="1366662"/>
            <a:ext cx="6199640" cy="4666437"/>
            <a:chOff x="2488012" y="2227"/>
            <a:chExt cx="6199640" cy="4666437"/>
          </a:xfrm>
        </p:grpSpPr>
        <p:sp>
          <p:nvSpPr>
            <p:cNvPr id="927" name="Google Shape;927;p59"/>
            <p:cNvSpPr/>
            <p:nvPr/>
          </p:nvSpPr>
          <p:spPr>
            <a:xfrm>
              <a:off x="4590176" y="2227"/>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8" name="Google Shape;928;p59"/>
            <p:cNvSpPr txBox="1"/>
            <p:nvPr/>
          </p:nvSpPr>
          <p:spPr>
            <a:xfrm>
              <a:off x="4618415" y="30466"/>
              <a:ext cx="1871803" cy="907662"/>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Thoughts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29" name="Google Shape;929;p59"/>
            <p:cNvSpPr/>
            <p:nvPr/>
          </p:nvSpPr>
          <p:spPr>
            <a:xfrm rot="2428608">
              <a:off x="6102048" y="1241147"/>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0" name="Google Shape;930;p59"/>
            <p:cNvSpPr txBox="1"/>
            <p:nvPr/>
          </p:nvSpPr>
          <p:spPr>
            <a:xfrm rot="2428608">
              <a:off x="6203283" y="1308637"/>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31" name="Google Shape;931;p59"/>
            <p:cNvSpPr/>
            <p:nvPr/>
          </p:nvSpPr>
          <p:spPr>
            <a:xfrm>
              <a:off x="6759371"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2" name="Google Shape;932;p59"/>
            <p:cNvSpPr txBox="1"/>
            <p:nvPr/>
          </p:nvSpPr>
          <p:spPr>
            <a:xfrm>
              <a:off x="6787610" y="1881614"/>
              <a:ext cx="1871803" cy="907662"/>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a:ln>
                    <a:noFill/>
                  </a:ln>
                  <a:solidFill>
                    <a:srgbClr val="000000"/>
                  </a:solidFill>
                  <a:effectLst/>
                  <a:uLnTx/>
                  <a:uFillTx/>
                  <a:latin typeface="Calibri"/>
                  <a:ea typeface="Calibri"/>
                  <a:cs typeface="Calibri"/>
                  <a:sym typeface="Calibri"/>
                </a:rPr>
                <a:t>Emotion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3" name="Google Shape;933;p59"/>
            <p:cNvSpPr/>
            <p:nvPr/>
          </p:nvSpPr>
          <p:spPr>
            <a:xfrm rot="8371392">
              <a:off x="6102048" y="3092295"/>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4" name="Google Shape;934;p59"/>
            <p:cNvSpPr txBox="1"/>
            <p:nvPr/>
          </p:nvSpPr>
          <p:spPr>
            <a:xfrm rot="-2428608">
              <a:off x="6203283" y="3159785"/>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35" name="Google Shape;935;p59"/>
            <p:cNvSpPr/>
            <p:nvPr/>
          </p:nvSpPr>
          <p:spPr>
            <a:xfrm>
              <a:off x="4590176" y="3704524"/>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6" name="Google Shape;936;p59"/>
            <p:cNvSpPr txBox="1"/>
            <p:nvPr/>
          </p:nvSpPr>
          <p:spPr>
            <a:xfrm>
              <a:off x="4618415" y="3732763"/>
              <a:ext cx="1871803" cy="907662"/>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500"/>
                <a:buFont typeface="Calibri"/>
                <a:buNone/>
                <a:tabLst/>
                <a:defRPr/>
              </a:pPr>
              <a:r>
                <a:rPr kumimoji="0" lang="en-GB" sz="2500" b="0" i="0" u="none" strike="noStrike" kern="0" cap="none" spc="0" normalizeH="0" baseline="0" noProof="0" dirty="0">
                  <a:ln>
                    <a:noFill/>
                  </a:ln>
                  <a:solidFill>
                    <a:srgbClr val="000000"/>
                  </a:solidFill>
                  <a:effectLst/>
                  <a:uLnTx/>
                  <a:uFillTx/>
                  <a:latin typeface="Calibri"/>
                  <a:ea typeface="Calibri"/>
                  <a:cs typeface="Calibri"/>
                  <a:sym typeface="Calibri"/>
                </a:rPr>
                <a:t>Bodily sensation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37" name="Google Shape;937;p59"/>
            <p:cNvSpPr/>
            <p:nvPr/>
          </p:nvSpPr>
          <p:spPr>
            <a:xfrm rot="-8317987">
              <a:off x="3966369" y="3092295"/>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8" name="Google Shape;938;p59"/>
            <p:cNvSpPr txBox="1"/>
            <p:nvPr/>
          </p:nvSpPr>
          <p:spPr>
            <a:xfrm rot="2482013">
              <a:off x="4067604" y="3159785"/>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39" name="Google Shape;939;p59"/>
            <p:cNvSpPr/>
            <p:nvPr/>
          </p:nvSpPr>
          <p:spPr>
            <a:xfrm>
              <a:off x="2488012"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0" name="Google Shape;940;p59"/>
            <p:cNvSpPr txBox="1"/>
            <p:nvPr/>
          </p:nvSpPr>
          <p:spPr>
            <a:xfrm>
              <a:off x="2516251" y="1881614"/>
              <a:ext cx="1871803" cy="907662"/>
            </a:xfrm>
            <a:prstGeom prst="rect">
              <a:avLst/>
            </a:prstGeom>
            <a:noFill/>
            <a:ln>
              <a:noFill/>
            </a:ln>
          </p:spPr>
          <p:txBody>
            <a:bodyPr spcFirstLastPara="1" wrap="square" lIns="95250" tIns="95250" rIns="95250" bIns="952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500"/>
                <a:buFont typeface="Calibri"/>
                <a:buNone/>
                <a:tabLst/>
                <a:defRPr/>
              </a:pPr>
              <a:r>
                <a:rPr kumimoji="0" lang="en-GB" sz="2500" b="0" i="0" u="none" strike="noStrike" kern="0" cap="none" spc="0" normalizeH="0" baseline="0" noProof="0">
                  <a:ln>
                    <a:noFill/>
                  </a:ln>
                  <a:solidFill>
                    <a:srgbClr val="000000"/>
                  </a:solidFill>
                  <a:effectLst/>
                  <a:uLnTx/>
                  <a:uFillTx/>
                  <a:latin typeface="Calibri"/>
                  <a:ea typeface="Calibri"/>
                  <a:cs typeface="Calibri"/>
                  <a:sym typeface="Calibri"/>
                </a:rPr>
                <a:t>Behaviour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1" name="Google Shape;941;p59"/>
            <p:cNvSpPr/>
            <p:nvPr/>
          </p:nvSpPr>
          <p:spPr>
            <a:xfrm rot="-2482013">
              <a:off x="3966369" y="1241147"/>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2" name="Google Shape;942;p59"/>
            <p:cNvSpPr txBox="1"/>
            <p:nvPr/>
          </p:nvSpPr>
          <p:spPr>
            <a:xfrm rot="-2482013">
              <a:off x="4067604" y="1308637"/>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943" name="Google Shape;943;p59"/>
          <p:cNvPicPr preferRelativeResize="0"/>
          <p:nvPr/>
        </p:nvPicPr>
        <p:blipFill rotWithShape="1">
          <a:blip r:embed="rId3">
            <a:alphaModFix/>
          </a:blip>
          <a:srcRect/>
          <a:stretch/>
        </p:blipFill>
        <p:spPr>
          <a:xfrm rot="-2877684">
            <a:off x="7256142" y="3138042"/>
            <a:ext cx="1454842" cy="1331755"/>
          </a:xfrm>
          <a:prstGeom prst="rect">
            <a:avLst/>
          </a:prstGeom>
          <a:noFill/>
          <a:ln>
            <a:noFill/>
          </a:ln>
        </p:spPr>
      </p:pic>
      <p:pic>
        <p:nvPicPr>
          <p:cNvPr id="944" name="Google Shape;944;p59"/>
          <p:cNvPicPr preferRelativeResize="0"/>
          <p:nvPr/>
        </p:nvPicPr>
        <p:blipFill rotWithShape="1">
          <a:blip r:embed="rId3">
            <a:alphaModFix/>
          </a:blip>
          <a:srcRect/>
          <a:stretch/>
        </p:blipFill>
        <p:spPr>
          <a:xfrm rot="2521876">
            <a:off x="7251648" y="3034002"/>
            <a:ext cx="1454842" cy="1331755"/>
          </a:xfrm>
          <a:prstGeom prst="rect">
            <a:avLst/>
          </a:prstGeom>
          <a:noFill/>
          <a:ln>
            <a:noFill/>
          </a:ln>
        </p:spPr>
      </p:pic>
      <p:pic>
        <p:nvPicPr>
          <p:cNvPr id="945" name="Google Shape;945;p59"/>
          <p:cNvPicPr preferRelativeResize="0"/>
          <p:nvPr/>
        </p:nvPicPr>
        <p:blipFill rotWithShape="1">
          <a:blip r:embed="rId4">
            <a:alphaModFix/>
          </a:blip>
          <a:srcRect/>
          <a:stretch/>
        </p:blipFill>
        <p:spPr>
          <a:xfrm>
            <a:off x="2076542" y="1420567"/>
            <a:ext cx="3442446" cy="943397"/>
          </a:xfrm>
          <a:prstGeom prst="rect">
            <a:avLst/>
          </a:prstGeom>
          <a:noFill/>
          <a:ln>
            <a:noFill/>
          </a:ln>
        </p:spPr>
      </p:pic>
      <p:sp>
        <p:nvSpPr>
          <p:cNvPr id="946" name="Google Shape;946;p59"/>
          <p:cNvSpPr txBox="1"/>
          <p:nvPr/>
        </p:nvSpPr>
        <p:spPr>
          <a:xfrm>
            <a:off x="2393945" y="1661432"/>
            <a:ext cx="3092432"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Situation/ Environment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7" name="Google Shape;947;p59"/>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948" name="Google Shape;948;p59"/>
          <p:cNvCxnSpPr/>
          <p:nvPr/>
        </p:nvCxnSpPr>
        <p:spPr>
          <a:xfrm flipH="1">
            <a:off x="2899482" y="2428824"/>
            <a:ext cx="759360" cy="331016"/>
          </a:xfrm>
          <a:prstGeom prst="straightConnector1">
            <a:avLst/>
          </a:prstGeom>
          <a:noFill/>
          <a:ln w="69850" cap="flat" cmpd="sng">
            <a:solidFill>
              <a:schemeClr val="dk1"/>
            </a:solidFill>
            <a:prstDash val="solid"/>
            <a:miter lim="800000"/>
            <a:headEnd type="none" w="sm" len="sm"/>
            <a:tailEnd type="triangle" w="med" len="med"/>
          </a:ln>
        </p:spPr>
      </p:cxn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60"/>
          <p:cNvSpPr txBox="1">
            <a:spLocks noGrp="1"/>
          </p:cNvSpPr>
          <p:nvPr>
            <p:ph type="title"/>
          </p:nvPr>
        </p:nvSpPr>
        <p:spPr>
          <a:xfrm>
            <a:off x="-2309100" y="386863"/>
            <a:ext cx="10581003" cy="132375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400"/>
              <a:buFont typeface="Calibri"/>
              <a:buNone/>
            </a:pPr>
            <a:r>
              <a:rPr lang="en-GB"/>
              <a:t>A vicious cycle</a:t>
            </a:r>
            <a:endParaRPr/>
          </a:p>
        </p:txBody>
      </p:sp>
      <p:grpSp>
        <p:nvGrpSpPr>
          <p:cNvPr id="955" name="Google Shape;955;p60"/>
          <p:cNvGrpSpPr/>
          <p:nvPr/>
        </p:nvGrpSpPr>
        <p:grpSpPr>
          <a:xfrm>
            <a:off x="3027003" y="1861447"/>
            <a:ext cx="6199640" cy="4666437"/>
            <a:chOff x="2488012" y="2227"/>
            <a:chExt cx="6199640" cy="4666437"/>
          </a:xfrm>
        </p:grpSpPr>
        <p:sp>
          <p:nvSpPr>
            <p:cNvPr id="956" name="Google Shape;956;p60"/>
            <p:cNvSpPr/>
            <p:nvPr/>
          </p:nvSpPr>
          <p:spPr>
            <a:xfrm>
              <a:off x="4590176" y="2227"/>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7" name="Google Shape;957;p60"/>
            <p:cNvSpPr txBox="1"/>
            <p:nvPr/>
          </p:nvSpPr>
          <p:spPr>
            <a:xfrm>
              <a:off x="4618415" y="30466"/>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 typeface="Calibri"/>
                <a:buNone/>
                <a:tabLst/>
                <a:defRPr/>
              </a:pPr>
              <a:r>
                <a:rPr kumimoji="0" lang="en-GB" sz="1800" b="0" i="0" u="none" strike="noStrike" kern="0" cap="none" spc="0" normalizeH="0" baseline="0" noProof="0" dirty="0">
                  <a:ln>
                    <a:noFill/>
                  </a:ln>
                  <a:solidFill>
                    <a:srgbClr val="000000"/>
                  </a:solidFill>
                  <a:effectLst/>
                  <a:uLnTx/>
                  <a:uFillTx/>
                  <a:latin typeface="Calibri"/>
                  <a:ea typeface="Calibri"/>
                  <a:cs typeface="Calibri"/>
                  <a:sym typeface="Calibri"/>
                </a:rPr>
                <a:t>I’m going to prison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58" name="Google Shape;958;p60"/>
            <p:cNvSpPr/>
            <p:nvPr/>
          </p:nvSpPr>
          <p:spPr>
            <a:xfrm rot="2428608">
              <a:off x="6102048" y="1241147"/>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9" name="Google Shape;959;p60"/>
            <p:cNvSpPr txBox="1"/>
            <p:nvPr/>
          </p:nvSpPr>
          <p:spPr>
            <a:xfrm rot="2428608">
              <a:off x="6203283" y="1308637"/>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60" name="Google Shape;960;p60"/>
            <p:cNvSpPr/>
            <p:nvPr/>
          </p:nvSpPr>
          <p:spPr>
            <a:xfrm>
              <a:off x="6759371"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1" name="Google Shape;961;p60"/>
            <p:cNvSpPr txBox="1"/>
            <p:nvPr/>
          </p:nvSpPr>
          <p:spPr>
            <a:xfrm>
              <a:off x="6787610" y="1881614"/>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 typeface="Calibri"/>
                <a:buNone/>
                <a:tabLst/>
                <a:defRPr/>
              </a:pPr>
              <a:r>
                <a:rPr kumimoji="0" lang="en-GB" sz="1800" b="0" i="0" u="none" strike="noStrike" kern="0" cap="none" spc="0" normalizeH="0" baseline="0" noProof="0" dirty="0">
                  <a:ln>
                    <a:noFill/>
                  </a:ln>
                  <a:solidFill>
                    <a:srgbClr val="000000"/>
                  </a:solidFill>
                  <a:effectLst/>
                  <a:uLnTx/>
                  <a:uFillTx/>
                  <a:latin typeface="Calibri"/>
                  <a:ea typeface="Calibri"/>
                  <a:cs typeface="Calibri"/>
                  <a:sym typeface="Calibri"/>
                </a:rPr>
                <a:t>Scared, angry, hopeless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62" name="Google Shape;962;p60"/>
            <p:cNvSpPr/>
            <p:nvPr/>
          </p:nvSpPr>
          <p:spPr>
            <a:xfrm rot="8371392">
              <a:off x="6102048" y="3092295"/>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3" name="Google Shape;963;p60"/>
            <p:cNvSpPr txBox="1"/>
            <p:nvPr/>
          </p:nvSpPr>
          <p:spPr>
            <a:xfrm rot="-2428608">
              <a:off x="6203283" y="3159785"/>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64" name="Google Shape;964;p60"/>
            <p:cNvSpPr/>
            <p:nvPr/>
          </p:nvSpPr>
          <p:spPr>
            <a:xfrm>
              <a:off x="4590176" y="3704524"/>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5" name="Google Shape;965;p60"/>
            <p:cNvSpPr txBox="1"/>
            <p:nvPr/>
          </p:nvSpPr>
          <p:spPr>
            <a:xfrm>
              <a:off x="4618415" y="3732763"/>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 typeface="Calibri"/>
                <a:buNone/>
                <a:tabLst/>
                <a:defRPr/>
              </a:pPr>
              <a:r>
                <a:rPr kumimoji="0" lang="en-GB" sz="1800" b="0" i="0" u="none" strike="noStrike" kern="0" cap="none" spc="0" normalizeH="0" baseline="0" noProof="0" dirty="0">
                  <a:ln>
                    <a:noFill/>
                  </a:ln>
                  <a:solidFill>
                    <a:srgbClr val="000000"/>
                  </a:solidFill>
                  <a:effectLst/>
                  <a:uLnTx/>
                  <a:uFillTx/>
                  <a:latin typeface="Calibri"/>
                  <a:ea typeface="Calibri"/>
                  <a:cs typeface="Calibri"/>
                  <a:sym typeface="Calibri"/>
                </a:rPr>
                <a:t>Raised</a:t>
              </a:r>
              <a:r>
                <a:rPr kumimoji="0" lang="en-GB" sz="1800" b="0" i="0" u="none" strike="noStrike" kern="0" cap="none" spc="0" normalizeH="0" baseline="0" noProof="0" dirty="0">
                  <a:ln>
                    <a:noFill/>
                  </a:ln>
                  <a:solidFill>
                    <a:srgbClr val="FFFFFF"/>
                  </a:solidFill>
                  <a:effectLst/>
                  <a:uLnTx/>
                  <a:uFillTx/>
                  <a:latin typeface="Calibri"/>
                  <a:ea typeface="Calibri"/>
                  <a:cs typeface="Calibri"/>
                  <a:sym typeface="Calibri"/>
                </a:rPr>
                <a:t> </a:t>
              </a:r>
              <a:r>
                <a:rPr kumimoji="0" lang="en-GB" sz="1800" b="0" i="0" u="none" strike="noStrike" kern="0" cap="none" spc="0" normalizeH="0" baseline="0" noProof="0" dirty="0">
                  <a:ln>
                    <a:noFill/>
                  </a:ln>
                  <a:solidFill>
                    <a:srgbClr val="000000"/>
                  </a:solidFill>
                  <a:effectLst/>
                  <a:uLnTx/>
                  <a:uFillTx/>
                  <a:latin typeface="Calibri"/>
                  <a:ea typeface="Calibri"/>
                  <a:cs typeface="Calibri"/>
                  <a:sym typeface="Calibri"/>
                </a:rPr>
                <a:t>heart rate, clenched fists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66" name="Google Shape;966;p60"/>
            <p:cNvSpPr/>
            <p:nvPr/>
          </p:nvSpPr>
          <p:spPr>
            <a:xfrm rot="-8317987">
              <a:off x="3966369" y="3092295"/>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60"/>
            <p:cNvSpPr txBox="1"/>
            <p:nvPr/>
          </p:nvSpPr>
          <p:spPr>
            <a:xfrm rot="2482013">
              <a:off x="4067604" y="3159785"/>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68" name="Google Shape;968;p60"/>
            <p:cNvSpPr/>
            <p:nvPr/>
          </p:nvSpPr>
          <p:spPr>
            <a:xfrm>
              <a:off x="2488012"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9" name="Google Shape;969;p60"/>
            <p:cNvSpPr txBox="1"/>
            <p:nvPr/>
          </p:nvSpPr>
          <p:spPr>
            <a:xfrm>
              <a:off x="2516251" y="1881614"/>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Skip school and spend time with “elders”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0" name="Google Shape;970;p60"/>
            <p:cNvSpPr/>
            <p:nvPr/>
          </p:nvSpPr>
          <p:spPr>
            <a:xfrm rot="-2482013">
              <a:off x="3966369" y="1241147"/>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1" name="Google Shape;971;p60"/>
            <p:cNvSpPr txBox="1"/>
            <p:nvPr/>
          </p:nvSpPr>
          <p:spPr>
            <a:xfrm rot="-2482013">
              <a:off x="4067604" y="1308637"/>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972" name="Google Shape;972;p60"/>
          <p:cNvPicPr preferRelativeResize="0"/>
          <p:nvPr/>
        </p:nvPicPr>
        <p:blipFill rotWithShape="1">
          <a:blip r:embed="rId3">
            <a:alphaModFix/>
          </a:blip>
          <a:srcRect/>
          <a:stretch/>
        </p:blipFill>
        <p:spPr>
          <a:xfrm rot="-2803589">
            <a:off x="5429604" y="3631549"/>
            <a:ext cx="1454842" cy="1331755"/>
          </a:xfrm>
          <a:prstGeom prst="rect">
            <a:avLst/>
          </a:prstGeom>
          <a:noFill/>
          <a:ln>
            <a:noFill/>
          </a:ln>
        </p:spPr>
      </p:pic>
      <p:pic>
        <p:nvPicPr>
          <p:cNvPr id="973" name="Google Shape;973;p60"/>
          <p:cNvPicPr preferRelativeResize="0"/>
          <p:nvPr/>
        </p:nvPicPr>
        <p:blipFill rotWithShape="1">
          <a:blip r:embed="rId3">
            <a:alphaModFix/>
          </a:blip>
          <a:srcRect/>
          <a:stretch/>
        </p:blipFill>
        <p:spPr>
          <a:xfrm rot="2521876">
            <a:off x="5432294" y="3552835"/>
            <a:ext cx="1454842" cy="1331755"/>
          </a:xfrm>
          <a:prstGeom prst="rect">
            <a:avLst/>
          </a:prstGeom>
          <a:noFill/>
          <a:ln>
            <a:noFill/>
          </a:ln>
        </p:spPr>
      </p:pic>
      <p:pic>
        <p:nvPicPr>
          <p:cNvPr id="974" name="Google Shape;974;p60"/>
          <p:cNvPicPr preferRelativeResize="0"/>
          <p:nvPr/>
        </p:nvPicPr>
        <p:blipFill rotWithShape="1">
          <a:blip r:embed="rId4">
            <a:alphaModFix/>
          </a:blip>
          <a:srcRect/>
          <a:stretch/>
        </p:blipFill>
        <p:spPr>
          <a:xfrm>
            <a:off x="1359842" y="1387521"/>
            <a:ext cx="3442446" cy="943397"/>
          </a:xfrm>
          <a:prstGeom prst="rect">
            <a:avLst/>
          </a:prstGeom>
          <a:noFill/>
          <a:ln>
            <a:noFill/>
          </a:ln>
        </p:spPr>
      </p:pic>
      <p:sp>
        <p:nvSpPr>
          <p:cNvPr id="975" name="Google Shape;975;p60"/>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6" name="Google Shape;976;p60"/>
          <p:cNvSpPr txBox="1"/>
          <p:nvPr/>
        </p:nvSpPr>
        <p:spPr>
          <a:xfrm>
            <a:off x="2259507" y="1597610"/>
            <a:ext cx="1972286"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0000"/>
              </a:buClr>
              <a:buSzPts val="2800"/>
              <a:buFont typeface="Calibri"/>
              <a:buNone/>
              <a:tabLst/>
              <a:defRPr/>
            </a:pPr>
            <a:r>
              <a:rPr kumimoji="0" lang="en-GB" sz="2800" b="1" i="0" u="none" strike="noStrike" kern="0" cap="none" spc="0" normalizeH="0" baseline="0" noProof="0">
                <a:ln>
                  <a:noFill/>
                </a:ln>
                <a:solidFill>
                  <a:srgbClr val="FF0000"/>
                </a:solidFill>
                <a:effectLst/>
                <a:uLnTx/>
                <a:uFillTx/>
                <a:latin typeface="Calibri"/>
                <a:ea typeface="Calibri"/>
                <a:cs typeface="Calibri"/>
                <a:sym typeface="Calibri"/>
              </a:rPr>
              <a:t>Arrested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p61"/>
          <p:cNvSpPr/>
          <p:nvPr/>
        </p:nvSpPr>
        <p:spPr>
          <a:xfrm>
            <a:off x="2209616" y="3640935"/>
            <a:ext cx="3442446" cy="1325563"/>
          </a:xfrm>
          <a:prstGeom prst="ellipse">
            <a:avLst/>
          </a:prstGeom>
          <a:solidFill>
            <a:schemeClr val="lt1"/>
          </a:solid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83" name="Google Shape;983;p61"/>
          <p:cNvSpPr txBox="1">
            <a:spLocks noGrp="1"/>
          </p:cNvSpPr>
          <p:nvPr>
            <p:ph type="title"/>
          </p:nvPr>
        </p:nvSpPr>
        <p:spPr>
          <a:xfrm>
            <a:off x="-397499" y="483788"/>
            <a:ext cx="10551974" cy="129472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200"/>
              <a:buFont typeface="Calibri"/>
              <a:buNone/>
            </a:pPr>
            <a:r>
              <a:rPr lang="en-GB" sz="3200"/>
              <a:t>Breaking a vicious cycle using Behavioural Activation</a:t>
            </a:r>
            <a:endParaRPr/>
          </a:p>
        </p:txBody>
      </p:sp>
      <p:grpSp>
        <p:nvGrpSpPr>
          <p:cNvPr id="984" name="Google Shape;984;p61"/>
          <p:cNvGrpSpPr/>
          <p:nvPr/>
        </p:nvGrpSpPr>
        <p:grpSpPr>
          <a:xfrm>
            <a:off x="3029694" y="1973599"/>
            <a:ext cx="6199640" cy="4666437"/>
            <a:chOff x="2488012" y="2227"/>
            <a:chExt cx="6199640" cy="4666437"/>
          </a:xfrm>
        </p:grpSpPr>
        <p:sp>
          <p:nvSpPr>
            <p:cNvPr id="985" name="Google Shape;985;p61"/>
            <p:cNvSpPr/>
            <p:nvPr/>
          </p:nvSpPr>
          <p:spPr>
            <a:xfrm>
              <a:off x="4590176" y="2227"/>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6" name="Google Shape;986;p61"/>
            <p:cNvSpPr txBox="1"/>
            <p:nvPr/>
          </p:nvSpPr>
          <p:spPr>
            <a:xfrm>
              <a:off x="4618415" y="30466"/>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 typeface="Calibri"/>
                <a:buNone/>
                <a:tabLst/>
                <a:defRPr/>
              </a:pPr>
              <a:r>
                <a:rPr kumimoji="0" lang="en-GB" sz="1800" b="0" i="0" u="none" strike="noStrike" kern="0" cap="none" spc="0" normalizeH="0" baseline="0" noProof="0">
                  <a:ln>
                    <a:noFill/>
                  </a:ln>
                  <a:solidFill>
                    <a:srgbClr val="FFFFFF"/>
                  </a:solidFill>
                  <a:effectLst/>
                  <a:uLnTx/>
                  <a:uFillTx/>
                  <a:latin typeface="Calibri"/>
                  <a:ea typeface="Calibri"/>
                  <a:cs typeface="Calibri"/>
                  <a:sym typeface="Calibri"/>
                </a:rPr>
                <a:t>I’m going to prison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7" name="Google Shape;987;p61"/>
            <p:cNvSpPr/>
            <p:nvPr/>
          </p:nvSpPr>
          <p:spPr>
            <a:xfrm rot="2428608">
              <a:off x="6873578" y="924211"/>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61"/>
            <p:cNvSpPr txBox="1"/>
            <p:nvPr/>
          </p:nvSpPr>
          <p:spPr>
            <a:xfrm rot="2428608">
              <a:off x="6974813" y="991701"/>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89" name="Google Shape;989;p61"/>
            <p:cNvSpPr/>
            <p:nvPr/>
          </p:nvSpPr>
          <p:spPr>
            <a:xfrm>
              <a:off x="6759371"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0" name="Google Shape;990;p61"/>
            <p:cNvSpPr txBox="1"/>
            <p:nvPr/>
          </p:nvSpPr>
          <p:spPr>
            <a:xfrm>
              <a:off x="6787610" y="1881614"/>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 typeface="Calibri"/>
                <a:buNone/>
                <a:tabLst/>
                <a:defRPr/>
              </a:pPr>
              <a:r>
                <a:rPr kumimoji="0" lang="en-GB" sz="1800" b="0" i="0" u="none" strike="noStrike" kern="0" cap="none" spc="0" normalizeH="0" baseline="0" noProof="0">
                  <a:ln>
                    <a:noFill/>
                  </a:ln>
                  <a:solidFill>
                    <a:srgbClr val="FFFFFF"/>
                  </a:solidFill>
                  <a:effectLst/>
                  <a:uLnTx/>
                  <a:uFillTx/>
                  <a:latin typeface="Calibri"/>
                  <a:ea typeface="Calibri"/>
                  <a:cs typeface="Calibri"/>
                  <a:sym typeface="Calibri"/>
                </a:rPr>
                <a:t>Scared, angry, hopeless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1" name="Google Shape;991;p61"/>
            <p:cNvSpPr/>
            <p:nvPr/>
          </p:nvSpPr>
          <p:spPr>
            <a:xfrm rot="8371392">
              <a:off x="6864044" y="3255556"/>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2" name="Google Shape;992;p61"/>
            <p:cNvSpPr txBox="1"/>
            <p:nvPr/>
          </p:nvSpPr>
          <p:spPr>
            <a:xfrm rot="-2428608">
              <a:off x="6965279" y="3323046"/>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93" name="Google Shape;993;p61"/>
            <p:cNvSpPr/>
            <p:nvPr/>
          </p:nvSpPr>
          <p:spPr>
            <a:xfrm>
              <a:off x="4590176" y="3704524"/>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61"/>
            <p:cNvSpPr txBox="1"/>
            <p:nvPr/>
          </p:nvSpPr>
          <p:spPr>
            <a:xfrm>
              <a:off x="4618415" y="3732763"/>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 typeface="Calibri"/>
                <a:buNone/>
                <a:tabLst/>
                <a:defRPr/>
              </a:pPr>
              <a:r>
                <a:rPr kumimoji="0" lang="en-GB" sz="1800" b="0" i="0" u="none" strike="noStrike" kern="0" cap="none" spc="0" normalizeH="0" baseline="0" noProof="0">
                  <a:ln>
                    <a:noFill/>
                  </a:ln>
                  <a:solidFill>
                    <a:srgbClr val="FFFFFF"/>
                  </a:solidFill>
                  <a:effectLst/>
                  <a:uLnTx/>
                  <a:uFillTx/>
                  <a:latin typeface="Calibri"/>
                  <a:ea typeface="Calibri"/>
                  <a:cs typeface="Calibri"/>
                  <a:sym typeface="Calibri"/>
                </a:rPr>
                <a:t>Raised heart rate, clenched fists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5" name="Google Shape;995;p61"/>
            <p:cNvSpPr/>
            <p:nvPr/>
          </p:nvSpPr>
          <p:spPr>
            <a:xfrm rot="-8317987">
              <a:off x="3312788" y="3255560"/>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6" name="Google Shape;996;p61"/>
            <p:cNvSpPr txBox="1"/>
            <p:nvPr/>
          </p:nvSpPr>
          <p:spPr>
            <a:xfrm rot="2482013">
              <a:off x="3414023" y="3323050"/>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97" name="Google Shape;997;p61"/>
            <p:cNvSpPr/>
            <p:nvPr/>
          </p:nvSpPr>
          <p:spPr>
            <a:xfrm>
              <a:off x="2488012"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8" name="Google Shape;998;p61"/>
            <p:cNvSpPr txBox="1"/>
            <p:nvPr/>
          </p:nvSpPr>
          <p:spPr>
            <a:xfrm>
              <a:off x="2516251" y="1881614"/>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Skip school and spend time with “elders”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9" name="Google Shape;999;p61"/>
            <p:cNvSpPr/>
            <p:nvPr/>
          </p:nvSpPr>
          <p:spPr>
            <a:xfrm rot="-2482013">
              <a:off x="3312788" y="937780"/>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0" name="Google Shape;1000;p61"/>
            <p:cNvSpPr txBox="1"/>
            <p:nvPr/>
          </p:nvSpPr>
          <p:spPr>
            <a:xfrm rot="-2482013">
              <a:off x="3414023" y="1005270"/>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1001" name="Google Shape;1001;p61"/>
          <p:cNvPicPr preferRelativeResize="0"/>
          <p:nvPr/>
        </p:nvPicPr>
        <p:blipFill rotWithShape="1">
          <a:blip r:embed="rId3">
            <a:alphaModFix/>
          </a:blip>
          <a:srcRect/>
          <a:stretch/>
        </p:blipFill>
        <p:spPr>
          <a:xfrm rot="-2803589">
            <a:off x="5429604" y="3631549"/>
            <a:ext cx="1454842" cy="1331755"/>
          </a:xfrm>
          <a:prstGeom prst="rect">
            <a:avLst/>
          </a:prstGeom>
          <a:noFill/>
          <a:ln>
            <a:noFill/>
          </a:ln>
        </p:spPr>
      </p:pic>
      <p:pic>
        <p:nvPicPr>
          <p:cNvPr id="1002" name="Google Shape;1002;p61"/>
          <p:cNvPicPr preferRelativeResize="0"/>
          <p:nvPr/>
        </p:nvPicPr>
        <p:blipFill rotWithShape="1">
          <a:blip r:embed="rId4">
            <a:alphaModFix/>
          </a:blip>
          <a:srcRect/>
          <a:stretch/>
        </p:blipFill>
        <p:spPr>
          <a:xfrm>
            <a:off x="1436042" y="1431833"/>
            <a:ext cx="3442446" cy="943397"/>
          </a:xfrm>
          <a:prstGeom prst="rect">
            <a:avLst/>
          </a:prstGeom>
          <a:noFill/>
          <a:ln>
            <a:noFill/>
          </a:ln>
        </p:spPr>
      </p:pic>
      <p:sp>
        <p:nvSpPr>
          <p:cNvPr id="1003" name="Google Shape;1003;p61"/>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4" name="Google Shape;1004;p61"/>
          <p:cNvSpPr txBox="1"/>
          <p:nvPr/>
        </p:nvSpPr>
        <p:spPr>
          <a:xfrm>
            <a:off x="2416364" y="1597610"/>
            <a:ext cx="1972286"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Calibri"/>
              <a:buNone/>
              <a:tabLst/>
              <a:defRPr/>
            </a:pPr>
            <a:r>
              <a:rPr kumimoji="0" lang="en-GB" sz="2800" b="1" i="0" u="none" strike="noStrike" kern="0" cap="none" spc="0" normalizeH="0" baseline="0" noProof="0">
                <a:ln>
                  <a:noFill/>
                </a:ln>
                <a:solidFill>
                  <a:srgbClr val="000000"/>
                </a:solidFill>
                <a:effectLst/>
                <a:uLnTx/>
                <a:uFillTx/>
                <a:latin typeface="Calibri"/>
                <a:ea typeface="Calibri"/>
                <a:cs typeface="Calibri"/>
                <a:sym typeface="Calibri"/>
              </a:rPr>
              <a:t>Arrested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05" name="Google Shape;1005;p61"/>
          <p:cNvPicPr preferRelativeResize="0"/>
          <p:nvPr/>
        </p:nvPicPr>
        <p:blipFill rotWithShape="1">
          <a:blip r:embed="rId3">
            <a:alphaModFix/>
          </a:blip>
          <a:srcRect/>
          <a:stretch/>
        </p:blipFill>
        <p:spPr>
          <a:xfrm rot="2521876">
            <a:off x="5432294" y="3552835"/>
            <a:ext cx="1454842" cy="133175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Google Shape;1011;p62"/>
          <p:cNvSpPr/>
          <p:nvPr/>
        </p:nvSpPr>
        <p:spPr>
          <a:xfrm>
            <a:off x="2202024" y="3582955"/>
            <a:ext cx="3442446" cy="1325563"/>
          </a:xfrm>
          <a:prstGeom prst="ellipse">
            <a:avLst/>
          </a:prstGeom>
          <a:solidFill>
            <a:schemeClr val="lt1"/>
          </a:solid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12" name="Google Shape;1012;p62"/>
          <p:cNvSpPr txBox="1">
            <a:spLocks noGrp="1"/>
          </p:cNvSpPr>
          <p:nvPr>
            <p:ph type="title"/>
          </p:nvPr>
        </p:nvSpPr>
        <p:spPr>
          <a:xfrm>
            <a:off x="-417143" y="478547"/>
            <a:ext cx="10515600" cy="129472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200"/>
              <a:buFont typeface="Calibri"/>
              <a:buNone/>
            </a:pPr>
            <a:r>
              <a:rPr lang="en-GB" sz="3200"/>
              <a:t>Breaking a vicious cycle using Behavioural Activation</a:t>
            </a:r>
            <a:endParaRPr/>
          </a:p>
        </p:txBody>
      </p:sp>
      <p:grpSp>
        <p:nvGrpSpPr>
          <p:cNvPr id="1013" name="Google Shape;1013;p62"/>
          <p:cNvGrpSpPr/>
          <p:nvPr/>
        </p:nvGrpSpPr>
        <p:grpSpPr>
          <a:xfrm>
            <a:off x="3027003" y="1861447"/>
            <a:ext cx="6199640" cy="4666437"/>
            <a:chOff x="2488012" y="2227"/>
            <a:chExt cx="6199640" cy="4666437"/>
          </a:xfrm>
        </p:grpSpPr>
        <p:sp>
          <p:nvSpPr>
            <p:cNvPr id="1014" name="Google Shape;1014;p62"/>
            <p:cNvSpPr/>
            <p:nvPr/>
          </p:nvSpPr>
          <p:spPr>
            <a:xfrm>
              <a:off x="4590176" y="2227"/>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5" name="Google Shape;1015;p62"/>
            <p:cNvSpPr txBox="1"/>
            <p:nvPr/>
          </p:nvSpPr>
          <p:spPr>
            <a:xfrm>
              <a:off x="4618415" y="30466"/>
              <a:ext cx="1871803" cy="907662"/>
            </a:xfrm>
            <a:prstGeom prst="rect">
              <a:avLst/>
            </a:prstGeom>
            <a:noFill/>
            <a:ln>
              <a:noFill/>
            </a:ln>
          </p:spPr>
          <p:txBody>
            <a:bodyPr spcFirstLastPara="1" wrap="square" lIns="87625" tIns="87625" rIns="87625" bIns="876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300"/>
                <a:buFont typeface="Calibri"/>
                <a:buNone/>
                <a:tabLst/>
                <a:defRPr/>
              </a:pPr>
              <a:endParaRPr kumimoji="0" sz="2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16" name="Google Shape;1016;p62"/>
            <p:cNvSpPr/>
            <p:nvPr/>
          </p:nvSpPr>
          <p:spPr>
            <a:xfrm rot="2428608">
              <a:off x="6740221" y="994650"/>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7" name="Google Shape;1017;p62"/>
            <p:cNvSpPr txBox="1"/>
            <p:nvPr/>
          </p:nvSpPr>
          <p:spPr>
            <a:xfrm rot="2428608">
              <a:off x="6841456" y="1062140"/>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18" name="Google Shape;1018;p62"/>
            <p:cNvSpPr/>
            <p:nvPr/>
          </p:nvSpPr>
          <p:spPr>
            <a:xfrm>
              <a:off x="6759371"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9" name="Google Shape;1019;p62"/>
            <p:cNvSpPr txBox="1"/>
            <p:nvPr/>
          </p:nvSpPr>
          <p:spPr>
            <a:xfrm>
              <a:off x="6787610" y="1881614"/>
              <a:ext cx="1871803" cy="907662"/>
            </a:xfrm>
            <a:prstGeom prst="rect">
              <a:avLst/>
            </a:prstGeom>
            <a:noFill/>
            <a:ln>
              <a:noFill/>
            </a:ln>
          </p:spPr>
          <p:txBody>
            <a:bodyPr spcFirstLastPara="1" wrap="square" lIns="87625" tIns="87625" rIns="87625" bIns="876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300"/>
                <a:buFont typeface="Calibri"/>
                <a:buNone/>
                <a:tabLst/>
                <a:defRPr/>
              </a:pPr>
              <a:endParaRPr kumimoji="0" sz="2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20" name="Google Shape;1020;p62"/>
            <p:cNvSpPr/>
            <p:nvPr/>
          </p:nvSpPr>
          <p:spPr>
            <a:xfrm rot="8371392">
              <a:off x="6911674" y="3298402"/>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1" name="Google Shape;1021;p62"/>
            <p:cNvSpPr txBox="1"/>
            <p:nvPr/>
          </p:nvSpPr>
          <p:spPr>
            <a:xfrm rot="-2428608">
              <a:off x="7012909" y="3365892"/>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22" name="Google Shape;1022;p62"/>
            <p:cNvSpPr/>
            <p:nvPr/>
          </p:nvSpPr>
          <p:spPr>
            <a:xfrm>
              <a:off x="4590176" y="3704524"/>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3" name="Google Shape;1023;p62"/>
            <p:cNvSpPr txBox="1"/>
            <p:nvPr/>
          </p:nvSpPr>
          <p:spPr>
            <a:xfrm>
              <a:off x="4618415" y="3732763"/>
              <a:ext cx="1871803" cy="907662"/>
            </a:xfrm>
            <a:prstGeom prst="rect">
              <a:avLst/>
            </a:prstGeom>
            <a:noFill/>
            <a:ln>
              <a:noFill/>
            </a:ln>
          </p:spPr>
          <p:txBody>
            <a:bodyPr spcFirstLastPara="1" wrap="square" lIns="87625" tIns="87625" rIns="87625" bIns="8762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2300"/>
                <a:buFont typeface="Calibri"/>
                <a:buNone/>
                <a:tabLst/>
                <a:defRPr/>
              </a:pPr>
              <a:endParaRPr kumimoji="0" sz="2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24" name="Google Shape;1024;p62"/>
            <p:cNvSpPr/>
            <p:nvPr/>
          </p:nvSpPr>
          <p:spPr>
            <a:xfrm rot="-8317987">
              <a:off x="3361815" y="3362005"/>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5" name="Google Shape;1025;p62"/>
            <p:cNvSpPr txBox="1"/>
            <p:nvPr/>
          </p:nvSpPr>
          <p:spPr>
            <a:xfrm rot="2482013">
              <a:off x="3463050" y="3429495"/>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26" name="Google Shape;1026;p62"/>
            <p:cNvSpPr/>
            <p:nvPr/>
          </p:nvSpPr>
          <p:spPr>
            <a:xfrm>
              <a:off x="2488012"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7" name="Google Shape;1027;p62"/>
            <p:cNvSpPr txBox="1"/>
            <p:nvPr/>
          </p:nvSpPr>
          <p:spPr>
            <a:xfrm>
              <a:off x="2516251" y="1881614"/>
              <a:ext cx="1871803" cy="907662"/>
            </a:xfrm>
            <a:prstGeom prst="rect">
              <a:avLst/>
            </a:prstGeom>
            <a:noFill/>
            <a:ln>
              <a:noFill/>
            </a:ln>
          </p:spPr>
          <p:txBody>
            <a:bodyPr spcFirstLastPara="1" wrap="square" lIns="87625" tIns="87625" rIns="87625" bIns="87625" anchor="ctr" anchorCtr="0">
              <a:noAutofit/>
            </a:bodyPr>
            <a:lstStyle/>
            <a:p>
              <a:pPr marL="0" marR="0" lvl="0" indent="0" algn="ctr" defTabSz="914400" rtl="0" eaLnBrk="1" fontAlgn="auto" latinLnBrk="0" hangingPunct="1">
                <a:lnSpc>
                  <a:spcPct val="90000"/>
                </a:lnSpc>
                <a:spcBef>
                  <a:spcPts val="0"/>
                </a:spcBef>
                <a:spcAft>
                  <a:spcPts val="0"/>
                </a:spcAft>
                <a:buClr>
                  <a:srgbClr val="FF0000"/>
                </a:buClr>
                <a:buSzPts val="2300"/>
                <a:buFont typeface="Calibri"/>
                <a:buNone/>
                <a:tabLst/>
                <a:defRPr/>
              </a:pPr>
              <a:r>
                <a:rPr kumimoji="0" lang="en-GB" sz="2300" b="0" i="0" u="none" strike="noStrike" kern="0" cap="none" spc="0" normalizeH="0" baseline="0" noProof="0">
                  <a:ln>
                    <a:noFill/>
                  </a:ln>
                  <a:solidFill>
                    <a:srgbClr val="FF0000"/>
                  </a:solidFill>
                  <a:effectLst/>
                  <a:uLnTx/>
                  <a:uFillTx/>
                  <a:latin typeface="Calibri"/>
                  <a:ea typeface="Calibri"/>
                  <a:cs typeface="Calibri"/>
                  <a:sym typeface="Calibri"/>
                </a:rPr>
                <a:t>Visit and train at boxing gym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8" name="Google Shape;1028;p62"/>
            <p:cNvSpPr/>
            <p:nvPr/>
          </p:nvSpPr>
          <p:spPr>
            <a:xfrm rot="-2482013">
              <a:off x="3437684" y="1039021"/>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9" name="Google Shape;1029;p62"/>
            <p:cNvSpPr txBox="1"/>
            <p:nvPr/>
          </p:nvSpPr>
          <p:spPr>
            <a:xfrm rot="-2482013">
              <a:off x="3538919" y="1106511"/>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1030" name="Google Shape;1030;p62"/>
          <p:cNvPicPr preferRelativeResize="0"/>
          <p:nvPr/>
        </p:nvPicPr>
        <p:blipFill rotWithShape="1">
          <a:blip r:embed="rId3">
            <a:alphaModFix/>
          </a:blip>
          <a:srcRect/>
          <a:stretch/>
        </p:blipFill>
        <p:spPr>
          <a:xfrm rot="-2803589">
            <a:off x="5429604" y="3631549"/>
            <a:ext cx="1454842" cy="1331755"/>
          </a:xfrm>
          <a:prstGeom prst="rect">
            <a:avLst/>
          </a:prstGeom>
          <a:noFill/>
          <a:ln>
            <a:noFill/>
          </a:ln>
        </p:spPr>
      </p:pic>
      <p:pic>
        <p:nvPicPr>
          <p:cNvPr id="1031" name="Google Shape;1031;p62"/>
          <p:cNvPicPr preferRelativeResize="0"/>
          <p:nvPr/>
        </p:nvPicPr>
        <p:blipFill rotWithShape="1">
          <a:blip r:embed="rId4">
            <a:alphaModFix/>
          </a:blip>
          <a:srcRect/>
          <a:stretch/>
        </p:blipFill>
        <p:spPr>
          <a:xfrm>
            <a:off x="1733550" y="1859220"/>
            <a:ext cx="2257425" cy="722056"/>
          </a:xfrm>
          <a:prstGeom prst="rect">
            <a:avLst/>
          </a:prstGeom>
          <a:noFill/>
          <a:ln>
            <a:noFill/>
          </a:ln>
        </p:spPr>
      </p:pic>
      <p:sp>
        <p:nvSpPr>
          <p:cNvPr id="1032" name="Google Shape;1032;p62"/>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3" name="Google Shape;1033;p62"/>
          <p:cNvSpPr txBox="1"/>
          <p:nvPr/>
        </p:nvSpPr>
        <p:spPr>
          <a:xfrm>
            <a:off x="2102039" y="1987778"/>
            <a:ext cx="1972286"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Calibri"/>
              <a:buNone/>
              <a:tabLst/>
              <a:defRPr/>
            </a:pPr>
            <a:r>
              <a:rPr kumimoji="0" lang="en-GB" sz="2800" b="1" i="0" u="none" strike="noStrike" kern="0" cap="none" spc="0" normalizeH="0" baseline="0" noProof="0">
                <a:ln>
                  <a:noFill/>
                </a:ln>
                <a:solidFill>
                  <a:srgbClr val="000000"/>
                </a:solidFill>
                <a:effectLst/>
                <a:uLnTx/>
                <a:uFillTx/>
                <a:latin typeface="Calibri"/>
                <a:ea typeface="Calibri"/>
                <a:cs typeface="Calibri"/>
                <a:sym typeface="Calibri"/>
              </a:rPr>
              <a:t>Arrested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34" name="Google Shape;1034;p62"/>
          <p:cNvPicPr preferRelativeResize="0"/>
          <p:nvPr/>
        </p:nvPicPr>
        <p:blipFill rotWithShape="1">
          <a:blip r:embed="rId3">
            <a:alphaModFix/>
          </a:blip>
          <a:srcRect/>
          <a:stretch/>
        </p:blipFill>
        <p:spPr>
          <a:xfrm rot="2521876">
            <a:off x="5432294" y="3552835"/>
            <a:ext cx="1454842" cy="1331755"/>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63"/>
          <p:cNvSpPr txBox="1">
            <a:spLocks noGrp="1"/>
          </p:cNvSpPr>
          <p:nvPr>
            <p:ph type="title"/>
          </p:nvPr>
        </p:nvSpPr>
        <p:spPr>
          <a:xfrm>
            <a:off x="-642985" y="451050"/>
            <a:ext cx="10515600" cy="130924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200"/>
              <a:buFont typeface="Calibri"/>
              <a:buNone/>
            </a:pPr>
            <a:r>
              <a:rPr lang="en-GB" sz="3200"/>
              <a:t>Breaking a vicious cycle using Behavioural Activation</a:t>
            </a:r>
            <a:endParaRPr/>
          </a:p>
        </p:txBody>
      </p:sp>
      <p:grpSp>
        <p:nvGrpSpPr>
          <p:cNvPr id="1041" name="Google Shape;1041;p63"/>
          <p:cNvGrpSpPr/>
          <p:nvPr/>
        </p:nvGrpSpPr>
        <p:grpSpPr>
          <a:xfrm>
            <a:off x="3027003" y="1861447"/>
            <a:ext cx="6199640" cy="4666437"/>
            <a:chOff x="2488012" y="2227"/>
            <a:chExt cx="6199640" cy="4666437"/>
          </a:xfrm>
        </p:grpSpPr>
        <p:sp>
          <p:nvSpPr>
            <p:cNvPr id="1042" name="Google Shape;1042;p63"/>
            <p:cNvSpPr/>
            <p:nvPr/>
          </p:nvSpPr>
          <p:spPr>
            <a:xfrm>
              <a:off x="4590176" y="2227"/>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3" name="Google Shape;1043;p63"/>
            <p:cNvSpPr txBox="1"/>
            <p:nvPr/>
          </p:nvSpPr>
          <p:spPr>
            <a:xfrm>
              <a:off x="4618415" y="30466"/>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44" name="Google Shape;1044;p63"/>
            <p:cNvSpPr/>
            <p:nvPr/>
          </p:nvSpPr>
          <p:spPr>
            <a:xfrm rot="2428608">
              <a:off x="6793349" y="933329"/>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5" name="Google Shape;1045;p63"/>
            <p:cNvSpPr txBox="1"/>
            <p:nvPr/>
          </p:nvSpPr>
          <p:spPr>
            <a:xfrm rot="2428608">
              <a:off x="6894584" y="1000819"/>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46" name="Google Shape;1046;p63"/>
            <p:cNvSpPr/>
            <p:nvPr/>
          </p:nvSpPr>
          <p:spPr>
            <a:xfrm>
              <a:off x="6759371"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7" name="Google Shape;1047;p63"/>
            <p:cNvSpPr txBox="1"/>
            <p:nvPr/>
          </p:nvSpPr>
          <p:spPr>
            <a:xfrm>
              <a:off x="6787610" y="1881614"/>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FF0000"/>
                </a:buClr>
                <a:buSzPts val="1800"/>
                <a:buFont typeface="Calibri"/>
                <a:buNone/>
                <a:tabLst/>
                <a:defRPr/>
              </a:pPr>
              <a:r>
                <a:rPr kumimoji="0" lang="en-GB" sz="1800" b="0" i="0" u="none" strike="noStrike" kern="0" cap="none" spc="0" normalizeH="0" baseline="0" noProof="0">
                  <a:ln>
                    <a:noFill/>
                  </a:ln>
                  <a:solidFill>
                    <a:srgbClr val="FF0000"/>
                  </a:solidFill>
                  <a:effectLst/>
                  <a:uLnTx/>
                  <a:uFillTx/>
                  <a:latin typeface="Calibri"/>
                  <a:ea typeface="Calibri"/>
                  <a:cs typeface="Calibri"/>
                  <a:sym typeface="Calibri"/>
                </a:rPr>
                <a:t>Empowered, inspired, accepted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8" name="Google Shape;1048;p63"/>
            <p:cNvSpPr/>
            <p:nvPr/>
          </p:nvSpPr>
          <p:spPr>
            <a:xfrm rot="8371392">
              <a:off x="6892626" y="3321437"/>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9" name="Google Shape;1049;p63"/>
            <p:cNvSpPr txBox="1"/>
            <p:nvPr/>
          </p:nvSpPr>
          <p:spPr>
            <a:xfrm rot="-2428608">
              <a:off x="6993861" y="3388927"/>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50" name="Google Shape;1050;p63"/>
            <p:cNvSpPr/>
            <p:nvPr/>
          </p:nvSpPr>
          <p:spPr>
            <a:xfrm>
              <a:off x="4590176" y="3704524"/>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1" name="Google Shape;1051;p63"/>
            <p:cNvSpPr txBox="1"/>
            <p:nvPr/>
          </p:nvSpPr>
          <p:spPr>
            <a:xfrm>
              <a:off x="4618415" y="3732763"/>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52" name="Google Shape;1052;p63"/>
            <p:cNvSpPr/>
            <p:nvPr/>
          </p:nvSpPr>
          <p:spPr>
            <a:xfrm rot="-8317987">
              <a:off x="3271041" y="3524648"/>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3" name="Google Shape;1053;p63"/>
            <p:cNvSpPr txBox="1"/>
            <p:nvPr/>
          </p:nvSpPr>
          <p:spPr>
            <a:xfrm rot="2482013">
              <a:off x="3372276" y="3592138"/>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54" name="Google Shape;1054;p63"/>
            <p:cNvSpPr/>
            <p:nvPr/>
          </p:nvSpPr>
          <p:spPr>
            <a:xfrm>
              <a:off x="2488012"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5" name="Google Shape;1055;p63"/>
            <p:cNvSpPr txBox="1"/>
            <p:nvPr/>
          </p:nvSpPr>
          <p:spPr>
            <a:xfrm>
              <a:off x="2516251" y="1881614"/>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Visit and train at boxing gym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6" name="Google Shape;1056;p63"/>
            <p:cNvSpPr/>
            <p:nvPr/>
          </p:nvSpPr>
          <p:spPr>
            <a:xfrm rot="-2482013">
              <a:off x="3251993" y="954379"/>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7" name="Google Shape;1057;p63"/>
            <p:cNvSpPr txBox="1"/>
            <p:nvPr/>
          </p:nvSpPr>
          <p:spPr>
            <a:xfrm rot="-2482013">
              <a:off x="3353228" y="1021869"/>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1058" name="Google Shape;1058;p63"/>
          <p:cNvPicPr preferRelativeResize="0"/>
          <p:nvPr/>
        </p:nvPicPr>
        <p:blipFill rotWithShape="1">
          <a:blip r:embed="rId3">
            <a:alphaModFix/>
          </a:blip>
          <a:srcRect/>
          <a:stretch/>
        </p:blipFill>
        <p:spPr>
          <a:xfrm rot="-2803589">
            <a:off x="5429604" y="3631549"/>
            <a:ext cx="1454842" cy="1331755"/>
          </a:xfrm>
          <a:prstGeom prst="rect">
            <a:avLst/>
          </a:prstGeom>
          <a:noFill/>
          <a:ln>
            <a:noFill/>
          </a:ln>
        </p:spPr>
      </p:pic>
      <p:pic>
        <p:nvPicPr>
          <p:cNvPr id="1059" name="Google Shape;1059;p63"/>
          <p:cNvPicPr preferRelativeResize="0"/>
          <p:nvPr/>
        </p:nvPicPr>
        <p:blipFill rotWithShape="1">
          <a:blip r:embed="rId3">
            <a:alphaModFix/>
          </a:blip>
          <a:srcRect/>
          <a:stretch/>
        </p:blipFill>
        <p:spPr>
          <a:xfrm rot="2521876">
            <a:off x="5432294" y="3552835"/>
            <a:ext cx="1454842" cy="1331755"/>
          </a:xfrm>
          <a:prstGeom prst="rect">
            <a:avLst/>
          </a:prstGeom>
          <a:noFill/>
          <a:ln>
            <a:noFill/>
          </a:ln>
        </p:spPr>
      </p:pic>
      <p:pic>
        <p:nvPicPr>
          <p:cNvPr id="1060" name="Google Shape;1060;p63"/>
          <p:cNvPicPr preferRelativeResize="0"/>
          <p:nvPr/>
        </p:nvPicPr>
        <p:blipFill rotWithShape="1">
          <a:blip r:embed="rId4">
            <a:alphaModFix/>
          </a:blip>
          <a:srcRect/>
          <a:stretch/>
        </p:blipFill>
        <p:spPr>
          <a:xfrm>
            <a:off x="1619250" y="1746156"/>
            <a:ext cx="2359825" cy="720819"/>
          </a:xfrm>
          <a:prstGeom prst="rect">
            <a:avLst/>
          </a:prstGeom>
          <a:noFill/>
          <a:ln>
            <a:noFill/>
          </a:ln>
        </p:spPr>
      </p:pic>
      <p:sp>
        <p:nvSpPr>
          <p:cNvPr id="1061" name="Google Shape;1061;p63"/>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2" name="Google Shape;1062;p63"/>
          <p:cNvSpPr txBox="1"/>
          <p:nvPr/>
        </p:nvSpPr>
        <p:spPr>
          <a:xfrm>
            <a:off x="2006789" y="1844955"/>
            <a:ext cx="1972286"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Calibri"/>
              <a:buNone/>
              <a:tabLst/>
              <a:defRPr/>
            </a:pPr>
            <a:r>
              <a:rPr kumimoji="0" lang="en-GB" sz="2800" b="1" i="0" u="none" strike="noStrike" kern="0" cap="none" spc="0" normalizeH="0" baseline="0" noProof="0">
                <a:ln>
                  <a:noFill/>
                </a:ln>
                <a:solidFill>
                  <a:srgbClr val="000000"/>
                </a:solidFill>
                <a:effectLst/>
                <a:uLnTx/>
                <a:uFillTx/>
                <a:latin typeface="Calibri"/>
                <a:ea typeface="Calibri"/>
                <a:cs typeface="Calibri"/>
                <a:sym typeface="Calibri"/>
              </a:rPr>
              <a:t>Arrested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3" name="Google Shape;1063;p63"/>
          <p:cNvSpPr/>
          <p:nvPr/>
        </p:nvSpPr>
        <p:spPr>
          <a:xfrm>
            <a:off x="6852057" y="3564889"/>
            <a:ext cx="2787073" cy="1307645"/>
          </a:xfrm>
          <a:prstGeom prst="ellipse">
            <a:avLst/>
          </a:prstGeom>
          <a:noFill/>
          <a:ln w="444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64"/>
          <p:cNvSpPr txBox="1">
            <a:spLocks noGrp="1"/>
          </p:cNvSpPr>
          <p:nvPr>
            <p:ph type="title"/>
          </p:nvPr>
        </p:nvSpPr>
        <p:spPr>
          <a:xfrm>
            <a:off x="-1020001" y="560687"/>
            <a:ext cx="11378685" cy="128021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3200"/>
              <a:buFont typeface="Calibri"/>
              <a:buNone/>
            </a:pPr>
            <a:r>
              <a:rPr lang="en-GB" sz="3200"/>
              <a:t>Breaking a vicious cycle using Behavioural Activation</a:t>
            </a:r>
            <a:endParaRPr/>
          </a:p>
        </p:txBody>
      </p:sp>
      <p:grpSp>
        <p:nvGrpSpPr>
          <p:cNvPr id="1070" name="Google Shape;1070;p64"/>
          <p:cNvGrpSpPr/>
          <p:nvPr/>
        </p:nvGrpSpPr>
        <p:grpSpPr>
          <a:xfrm>
            <a:off x="3027003" y="1861447"/>
            <a:ext cx="6199640" cy="4666437"/>
            <a:chOff x="2488012" y="2227"/>
            <a:chExt cx="6199640" cy="4666437"/>
          </a:xfrm>
        </p:grpSpPr>
        <p:sp>
          <p:nvSpPr>
            <p:cNvPr id="1071" name="Google Shape;1071;p64"/>
            <p:cNvSpPr/>
            <p:nvPr/>
          </p:nvSpPr>
          <p:spPr>
            <a:xfrm>
              <a:off x="4590176" y="2227"/>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2" name="Google Shape;1072;p64"/>
            <p:cNvSpPr txBox="1"/>
            <p:nvPr/>
          </p:nvSpPr>
          <p:spPr>
            <a:xfrm>
              <a:off x="4618415" y="30466"/>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73" name="Google Shape;1073;p64"/>
            <p:cNvSpPr/>
            <p:nvPr/>
          </p:nvSpPr>
          <p:spPr>
            <a:xfrm rot="2428608">
              <a:off x="6816423" y="960888"/>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4" name="Google Shape;1074;p64"/>
            <p:cNvSpPr txBox="1"/>
            <p:nvPr/>
          </p:nvSpPr>
          <p:spPr>
            <a:xfrm rot="2428608">
              <a:off x="6917658" y="1028378"/>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75" name="Google Shape;1075;p64"/>
            <p:cNvSpPr/>
            <p:nvPr/>
          </p:nvSpPr>
          <p:spPr>
            <a:xfrm>
              <a:off x="6759371"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6" name="Google Shape;1076;p64"/>
            <p:cNvSpPr txBox="1"/>
            <p:nvPr/>
          </p:nvSpPr>
          <p:spPr>
            <a:xfrm>
              <a:off x="6787610" y="1881614"/>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Empowered, inspired, accepted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7" name="Google Shape;1077;p64"/>
            <p:cNvSpPr/>
            <p:nvPr/>
          </p:nvSpPr>
          <p:spPr>
            <a:xfrm rot="8371392">
              <a:off x="6959316" y="3361650"/>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8" name="Google Shape;1078;p64"/>
            <p:cNvSpPr txBox="1"/>
            <p:nvPr/>
          </p:nvSpPr>
          <p:spPr>
            <a:xfrm rot="-2428608">
              <a:off x="7060551" y="3429140"/>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79" name="Google Shape;1079;p64"/>
            <p:cNvSpPr/>
            <p:nvPr/>
          </p:nvSpPr>
          <p:spPr>
            <a:xfrm>
              <a:off x="4590176" y="3704524"/>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0" name="Google Shape;1080;p64"/>
            <p:cNvSpPr txBox="1"/>
            <p:nvPr/>
          </p:nvSpPr>
          <p:spPr>
            <a:xfrm>
              <a:off x="4618415" y="3732763"/>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FF0000"/>
                </a:buClr>
                <a:buSzPts val="1800"/>
                <a:buFont typeface="Calibri"/>
                <a:buNone/>
                <a:tabLst/>
                <a:defRPr/>
              </a:pPr>
              <a:r>
                <a:rPr kumimoji="0" lang="en-GB" sz="1800" b="0" i="0" u="none" strike="noStrike" kern="0" cap="none" spc="0" normalizeH="0" baseline="0" noProof="0">
                  <a:ln>
                    <a:noFill/>
                  </a:ln>
                  <a:solidFill>
                    <a:srgbClr val="FF0000"/>
                  </a:solidFill>
                  <a:effectLst/>
                  <a:uLnTx/>
                  <a:uFillTx/>
                  <a:latin typeface="Calibri"/>
                  <a:ea typeface="Calibri"/>
                  <a:cs typeface="Calibri"/>
                  <a:sym typeface="Calibri"/>
                </a:rPr>
                <a:t>Reduced tension, improved energy levels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1" name="Google Shape;1081;p64"/>
            <p:cNvSpPr/>
            <p:nvPr/>
          </p:nvSpPr>
          <p:spPr>
            <a:xfrm rot="-8317987">
              <a:off x="3271041" y="3444720"/>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2" name="Google Shape;1082;p64"/>
            <p:cNvSpPr txBox="1"/>
            <p:nvPr/>
          </p:nvSpPr>
          <p:spPr>
            <a:xfrm rot="2482013">
              <a:off x="3372276" y="3512210"/>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083" name="Google Shape;1083;p64"/>
            <p:cNvSpPr/>
            <p:nvPr/>
          </p:nvSpPr>
          <p:spPr>
            <a:xfrm>
              <a:off x="2488012"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4" name="Google Shape;1084;p64"/>
            <p:cNvSpPr txBox="1"/>
            <p:nvPr/>
          </p:nvSpPr>
          <p:spPr>
            <a:xfrm>
              <a:off x="2516251" y="1881614"/>
              <a:ext cx="1871803" cy="907662"/>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Visit and train at boxing gym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5" name="Google Shape;1085;p64"/>
            <p:cNvSpPr/>
            <p:nvPr/>
          </p:nvSpPr>
          <p:spPr>
            <a:xfrm rot="-2482013">
              <a:off x="3290089" y="935644"/>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6" name="Google Shape;1086;p64"/>
            <p:cNvSpPr txBox="1"/>
            <p:nvPr/>
          </p:nvSpPr>
          <p:spPr>
            <a:xfrm rot="-2482013">
              <a:off x="3391324" y="1003134"/>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400"/>
                <a:buFont typeface="Calibri"/>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1087" name="Google Shape;1087;p64"/>
          <p:cNvPicPr preferRelativeResize="0"/>
          <p:nvPr/>
        </p:nvPicPr>
        <p:blipFill rotWithShape="1">
          <a:blip r:embed="rId3">
            <a:alphaModFix/>
          </a:blip>
          <a:srcRect/>
          <a:stretch/>
        </p:blipFill>
        <p:spPr>
          <a:xfrm rot="-2803589">
            <a:off x="5429604" y="3631549"/>
            <a:ext cx="1454842" cy="1331755"/>
          </a:xfrm>
          <a:prstGeom prst="rect">
            <a:avLst/>
          </a:prstGeom>
          <a:noFill/>
          <a:ln>
            <a:noFill/>
          </a:ln>
        </p:spPr>
      </p:pic>
      <p:pic>
        <p:nvPicPr>
          <p:cNvPr id="1088" name="Google Shape;1088;p64"/>
          <p:cNvPicPr preferRelativeResize="0"/>
          <p:nvPr/>
        </p:nvPicPr>
        <p:blipFill rotWithShape="1">
          <a:blip r:embed="rId3">
            <a:alphaModFix/>
          </a:blip>
          <a:srcRect/>
          <a:stretch/>
        </p:blipFill>
        <p:spPr>
          <a:xfrm rot="2521876">
            <a:off x="5432294" y="3552835"/>
            <a:ext cx="1454842" cy="1331755"/>
          </a:xfrm>
          <a:prstGeom prst="rect">
            <a:avLst/>
          </a:prstGeom>
          <a:noFill/>
          <a:ln>
            <a:noFill/>
          </a:ln>
        </p:spPr>
      </p:pic>
      <p:pic>
        <p:nvPicPr>
          <p:cNvPr id="1089" name="Google Shape;1089;p64"/>
          <p:cNvPicPr preferRelativeResize="0"/>
          <p:nvPr/>
        </p:nvPicPr>
        <p:blipFill rotWithShape="1">
          <a:blip r:embed="rId4">
            <a:alphaModFix/>
          </a:blip>
          <a:srcRect/>
          <a:stretch/>
        </p:blipFill>
        <p:spPr>
          <a:xfrm>
            <a:off x="2047264" y="1943707"/>
            <a:ext cx="1972286" cy="523220"/>
          </a:xfrm>
          <a:prstGeom prst="rect">
            <a:avLst/>
          </a:prstGeom>
          <a:noFill/>
          <a:ln>
            <a:noFill/>
          </a:ln>
        </p:spPr>
      </p:pic>
      <p:sp>
        <p:nvSpPr>
          <p:cNvPr id="1090" name="Google Shape;1090;p64"/>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1" name="Google Shape;1091;p64"/>
          <p:cNvSpPr txBox="1"/>
          <p:nvPr/>
        </p:nvSpPr>
        <p:spPr>
          <a:xfrm>
            <a:off x="2259507" y="1943707"/>
            <a:ext cx="1972286"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Calibri"/>
              <a:buNone/>
              <a:tabLst/>
              <a:defRPr/>
            </a:pPr>
            <a:r>
              <a:rPr kumimoji="0" lang="en-GB" sz="2800" b="1" i="0" u="none" strike="noStrike" kern="0" cap="none" spc="0" normalizeH="0" baseline="0" noProof="0">
                <a:ln>
                  <a:noFill/>
                </a:ln>
                <a:solidFill>
                  <a:srgbClr val="000000"/>
                </a:solidFill>
                <a:effectLst/>
                <a:uLnTx/>
                <a:uFillTx/>
                <a:latin typeface="Calibri"/>
                <a:ea typeface="Calibri"/>
                <a:cs typeface="Calibri"/>
                <a:sym typeface="Calibri"/>
              </a:rPr>
              <a:t>Arrested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2" name="Google Shape;1092;p64"/>
          <p:cNvSpPr/>
          <p:nvPr/>
        </p:nvSpPr>
        <p:spPr>
          <a:xfrm>
            <a:off x="4669342" y="5389595"/>
            <a:ext cx="2847932" cy="1307645"/>
          </a:xfrm>
          <a:prstGeom prst="ellipse">
            <a:avLst/>
          </a:prstGeom>
          <a:noFill/>
          <a:ln w="444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65"/>
          <p:cNvSpPr txBox="1">
            <a:spLocks noGrp="1"/>
          </p:cNvSpPr>
          <p:nvPr>
            <p:ph type="title"/>
          </p:nvPr>
        </p:nvSpPr>
        <p:spPr>
          <a:xfrm>
            <a:off x="-838508" y="320530"/>
            <a:ext cx="11108635" cy="133712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3200"/>
              <a:buFont typeface="Calibri"/>
              <a:buNone/>
            </a:pPr>
            <a:r>
              <a:rPr lang="en-GB" sz="3200"/>
              <a:t>Breaking a vicious cycle using Behavioural Activation</a:t>
            </a:r>
            <a:endParaRPr/>
          </a:p>
        </p:txBody>
      </p:sp>
      <p:grpSp>
        <p:nvGrpSpPr>
          <p:cNvPr id="1099" name="Google Shape;1099;p65"/>
          <p:cNvGrpSpPr/>
          <p:nvPr/>
        </p:nvGrpSpPr>
        <p:grpSpPr>
          <a:xfrm>
            <a:off x="3027003" y="1861447"/>
            <a:ext cx="6199640" cy="4666437"/>
            <a:chOff x="2488012" y="2227"/>
            <a:chExt cx="6199640" cy="4666437"/>
          </a:xfrm>
        </p:grpSpPr>
        <p:sp>
          <p:nvSpPr>
            <p:cNvPr id="1100" name="Google Shape;1100;p65"/>
            <p:cNvSpPr/>
            <p:nvPr/>
          </p:nvSpPr>
          <p:spPr>
            <a:xfrm>
              <a:off x="4590176" y="2227"/>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1" name="Google Shape;1101;p65"/>
            <p:cNvSpPr txBox="1"/>
            <p:nvPr/>
          </p:nvSpPr>
          <p:spPr>
            <a:xfrm>
              <a:off x="4618415" y="30466"/>
              <a:ext cx="1871803" cy="907662"/>
            </a:xfrm>
            <a:prstGeom prst="rect">
              <a:avLst/>
            </a:prstGeom>
            <a:noFill/>
            <a:ln>
              <a:noFill/>
            </a:ln>
          </p:spPr>
          <p:txBody>
            <a:bodyPr spcFirstLastPara="1" wrap="square" lIns="60950" tIns="60950" rIns="60950" bIns="609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600"/>
                <a:buFont typeface="Calibri"/>
                <a:buNone/>
                <a:tabLst/>
                <a:defRPr/>
              </a:pPr>
              <a:r>
                <a:rPr kumimoji="0" lang="en-GB" sz="1600" b="0" i="0" u="none" strike="noStrike" kern="0" cap="none" spc="0" normalizeH="0" baseline="0" noProof="0">
                  <a:ln>
                    <a:noFill/>
                  </a:ln>
                  <a:solidFill>
                    <a:srgbClr val="FFFFFF"/>
                  </a:solidFill>
                  <a:effectLst/>
                  <a:uLnTx/>
                  <a:uFillTx/>
                  <a:latin typeface="Calibri"/>
                  <a:ea typeface="Calibri"/>
                  <a:cs typeface="Calibri"/>
                  <a:sym typeface="Calibri"/>
                </a:rPr>
                <a:t> </a:t>
              </a:r>
              <a:r>
                <a:rPr kumimoji="0" lang="en-GB" sz="1600" b="0" i="0" u="none" strike="noStrike" kern="0" cap="none" spc="0" normalizeH="0" baseline="0" noProof="0">
                  <a:ln>
                    <a:noFill/>
                  </a:ln>
                  <a:solidFill>
                    <a:srgbClr val="FF0000"/>
                  </a:solidFill>
                  <a:effectLst/>
                  <a:uLnTx/>
                  <a:uFillTx/>
                  <a:latin typeface="Calibri"/>
                  <a:ea typeface="Calibri"/>
                  <a:cs typeface="Calibri"/>
                  <a:sym typeface="Calibri"/>
                </a:rPr>
                <a:t>Training keeps me motivated and away from more trouble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2" name="Google Shape;1102;p65"/>
            <p:cNvSpPr/>
            <p:nvPr/>
          </p:nvSpPr>
          <p:spPr>
            <a:xfrm rot="2428608">
              <a:off x="6844996" y="1100484"/>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3" name="Google Shape;1103;p65"/>
            <p:cNvSpPr txBox="1"/>
            <p:nvPr/>
          </p:nvSpPr>
          <p:spPr>
            <a:xfrm rot="2428608">
              <a:off x="6946231" y="1167974"/>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300"/>
                <a:buFont typeface="Calibri"/>
                <a:buNone/>
                <a:tabLst/>
                <a:defRPr/>
              </a:pP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04" name="Google Shape;1104;p65"/>
            <p:cNvSpPr/>
            <p:nvPr/>
          </p:nvSpPr>
          <p:spPr>
            <a:xfrm>
              <a:off x="6759371"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5" name="Google Shape;1105;p65"/>
            <p:cNvSpPr txBox="1"/>
            <p:nvPr/>
          </p:nvSpPr>
          <p:spPr>
            <a:xfrm>
              <a:off x="6787610" y="1881614"/>
              <a:ext cx="1871803" cy="907662"/>
            </a:xfrm>
            <a:prstGeom prst="rect">
              <a:avLst/>
            </a:prstGeom>
            <a:noFill/>
            <a:ln>
              <a:noFill/>
            </a:ln>
          </p:spPr>
          <p:txBody>
            <a:bodyPr spcFirstLastPara="1" wrap="square" lIns="60950" tIns="60950" rIns="60950" bIns="609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600"/>
                <a:buFont typeface="Calibri"/>
                <a:buNone/>
                <a:tabLst/>
                <a:defRPr/>
              </a:pP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Empowered, inspired, accepted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6" name="Google Shape;1106;p65"/>
            <p:cNvSpPr/>
            <p:nvPr/>
          </p:nvSpPr>
          <p:spPr>
            <a:xfrm rot="8371392">
              <a:off x="6854520" y="3298399"/>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7" name="Google Shape;1107;p65"/>
            <p:cNvSpPr txBox="1"/>
            <p:nvPr/>
          </p:nvSpPr>
          <p:spPr>
            <a:xfrm rot="-2428608">
              <a:off x="6955755" y="3365889"/>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300"/>
                <a:buFont typeface="Calibri"/>
                <a:buNone/>
                <a:tabLst/>
                <a:defRPr/>
              </a:pP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08" name="Google Shape;1108;p65"/>
            <p:cNvSpPr/>
            <p:nvPr/>
          </p:nvSpPr>
          <p:spPr>
            <a:xfrm>
              <a:off x="4590176" y="3704524"/>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09" name="Google Shape;1109;p65"/>
            <p:cNvSpPr txBox="1"/>
            <p:nvPr/>
          </p:nvSpPr>
          <p:spPr>
            <a:xfrm>
              <a:off x="4618415" y="3732763"/>
              <a:ext cx="1871803" cy="907662"/>
            </a:xfrm>
            <a:prstGeom prst="rect">
              <a:avLst/>
            </a:prstGeom>
            <a:noFill/>
            <a:ln>
              <a:noFill/>
            </a:ln>
          </p:spPr>
          <p:txBody>
            <a:bodyPr spcFirstLastPara="1" wrap="square" lIns="60950" tIns="60950" rIns="60950" bIns="609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600"/>
                <a:buFont typeface="Calibri"/>
                <a:buNone/>
                <a:tabLst/>
                <a:defRPr/>
              </a:pPr>
              <a:r>
                <a:rPr kumimoji="0" lang="en-GB" sz="1600" b="0" i="0" u="none" strike="noStrike" kern="0" cap="none" spc="0" normalizeH="0" baseline="0" noProof="0" dirty="0">
                  <a:ln>
                    <a:noFill/>
                  </a:ln>
                  <a:solidFill>
                    <a:srgbClr val="000000"/>
                  </a:solidFill>
                  <a:effectLst/>
                  <a:uLnTx/>
                  <a:uFillTx/>
                  <a:latin typeface="Calibri"/>
                  <a:ea typeface="Calibri"/>
                  <a:cs typeface="Calibri"/>
                  <a:sym typeface="Calibri"/>
                </a:rPr>
                <a:t>Reduced tension, improved energy levels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110" name="Google Shape;1110;p65"/>
            <p:cNvSpPr/>
            <p:nvPr/>
          </p:nvSpPr>
          <p:spPr>
            <a:xfrm rot="-8317987">
              <a:off x="3299624" y="3255556"/>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1" name="Google Shape;1111;p65"/>
            <p:cNvSpPr txBox="1"/>
            <p:nvPr/>
          </p:nvSpPr>
          <p:spPr>
            <a:xfrm rot="2482013">
              <a:off x="3400859" y="3323046"/>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300"/>
                <a:buFont typeface="Calibri"/>
                <a:buNone/>
                <a:tabLst/>
                <a:defRPr/>
              </a:pP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12" name="Google Shape;1112;p65"/>
            <p:cNvSpPr/>
            <p:nvPr/>
          </p:nvSpPr>
          <p:spPr>
            <a:xfrm>
              <a:off x="2488012"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3" name="Google Shape;1113;p65"/>
            <p:cNvSpPr txBox="1"/>
            <p:nvPr/>
          </p:nvSpPr>
          <p:spPr>
            <a:xfrm>
              <a:off x="2516251" y="1881614"/>
              <a:ext cx="1871803" cy="907662"/>
            </a:xfrm>
            <a:prstGeom prst="rect">
              <a:avLst/>
            </a:prstGeom>
            <a:noFill/>
            <a:ln>
              <a:noFill/>
            </a:ln>
          </p:spPr>
          <p:txBody>
            <a:bodyPr spcFirstLastPara="1" wrap="square" lIns="60950" tIns="60950" rIns="60950" bIns="609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600"/>
                <a:buFont typeface="Calibri"/>
                <a:buNone/>
                <a:tabLst/>
                <a:defRPr/>
              </a:pP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Visit and train at boxing gym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4" name="Google Shape;1114;p65"/>
            <p:cNvSpPr/>
            <p:nvPr/>
          </p:nvSpPr>
          <p:spPr>
            <a:xfrm rot="-2482013">
              <a:off x="3385340" y="1060173"/>
              <a:ext cx="1073732" cy="337449"/>
            </a:xfrm>
            <a:prstGeom prst="leftRightArrow">
              <a:avLst>
                <a:gd name="adj1" fmla="val 60000"/>
                <a:gd name="adj2" fmla="val 50000"/>
              </a:avLst>
            </a:prstGeom>
            <a:solidFill>
              <a:srgbClr val="A8A8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5" name="Google Shape;1115;p65"/>
            <p:cNvSpPr txBox="1"/>
            <p:nvPr/>
          </p:nvSpPr>
          <p:spPr>
            <a:xfrm rot="-2482013">
              <a:off x="3486575" y="1127663"/>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300"/>
                <a:buFont typeface="Calibri"/>
                <a:buNone/>
                <a:tabLst/>
                <a:defRPr/>
              </a:pP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1116" name="Google Shape;1116;p65"/>
          <p:cNvPicPr preferRelativeResize="0"/>
          <p:nvPr/>
        </p:nvPicPr>
        <p:blipFill rotWithShape="1">
          <a:blip r:embed="rId3">
            <a:alphaModFix/>
          </a:blip>
          <a:srcRect/>
          <a:stretch/>
        </p:blipFill>
        <p:spPr>
          <a:xfrm rot="-2803589">
            <a:off x="5429604" y="3631549"/>
            <a:ext cx="1454842" cy="1331755"/>
          </a:xfrm>
          <a:prstGeom prst="rect">
            <a:avLst/>
          </a:prstGeom>
          <a:noFill/>
          <a:ln>
            <a:noFill/>
          </a:ln>
        </p:spPr>
      </p:pic>
      <p:pic>
        <p:nvPicPr>
          <p:cNvPr id="1117" name="Google Shape;1117;p65"/>
          <p:cNvPicPr preferRelativeResize="0"/>
          <p:nvPr/>
        </p:nvPicPr>
        <p:blipFill rotWithShape="1">
          <a:blip r:embed="rId3">
            <a:alphaModFix/>
          </a:blip>
          <a:srcRect/>
          <a:stretch/>
        </p:blipFill>
        <p:spPr>
          <a:xfrm rot="2521876">
            <a:off x="5432294" y="3552835"/>
            <a:ext cx="1454842" cy="1331755"/>
          </a:xfrm>
          <a:prstGeom prst="rect">
            <a:avLst/>
          </a:prstGeom>
          <a:noFill/>
          <a:ln>
            <a:noFill/>
          </a:ln>
        </p:spPr>
      </p:pic>
      <p:pic>
        <p:nvPicPr>
          <p:cNvPr id="1118" name="Google Shape;1118;p65"/>
          <p:cNvPicPr preferRelativeResize="0"/>
          <p:nvPr/>
        </p:nvPicPr>
        <p:blipFill rotWithShape="1">
          <a:blip r:embed="rId4">
            <a:alphaModFix/>
          </a:blip>
          <a:srcRect/>
          <a:stretch/>
        </p:blipFill>
        <p:spPr>
          <a:xfrm>
            <a:off x="2056787" y="1789006"/>
            <a:ext cx="1972287" cy="523221"/>
          </a:xfrm>
          <a:prstGeom prst="rect">
            <a:avLst/>
          </a:prstGeom>
          <a:noFill/>
          <a:ln>
            <a:noFill/>
          </a:ln>
        </p:spPr>
      </p:pic>
      <p:sp>
        <p:nvSpPr>
          <p:cNvPr id="1119" name="Google Shape;1119;p65"/>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0" name="Google Shape;1120;p65"/>
          <p:cNvSpPr txBox="1"/>
          <p:nvPr/>
        </p:nvSpPr>
        <p:spPr>
          <a:xfrm>
            <a:off x="2259507" y="1789007"/>
            <a:ext cx="1972286"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Calibri"/>
              <a:buNone/>
              <a:tabLst/>
              <a:defRPr/>
            </a:pPr>
            <a:r>
              <a:rPr kumimoji="0" lang="en-GB" sz="2800" b="1" i="0" u="none" strike="noStrike" kern="0" cap="none" spc="0" normalizeH="0" baseline="0" noProof="0">
                <a:ln>
                  <a:noFill/>
                </a:ln>
                <a:solidFill>
                  <a:srgbClr val="000000"/>
                </a:solidFill>
                <a:effectLst/>
                <a:uLnTx/>
                <a:uFillTx/>
                <a:latin typeface="Calibri"/>
                <a:ea typeface="Calibri"/>
                <a:cs typeface="Calibri"/>
                <a:sym typeface="Calibri"/>
              </a:rPr>
              <a:t>Arrested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1" name="Google Shape;1121;p65"/>
          <p:cNvSpPr/>
          <p:nvPr/>
        </p:nvSpPr>
        <p:spPr>
          <a:xfrm>
            <a:off x="4715810" y="1712134"/>
            <a:ext cx="2847932" cy="1307645"/>
          </a:xfrm>
          <a:prstGeom prst="ellipse">
            <a:avLst/>
          </a:prstGeom>
          <a:noFill/>
          <a:ln w="444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8"/>
          <p:cNvSpPr txBox="1">
            <a:spLocks noGrp="1"/>
          </p:cNvSpPr>
          <p:nvPr>
            <p:ph type="title"/>
          </p:nvPr>
        </p:nvSpPr>
        <p:spPr>
          <a:xfrm>
            <a:off x="550985" y="-93785"/>
            <a:ext cx="9785350" cy="15922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a:solidFill>
                  <a:srgbClr val="3F3F3F"/>
                </a:solidFill>
                <a:latin typeface="Calibri"/>
                <a:ea typeface="Calibri"/>
                <a:cs typeface="Calibri"/>
                <a:sym typeface="Calibri"/>
              </a:rPr>
              <a:t>Training programme overview </a:t>
            </a:r>
            <a:endParaRPr/>
          </a:p>
        </p:txBody>
      </p:sp>
      <p:grpSp>
        <p:nvGrpSpPr>
          <p:cNvPr id="345" name="Google Shape;345;p8"/>
          <p:cNvGrpSpPr/>
          <p:nvPr/>
        </p:nvGrpSpPr>
        <p:grpSpPr>
          <a:xfrm>
            <a:off x="743802" y="2306888"/>
            <a:ext cx="10704394" cy="3158746"/>
            <a:chOff x="4027" y="221645"/>
            <a:chExt cx="10704394" cy="3158746"/>
          </a:xfrm>
        </p:grpSpPr>
        <p:sp>
          <p:nvSpPr>
            <p:cNvPr id="346" name="Google Shape;346;p8"/>
            <p:cNvSpPr/>
            <p:nvPr/>
          </p:nvSpPr>
          <p:spPr>
            <a:xfrm>
              <a:off x="4027" y="221645"/>
              <a:ext cx="2421808" cy="518400"/>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7" name="Google Shape;347;p8"/>
            <p:cNvSpPr txBox="1"/>
            <p:nvPr/>
          </p:nvSpPr>
          <p:spPr>
            <a:xfrm>
              <a:off x="4027" y="221645"/>
              <a:ext cx="2421808" cy="518400"/>
            </a:xfrm>
            <a:prstGeom prst="rect">
              <a:avLst/>
            </a:prstGeom>
            <a:noFill/>
            <a:ln>
              <a:noFill/>
            </a:ln>
          </p:spPr>
          <p:txBody>
            <a:bodyPr spcFirstLastPara="1" wrap="square" lIns="128000" tIns="73150" rIns="128000" bIns="731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 typeface="Calibri"/>
                <a:buNone/>
                <a:tabLst/>
                <a:defRPr/>
              </a:pPr>
              <a:r>
                <a:rPr kumimoji="0" lang="en-GB" sz="1800" b="0" i="0" u="none" strike="noStrike" kern="0" cap="none" spc="0" normalizeH="0" baseline="0" noProof="0">
                  <a:ln>
                    <a:noFill/>
                  </a:ln>
                  <a:solidFill>
                    <a:srgbClr val="FFFFFF"/>
                  </a:solidFill>
                  <a:effectLst/>
                  <a:uLnTx/>
                  <a:uFillTx/>
                  <a:latin typeface="Calibri"/>
                  <a:ea typeface="Calibri"/>
                  <a:cs typeface="Calibri"/>
                  <a:sym typeface="Calibri"/>
                </a:rPr>
                <a:t>Day One</a:t>
              </a: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48" name="Google Shape;348;p8"/>
            <p:cNvSpPr/>
            <p:nvPr/>
          </p:nvSpPr>
          <p:spPr>
            <a:xfrm>
              <a:off x="4027" y="740045"/>
              <a:ext cx="2421808" cy="2640346"/>
            </a:xfrm>
            <a:prstGeom prst="rect">
              <a:avLst/>
            </a:prstGeom>
            <a:solidFill>
              <a:srgbClr val="D4E2CE">
                <a:alpha val="89803"/>
              </a:srgbClr>
            </a:solidFill>
            <a:ln w="12700" cap="flat" cmpd="sng">
              <a:solidFill>
                <a:srgbClr val="D4E2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8"/>
            <p:cNvSpPr txBox="1"/>
            <p:nvPr/>
          </p:nvSpPr>
          <p:spPr>
            <a:xfrm>
              <a:off x="4027" y="740045"/>
              <a:ext cx="2421808" cy="2640346"/>
            </a:xfrm>
            <a:prstGeom prst="rect">
              <a:avLst/>
            </a:prstGeom>
            <a:noFill/>
            <a:ln>
              <a:noFill/>
            </a:ln>
          </p:spPr>
          <p:txBody>
            <a:bodyPr spcFirstLastPara="1" wrap="square" lIns="96000" tIns="96000" rIns="128000" bIns="144000" anchor="t" anchorCtr="0">
              <a:noAutofit/>
            </a:bodyPr>
            <a:lstStyle/>
            <a:p>
              <a:pPr marL="171450" marR="0" lvl="1" indent="-171450" algn="l" defTabSz="914400" rtl="0" eaLnBrk="1" fontAlgn="auto" latinLnBrk="0" hangingPunct="1">
                <a:lnSpc>
                  <a:spcPct val="90000"/>
                </a:lnSpc>
                <a:spcBef>
                  <a:spcPts val="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The who, the what and the why.</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a:p>
              <a:pPr marL="171450" marR="0" lvl="1" indent="-171450" algn="l" defTabSz="914400" rtl="0" eaLnBrk="1" fontAlgn="auto" latinLnBrk="0" hangingPunct="1">
                <a:lnSpc>
                  <a:spcPct val="90000"/>
                </a:lnSpc>
                <a:spcBef>
                  <a:spcPts val="27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An introduction to CBT. </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a:p>
              <a:pPr marL="171450" marR="0" lvl="1" indent="-171450" algn="l" defTabSz="914400" rtl="0" eaLnBrk="1" fontAlgn="auto" latinLnBrk="0" hangingPunct="1">
                <a:lnSpc>
                  <a:spcPct val="90000"/>
                </a:lnSpc>
                <a:spcBef>
                  <a:spcPts val="27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The “T” in “Your Choice”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0" name="Google Shape;350;p8"/>
            <p:cNvSpPr/>
            <p:nvPr/>
          </p:nvSpPr>
          <p:spPr>
            <a:xfrm>
              <a:off x="2764889" y="221645"/>
              <a:ext cx="2421808" cy="518400"/>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1" name="Google Shape;351;p8"/>
            <p:cNvSpPr txBox="1"/>
            <p:nvPr/>
          </p:nvSpPr>
          <p:spPr>
            <a:xfrm>
              <a:off x="2764889" y="221645"/>
              <a:ext cx="2421808" cy="518400"/>
            </a:xfrm>
            <a:prstGeom prst="rect">
              <a:avLst/>
            </a:prstGeom>
            <a:noFill/>
            <a:ln>
              <a:noFill/>
            </a:ln>
          </p:spPr>
          <p:txBody>
            <a:bodyPr spcFirstLastPara="1" wrap="square" lIns="128000" tIns="73150" rIns="128000" bIns="731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 typeface="Calibri"/>
                <a:buNone/>
                <a:tabLst/>
                <a:defRPr/>
              </a:pPr>
              <a:r>
                <a:rPr kumimoji="0" lang="en-GB" sz="1800" b="0" i="0" u="none" strike="noStrike" kern="0" cap="none" spc="0" normalizeH="0" baseline="0" noProof="0">
                  <a:ln>
                    <a:noFill/>
                  </a:ln>
                  <a:solidFill>
                    <a:srgbClr val="FFFFFF"/>
                  </a:solidFill>
                  <a:effectLst/>
                  <a:uLnTx/>
                  <a:uFillTx/>
                  <a:latin typeface="Calibri"/>
                  <a:ea typeface="Calibri"/>
                  <a:cs typeface="Calibri"/>
                  <a:sym typeface="Calibri"/>
                </a:rPr>
                <a:t>Day Two</a:t>
              </a: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52" name="Google Shape;352;p8"/>
            <p:cNvSpPr/>
            <p:nvPr/>
          </p:nvSpPr>
          <p:spPr>
            <a:xfrm>
              <a:off x="2764889" y="740045"/>
              <a:ext cx="2421808" cy="2640346"/>
            </a:xfrm>
            <a:prstGeom prst="rect">
              <a:avLst/>
            </a:prstGeom>
            <a:solidFill>
              <a:srgbClr val="D4E2CE">
                <a:alpha val="89803"/>
              </a:srgbClr>
            </a:solidFill>
            <a:ln w="12700" cap="flat" cmpd="sng">
              <a:solidFill>
                <a:srgbClr val="D4E2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3" name="Google Shape;353;p8"/>
            <p:cNvSpPr txBox="1"/>
            <p:nvPr/>
          </p:nvSpPr>
          <p:spPr>
            <a:xfrm>
              <a:off x="2764889" y="740045"/>
              <a:ext cx="2421808" cy="2640346"/>
            </a:xfrm>
            <a:prstGeom prst="rect">
              <a:avLst/>
            </a:prstGeom>
            <a:noFill/>
            <a:ln>
              <a:noFill/>
            </a:ln>
          </p:spPr>
          <p:txBody>
            <a:bodyPr spcFirstLastPara="1" wrap="square" lIns="96000" tIns="96000" rIns="128000" bIns="144000" anchor="t" anchorCtr="0">
              <a:noAutofit/>
            </a:bodyPr>
            <a:lstStyle/>
            <a:p>
              <a:pPr marL="171450" marR="0" lvl="1" indent="-171450" algn="l" defTabSz="914400" rtl="0" eaLnBrk="1" fontAlgn="auto" latinLnBrk="0" hangingPunct="1">
                <a:lnSpc>
                  <a:spcPct val="90000"/>
                </a:lnSpc>
                <a:spcBef>
                  <a:spcPts val="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The “B” bit. An introduction to Behavioural activation</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171450" marR="0" lvl="1" indent="-171450" algn="l" defTabSz="914400" rtl="0" eaLnBrk="1" fontAlgn="auto" latinLnBrk="0" hangingPunct="1">
                <a:lnSpc>
                  <a:spcPct val="90000"/>
                </a:lnSpc>
                <a:spcBef>
                  <a:spcPts val="27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Exploring values and identifying goals.</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a:p>
              <a:pPr marL="171450" marR="0" lvl="1" indent="-171450" algn="l" defTabSz="914400" rtl="0" eaLnBrk="1" fontAlgn="auto" latinLnBrk="0" hangingPunct="1">
                <a:lnSpc>
                  <a:spcPct val="90000"/>
                </a:lnSpc>
                <a:spcBef>
                  <a:spcPts val="27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Dealing with difficult/ intense emotions.</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a:p>
              <a:pPr marL="171450" marR="0" lvl="1" indent="-57150" algn="l" defTabSz="914400" rtl="0" eaLnBrk="1" fontAlgn="auto" latinLnBrk="0" hangingPunct="1">
                <a:lnSpc>
                  <a:spcPct val="90000"/>
                </a:lnSpc>
                <a:spcBef>
                  <a:spcPts val="270"/>
                </a:spcBef>
                <a:spcAft>
                  <a:spcPts val="0"/>
                </a:spcAft>
                <a:buClr>
                  <a:srgbClr val="000000"/>
                </a:buClr>
                <a:buSzPts val="1800"/>
                <a:buFont typeface="Calibri"/>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4" name="Google Shape;354;p8"/>
            <p:cNvSpPr/>
            <p:nvPr/>
          </p:nvSpPr>
          <p:spPr>
            <a:xfrm>
              <a:off x="5525751" y="221645"/>
              <a:ext cx="2421808" cy="518400"/>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5" name="Google Shape;355;p8"/>
            <p:cNvSpPr txBox="1"/>
            <p:nvPr/>
          </p:nvSpPr>
          <p:spPr>
            <a:xfrm>
              <a:off x="5525751" y="221645"/>
              <a:ext cx="2421808" cy="518400"/>
            </a:xfrm>
            <a:prstGeom prst="rect">
              <a:avLst/>
            </a:prstGeom>
            <a:noFill/>
            <a:ln>
              <a:noFill/>
            </a:ln>
          </p:spPr>
          <p:txBody>
            <a:bodyPr spcFirstLastPara="1" wrap="square" lIns="128000" tIns="73150" rIns="128000" bIns="731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 typeface="Calibri"/>
                <a:buNone/>
                <a:tabLst/>
                <a:defRPr/>
              </a:pPr>
              <a:r>
                <a:rPr kumimoji="0" lang="en-GB" sz="1800" b="0" i="0" u="none" strike="noStrike" kern="0" cap="none" spc="0" normalizeH="0" baseline="0" noProof="0">
                  <a:ln>
                    <a:noFill/>
                  </a:ln>
                  <a:solidFill>
                    <a:srgbClr val="FFFFFF"/>
                  </a:solidFill>
                  <a:effectLst/>
                  <a:uLnTx/>
                  <a:uFillTx/>
                  <a:latin typeface="Calibri"/>
                  <a:ea typeface="Calibri"/>
                  <a:cs typeface="Calibri"/>
                  <a:sym typeface="Calibri"/>
                </a:rPr>
                <a:t>Day Three</a:t>
              </a: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56" name="Google Shape;356;p8"/>
            <p:cNvSpPr/>
            <p:nvPr/>
          </p:nvSpPr>
          <p:spPr>
            <a:xfrm>
              <a:off x="5525751" y="740045"/>
              <a:ext cx="2421808" cy="2640346"/>
            </a:xfrm>
            <a:prstGeom prst="rect">
              <a:avLst/>
            </a:prstGeom>
            <a:solidFill>
              <a:srgbClr val="D4E2CE">
                <a:alpha val="89803"/>
              </a:srgbClr>
            </a:solidFill>
            <a:ln w="12700" cap="flat" cmpd="sng">
              <a:solidFill>
                <a:srgbClr val="D4E2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7" name="Google Shape;357;p8"/>
            <p:cNvSpPr txBox="1"/>
            <p:nvPr/>
          </p:nvSpPr>
          <p:spPr>
            <a:xfrm>
              <a:off x="5525751" y="740045"/>
              <a:ext cx="2421808" cy="2640346"/>
            </a:xfrm>
            <a:prstGeom prst="rect">
              <a:avLst/>
            </a:prstGeom>
            <a:noFill/>
            <a:ln>
              <a:noFill/>
            </a:ln>
          </p:spPr>
          <p:txBody>
            <a:bodyPr spcFirstLastPara="1" wrap="square" lIns="96000" tIns="96000" rIns="128000" bIns="144000" anchor="t" anchorCtr="0">
              <a:noAutofit/>
            </a:bodyPr>
            <a:lstStyle/>
            <a:p>
              <a:pPr marL="171450" marR="0" lvl="1" indent="-171450" algn="l" defTabSz="914400" rtl="0" eaLnBrk="1" fontAlgn="auto" latinLnBrk="0" hangingPunct="1">
                <a:lnSpc>
                  <a:spcPct val="90000"/>
                </a:lnSpc>
                <a:spcBef>
                  <a:spcPts val="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The “C” bit. Understanding how thoughts impact on behavior and strategies for dealing with this.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171450" marR="0" lvl="1" indent="-171450" algn="l" defTabSz="914400" rtl="0" eaLnBrk="1" fontAlgn="auto" latinLnBrk="0" hangingPunct="1">
                <a:lnSpc>
                  <a:spcPct val="90000"/>
                </a:lnSpc>
                <a:spcBef>
                  <a:spcPts val="27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Bringing it all together</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8"/>
            <p:cNvSpPr/>
            <p:nvPr/>
          </p:nvSpPr>
          <p:spPr>
            <a:xfrm>
              <a:off x="8286613" y="221645"/>
              <a:ext cx="2421808" cy="518400"/>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9" name="Google Shape;359;p8"/>
            <p:cNvSpPr txBox="1"/>
            <p:nvPr/>
          </p:nvSpPr>
          <p:spPr>
            <a:xfrm>
              <a:off x="8286613" y="221645"/>
              <a:ext cx="2421808" cy="518400"/>
            </a:xfrm>
            <a:prstGeom prst="rect">
              <a:avLst/>
            </a:prstGeom>
            <a:noFill/>
            <a:ln>
              <a:noFill/>
            </a:ln>
          </p:spPr>
          <p:txBody>
            <a:bodyPr spcFirstLastPara="1" wrap="square" lIns="128000" tIns="73150" rIns="128000" bIns="731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800"/>
                <a:buFont typeface="Calibri"/>
                <a:buNone/>
                <a:tabLst/>
                <a:defRPr/>
              </a:pPr>
              <a:r>
                <a:rPr kumimoji="0" lang="en-GB" sz="1800" b="0" i="0" u="none" strike="noStrike" kern="0" cap="none" spc="0" normalizeH="0" baseline="0" noProof="0">
                  <a:ln>
                    <a:noFill/>
                  </a:ln>
                  <a:solidFill>
                    <a:srgbClr val="FFFFFF"/>
                  </a:solidFill>
                  <a:effectLst/>
                  <a:uLnTx/>
                  <a:uFillTx/>
                  <a:latin typeface="Calibri"/>
                  <a:ea typeface="Calibri"/>
                  <a:cs typeface="Calibri"/>
                  <a:sym typeface="Calibri"/>
                </a:rPr>
                <a:t>Day Four</a:t>
              </a: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60" name="Google Shape;360;p8"/>
            <p:cNvSpPr/>
            <p:nvPr/>
          </p:nvSpPr>
          <p:spPr>
            <a:xfrm>
              <a:off x="8286613" y="740045"/>
              <a:ext cx="2421808" cy="2640346"/>
            </a:xfrm>
            <a:prstGeom prst="rect">
              <a:avLst/>
            </a:prstGeom>
            <a:solidFill>
              <a:srgbClr val="D4E2CE">
                <a:alpha val="89803"/>
              </a:srgbClr>
            </a:solidFill>
            <a:ln w="12700" cap="flat" cmpd="sng">
              <a:solidFill>
                <a:srgbClr val="D4E2CE">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1" name="Google Shape;361;p8"/>
            <p:cNvSpPr txBox="1"/>
            <p:nvPr/>
          </p:nvSpPr>
          <p:spPr>
            <a:xfrm>
              <a:off x="8286613" y="740045"/>
              <a:ext cx="2421808" cy="2640346"/>
            </a:xfrm>
            <a:prstGeom prst="rect">
              <a:avLst/>
            </a:prstGeom>
            <a:noFill/>
            <a:ln>
              <a:noFill/>
            </a:ln>
          </p:spPr>
          <p:txBody>
            <a:bodyPr spcFirstLastPara="1" wrap="square" lIns="96000" tIns="96000" rIns="128000" bIns="144000" anchor="t" anchorCtr="0">
              <a:noAutofit/>
            </a:bodyPr>
            <a:lstStyle/>
            <a:p>
              <a:pPr marL="171450" marR="0" lvl="1" indent="-171450" algn="l" defTabSz="914400" rtl="0" eaLnBrk="1" fontAlgn="auto" latinLnBrk="0" hangingPunct="1">
                <a:lnSpc>
                  <a:spcPct val="90000"/>
                </a:lnSpc>
                <a:spcBef>
                  <a:spcPts val="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Reflections- putting theory to practice.</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a:p>
              <a:pPr marL="171450" marR="0" lvl="1" indent="-171450" algn="l" defTabSz="914400" rtl="0" eaLnBrk="1" fontAlgn="auto" latinLnBrk="0" hangingPunct="1">
                <a:lnSpc>
                  <a:spcPct val="90000"/>
                </a:lnSpc>
                <a:spcBef>
                  <a:spcPts val="27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Case study presentations</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a:p>
              <a:pPr marL="171450" marR="0" lvl="1" indent="-171450" algn="l" defTabSz="914400" rtl="0" eaLnBrk="1" fontAlgn="auto" latinLnBrk="0" hangingPunct="1">
                <a:lnSpc>
                  <a:spcPct val="90000"/>
                </a:lnSpc>
                <a:spcBef>
                  <a:spcPts val="27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Preparing for endings.</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a:p>
              <a:pPr marL="171450" marR="0" lvl="1" indent="-171450" algn="l" defTabSz="914400" rtl="0" eaLnBrk="1" fontAlgn="auto" latinLnBrk="0" hangingPunct="1">
                <a:lnSpc>
                  <a:spcPct val="90000"/>
                </a:lnSpc>
                <a:spcBef>
                  <a:spcPts val="270"/>
                </a:spcBef>
                <a:spcAft>
                  <a:spcPts val="0"/>
                </a:spcAft>
                <a:buClr>
                  <a:srgbClr val="000000"/>
                </a:buClr>
                <a:buSzPts val="1800"/>
                <a:buFont typeface="Calibri"/>
                <a:buChar char="•"/>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“My Guide” manual.</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sp>
        <p:nvSpPr>
          <p:cNvPr id="1127" name="Google Shape;1127;p66"/>
          <p:cNvSpPr txBox="1">
            <a:spLocks noGrp="1"/>
          </p:cNvSpPr>
          <p:nvPr>
            <p:ph type="title"/>
          </p:nvPr>
        </p:nvSpPr>
        <p:spPr>
          <a:xfrm>
            <a:off x="-514246" y="483075"/>
            <a:ext cx="10515600" cy="1351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3200"/>
              <a:buFont typeface="Calibri"/>
              <a:buNone/>
            </a:pPr>
            <a:r>
              <a:rPr lang="en-GB" sz="3200"/>
              <a:t>Breaking a vicious cycle using Behavioural Activation</a:t>
            </a:r>
            <a:endParaRPr/>
          </a:p>
        </p:txBody>
      </p:sp>
      <p:grpSp>
        <p:nvGrpSpPr>
          <p:cNvPr id="1128" name="Google Shape;1128;p66"/>
          <p:cNvGrpSpPr/>
          <p:nvPr/>
        </p:nvGrpSpPr>
        <p:grpSpPr>
          <a:xfrm>
            <a:off x="3027003" y="1861447"/>
            <a:ext cx="6199640" cy="4666437"/>
            <a:chOff x="2488012" y="2227"/>
            <a:chExt cx="6199640" cy="4666437"/>
          </a:xfrm>
        </p:grpSpPr>
        <p:sp>
          <p:nvSpPr>
            <p:cNvPr id="1129" name="Google Shape;1129;p66"/>
            <p:cNvSpPr/>
            <p:nvPr/>
          </p:nvSpPr>
          <p:spPr>
            <a:xfrm>
              <a:off x="4590176" y="2227"/>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0" name="Google Shape;1130;p66"/>
            <p:cNvSpPr txBox="1"/>
            <p:nvPr/>
          </p:nvSpPr>
          <p:spPr>
            <a:xfrm>
              <a:off x="4618415" y="30466"/>
              <a:ext cx="1871803" cy="907662"/>
            </a:xfrm>
            <a:prstGeom prst="rect">
              <a:avLst/>
            </a:prstGeom>
            <a:noFill/>
            <a:ln>
              <a:noFill/>
            </a:ln>
          </p:spPr>
          <p:txBody>
            <a:bodyPr spcFirstLastPara="1" wrap="square" lIns="60950" tIns="60950" rIns="60950" bIns="609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600"/>
                <a:buFont typeface="Calibri"/>
                <a:buNone/>
                <a:tabLst/>
                <a:defRPr/>
              </a:pPr>
              <a:r>
                <a:rPr kumimoji="0" lang="en-GB" sz="1600" b="0" i="0" u="none" strike="noStrike" kern="0" cap="none" spc="0" normalizeH="0" baseline="0" noProof="0">
                  <a:ln>
                    <a:noFill/>
                  </a:ln>
                  <a:solidFill>
                    <a:srgbClr val="FFFFFF"/>
                  </a:solidFill>
                  <a:effectLst/>
                  <a:uLnTx/>
                  <a:uFillTx/>
                  <a:latin typeface="Calibri"/>
                  <a:ea typeface="Calibri"/>
                  <a:cs typeface="Calibri"/>
                  <a:sym typeface="Calibri"/>
                </a:rPr>
                <a:t> </a:t>
              </a: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Training keeps me motivated and away from more trouble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1" name="Google Shape;1131;p66"/>
            <p:cNvSpPr/>
            <p:nvPr/>
          </p:nvSpPr>
          <p:spPr>
            <a:xfrm rot="2428608">
              <a:off x="6768793" y="1050647"/>
              <a:ext cx="1073732" cy="337449"/>
            </a:xfrm>
            <a:prstGeom prst="leftRightArrow">
              <a:avLst>
                <a:gd name="adj1" fmla="val 60000"/>
                <a:gd name="adj2" fmla="val 50000"/>
              </a:avLst>
            </a:pr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2" name="Google Shape;1132;p66"/>
            <p:cNvSpPr txBox="1"/>
            <p:nvPr/>
          </p:nvSpPr>
          <p:spPr>
            <a:xfrm rot="2428608">
              <a:off x="6870028" y="1118137"/>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300"/>
                <a:buFont typeface="Calibri"/>
                <a:buNone/>
                <a:tabLst/>
                <a:defRPr/>
              </a:pP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33" name="Google Shape;1133;p66"/>
            <p:cNvSpPr/>
            <p:nvPr/>
          </p:nvSpPr>
          <p:spPr>
            <a:xfrm>
              <a:off x="6759371"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4" name="Google Shape;1134;p66"/>
            <p:cNvSpPr txBox="1"/>
            <p:nvPr/>
          </p:nvSpPr>
          <p:spPr>
            <a:xfrm>
              <a:off x="6787610" y="1881614"/>
              <a:ext cx="1871803" cy="907662"/>
            </a:xfrm>
            <a:prstGeom prst="rect">
              <a:avLst/>
            </a:prstGeom>
            <a:noFill/>
            <a:ln>
              <a:noFill/>
            </a:ln>
          </p:spPr>
          <p:txBody>
            <a:bodyPr spcFirstLastPara="1" wrap="square" lIns="60950" tIns="60950" rIns="60950" bIns="609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600"/>
                <a:buFont typeface="Calibri"/>
                <a:buNone/>
                <a:tabLst/>
                <a:defRPr/>
              </a:pP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Empowered, inspired, accepted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5" name="Google Shape;1135;p66"/>
            <p:cNvSpPr/>
            <p:nvPr/>
          </p:nvSpPr>
          <p:spPr>
            <a:xfrm rot="8371392">
              <a:off x="6856388" y="3255556"/>
              <a:ext cx="1073732" cy="337449"/>
            </a:xfrm>
            <a:prstGeom prst="leftRightArrow">
              <a:avLst>
                <a:gd name="adj1" fmla="val 60000"/>
                <a:gd name="adj2" fmla="val 50000"/>
              </a:avLst>
            </a:pr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6" name="Google Shape;1136;p66"/>
            <p:cNvSpPr txBox="1"/>
            <p:nvPr/>
          </p:nvSpPr>
          <p:spPr>
            <a:xfrm rot="-2428608">
              <a:off x="6957623" y="3323046"/>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300"/>
                <a:buFont typeface="Calibri"/>
                <a:buNone/>
                <a:tabLst/>
                <a:defRPr/>
              </a:pP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37" name="Google Shape;1137;p66"/>
            <p:cNvSpPr/>
            <p:nvPr/>
          </p:nvSpPr>
          <p:spPr>
            <a:xfrm>
              <a:off x="4590176" y="3704524"/>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38" name="Google Shape;1138;p66"/>
            <p:cNvSpPr txBox="1"/>
            <p:nvPr/>
          </p:nvSpPr>
          <p:spPr>
            <a:xfrm>
              <a:off x="4618415" y="3732763"/>
              <a:ext cx="1871803" cy="907662"/>
            </a:xfrm>
            <a:prstGeom prst="rect">
              <a:avLst/>
            </a:prstGeom>
            <a:noFill/>
            <a:ln>
              <a:noFill/>
            </a:ln>
          </p:spPr>
          <p:txBody>
            <a:bodyPr spcFirstLastPara="1" wrap="square" lIns="60950" tIns="60950" rIns="60950" bIns="6095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600"/>
                <a:buFont typeface="Calibri"/>
                <a:buNone/>
                <a:tabLst/>
                <a:defRPr/>
              </a:pPr>
              <a:r>
                <a:rPr kumimoji="0" lang="en-GB" sz="1600" b="0" i="0" u="none" strike="noStrike" kern="0" cap="none" spc="0" normalizeH="0" baseline="0" noProof="0" dirty="0">
                  <a:ln>
                    <a:noFill/>
                  </a:ln>
                  <a:solidFill>
                    <a:srgbClr val="000000"/>
                  </a:solidFill>
                  <a:effectLst/>
                  <a:uLnTx/>
                  <a:uFillTx/>
                  <a:latin typeface="Calibri"/>
                  <a:ea typeface="Calibri"/>
                  <a:cs typeface="Calibri"/>
                  <a:sym typeface="Calibri"/>
                </a:rPr>
                <a:t>Reduced tension, improved energy levels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139" name="Google Shape;1139;p66"/>
            <p:cNvSpPr/>
            <p:nvPr/>
          </p:nvSpPr>
          <p:spPr>
            <a:xfrm rot="-8317987">
              <a:off x="3441486" y="3255556"/>
              <a:ext cx="1073732" cy="337449"/>
            </a:xfrm>
            <a:prstGeom prst="leftRightArrow">
              <a:avLst>
                <a:gd name="adj1" fmla="val 60000"/>
                <a:gd name="adj2" fmla="val 50000"/>
              </a:avLst>
            </a:pr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0" name="Google Shape;1140;p66"/>
            <p:cNvSpPr txBox="1"/>
            <p:nvPr/>
          </p:nvSpPr>
          <p:spPr>
            <a:xfrm rot="2482013">
              <a:off x="3542721" y="3323046"/>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300"/>
                <a:buFont typeface="Calibri"/>
                <a:buNone/>
                <a:tabLst/>
                <a:defRPr/>
              </a:pP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141" name="Google Shape;1141;p66"/>
            <p:cNvSpPr/>
            <p:nvPr/>
          </p:nvSpPr>
          <p:spPr>
            <a:xfrm>
              <a:off x="2488012" y="1853375"/>
              <a:ext cx="1928281" cy="964140"/>
            </a:xfrm>
            <a:prstGeom prst="roundRect">
              <a:avLst>
                <a:gd name="adj" fmla="val 10000"/>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2" name="Google Shape;1142;p66"/>
            <p:cNvSpPr txBox="1"/>
            <p:nvPr/>
          </p:nvSpPr>
          <p:spPr>
            <a:xfrm>
              <a:off x="2516251" y="1881614"/>
              <a:ext cx="1871803" cy="907662"/>
            </a:xfrm>
            <a:prstGeom prst="rect">
              <a:avLst/>
            </a:prstGeom>
            <a:noFill/>
            <a:ln>
              <a:noFill/>
            </a:ln>
          </p:spPr>
          <p:txBody>
            <a:bodyPr spcFirstLastPara="1" wrap="square" lIns="60950" tIns="60950" rIns="60950" bIns="609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600"/>
                <a:buFont typeface="Calibri"/>
                <a:buNone/>
                <a:tabLst/>
                <a:defRPr/>
              </a:pPr>
              <a:r>
                <a:rPr kumimoji="0" lang="en-GB" sz="1600" b="0" i="0" u="none" strike="noStrike" kern="0" cap="none" spc="0" normalizeH="0" baseline="0" noProof="0">
                  <a:ln>
                    <a:noFill/>
                  </a:ln>
                  <a:solidFill>
                    <a:srgbClr val="000000"/>
                  </a:solidFill>
                  <a:effectLst/>
                  <a:uLnTx/>
                  <a:uFillTx/>
                  <a:latin typeface="Calibri"/>
                  <a:ea typeface="Calibri"/>
                  <a:cs typeface="Calibri"/>
                  <a:sym typeface="Calibri"/>
                </a:rPr>
                <a:t>Visit and train at boxing gym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3" name="Google Shape;1143;p66"/>
            <p:cNvSpPr/>
            <p:nvPr/>
          </p:nvSpPr>
          <p:spPr>
            <a:xfrm rot="-2482013">
              <a:off x="3185314" y="1082552"/>
              <a:ext cx="1073732" cy="337449"/>
            </a:xfrm>
            <a:prstGeom prst="leftRightArrow">
              <a:avLst>
                <a:gd name="adj1" fmla="val 60000"/>
                <a:gd name="adj2" fmla="val 50000"/>
              </a:avLst>
            </a:pr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4" name="Google Shape;1144;p66"/>
            <p:cNvSpPr txBox="1"/>
            <p:nvPr/>
          </p:nvSpPr>
          <p:spPr>
            <a:xfrm rot="-2482013">
              <a:off x="3286549" y="1150042"/>
              <a:ext cx="871262" cy="202469"/>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300"/>
                <a:buFont typeface="Calibri"/>
                <a:buNone/>
                <a:tabLst/>
                <a:defRPr/>
              </a:pPr>
              <a:endParaRPr kumimoji="0" sz="13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pic>
        <p:nvPicPr>
          <p:cNvPr id="1145" name="Google Shape;1145;p66"/>
          <p:cNvPicPr preferRelativeResize="0"/>
          <p:nvPr/>
        </p:nvPicPr>
        <p:blipFill rotWithShape="1">
          <a:blip r:embed="rId3">
            <a:alphaModFix/>
          </a:blip>
          <a:srcRect/>
          <a:stretch/>
        </p:blipFill>
        <p:spPr>
          <a:xfrm rot="-2898863">
            <a:off x="5429604" y="3631549"/>
            <a:ext cx="1454842" cy="1331755"/>
          </a:xfrm>
          <a:prstGeom prst="rect">
            <a:avLst/>
          </a:prstGeom>
          <a:noFill/>
          <a:ln>
            <a:noFill/>
          </a:ln>
        </p:spPr>
      </p:pic>
      <p:pic>
        <p:nvPicPr>
          <p:cNvPr id="1146" name="Google Shape;1146;p66"/>
          <p:cNvPicPr preferRelativeResize="0"/>
          <p:nvPr/>
        </p:nvPicPr>
        <p:blipFill rotWithShape="1">
          <a:blip r:embed="rId4">
            <a:alphaModFix/>
          </a:blip>
          <a:srcRect/>
          <a:stretch/>
        </p:blipFill>
        <p:spPr>
          <a:xfrm rot="2521876">
            <a:off x="5432293" y="3528788"/>
            <a:ext cx="1454842" cy="1331755"/>
          </a:xfrm>
          <a:prstGeom prst="rect">
            <a:avLst/>
          </a:prstGeom>
          <a:noFill/>
          <a:ln>
            <a:noFill/>
          </a:ln>
        </p:spPr>
      </p:pic>
      <p:pic>
        <p:nvPicPr>
          <p:cNvPr id="1147" name="Google Shape;1147;p66"/>
          <p:cNvPicPr preferRelativeResize="0"/>
          <p:nvPr/>
        </p:nvPicPr>
        <p:blipFill rotWithShape="1">
          <a:blip r:embed="rId5">
            <a:alphaModFix/>
          </a:blip>
          <a:srcRect/>
          <a:stretch/>
        </p:blipFill>
        <p:spPr>
          <a:xfrm>
            <a:off x="2105024" y="1331953"/>
            <a:ext cx="1972287" cy="619938"/>
          </a:xfrm>
          <a:prstGeom prst="rect">
            <a:avLst/>
          </a:prstGeom>
          <a:noFill/>
          <a:ln>
            <a:noFill/>
          </a:ln>
        </p:spPr>
      </p:pic>
      <p:sp>
        <p:nvSpPr>
          <p:cNvPr id="1148" name="Google Shape;1148;p66"/>
          <p:cNvSpPr txBox="1"/>
          <p:nvPr/>
        </p:nvSpPr>
        <p:spPr>
          <a:xfrm>
            <a:off x="9412941" y="5803189"/>
            <a:ext cx="3227294"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Calibri"/>
              <a:buNone/>
              <a:tabLst/>
              <a:defRPr/>
            </a:pPr>
            <a:r>
              <a:rPr kumimoji="0" lang="en-GB" sz="2400" b="0" i="0" u="none" strike="noStrike" kern="0" cap="none" spc="0" normalizeH="0" baseline="0" noProof="0">
                <a:ln>
                  <a:noFill/>
                </a:ln>
                <a:solidFill>
                  <a:srgbClr val="000000"/>
                </a:solidFill>
                <a:effectLst/>
                <a:uLnTx/>
                <a:uFillTx/>
                <a:latin typeface="Calibri"/>
                <a:ea typeface="Calibri"/>
                <a:cs typeface="Calibri"/>
                <a:sym typeface="Calibri"/>
              </a:rPr>
              <a:t>Padesky (1990)</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49" name="Google Shape;1149;p66"/>
          <p:cNvSpPr txBox="1"/>
          <p:nvPr/>
        </p:nvSpPr>
        <p:spPr>
          <a:xfrm>
            <a:off x="2388637" y="1331953"/>
            <a:ext cx="1972286"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Calibri"/>
              <a:buNone/>
              <a:tabLst/>
              <a:defRPr/>
            </a:pPr>
            <a:r>
              <a:rPr kumimoji="0" lang="en-GB" sz="2800" b="1" i="0" u="none" strike="noStrike" kern="0" cap="none" spc="0" normalizeH="0" baseline="0" noProof="0">
                <a:ln>
                  <a:noFill/>
                </a:ln>
                <a:solidFill>
                  <a:srgbClr val="000000"/>
                </a:solidFill>
                <a:effectLst/>
                <a:uLnTx/>
                <a:uFillTx/>
                <a:latin typeface="Calibri"/>
                <a:ea typeface="Calibri"/>
                <a:cs typeface="Calibri"/>
                <a:sym typeface="Calibri"/>
              </a:rPr>
              <a:t>Arrested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0" name="Google Shape;1150;p66"/>
          <p:cNvSpPr/>
          <p:nvPr/>
        </p:nvSpPr>
        <p:spPr>
          <a:xfrm>
            <a:off x="2388637" y="1712134"/>
            <a:ext cx="7371183" cy="5005907"/>
          </a:xfrm>
          <a:prstGeom prst="ellipse">
            <a:avLst/>
          </a:prstGeom>
          <a:noFill/>
          <a:ln w="444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sp>
        <p:nvSpPr>
          <p:cNvPr id="1156" name="Google Shape;1156;p67"/>
          <p:cNvSpPr txBox="1">
            <a:spLocks noGrp="1"/>
          </p:cNvSpPr>
          <p:nvPr>
            <p:ph type="title"/>
          </p:nvPr>
        </p:nvSpPr>
        <p:spPr>
          <a:xfrm>
            <a:off x="858350" y="272578"/>
            <a:ext cx="10044112" cy="8461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3F3F3F"/>
              </a:buClr>
              <a:buSzPts val="4000"/>
              <a:buFont typeface="Calibri"/>
              <a:buNone/>
            </a:pPr>
            <a:r>
              <a:rPr lang="en-GB" sz="4000">
                <a:solidFill>
                  <a:srgbClr val="3F3F3F"/>
                </a:solidFill>
                <a:latin typeface="Calibri"/>
                <a:ea typeface="Calibri"/>
                <a:cs typeface="Calibri"/>
                <a:sym typeface="Calibri"/>
              </a:rPr>
              <a:t>Six Senses Self Soothe</a:t>
            </a:r>
            <a:endParaRPr/>
          </a:p>
        </p:txBody>
      </p:sp>
      <p:grpSp>
        <p:nvGrpSpPr>
          <p:cNvPr id="1157" name="Google Shape;1157;p67"/>
          <p:cNvGrpSpPr/>
          <p:nvPr/>
        </p:nvGrpSpPr>
        <p:grpSpPr>
          <a:xfrm>
            <a:off x="847513" y="1826179"/>
            <a:ext cx="9771012" cy="3969905"/>
            <a:chOff x="496118" y="431"/>
            <a:chExt cx="9771012" cy="3969905"/>
          </a:xfrm>
        </p:grpSpPr>
        <p:sp>
          <p:nvSpPr>
            <p:cNvPr id="1158" name="Google Shape;1158;p67"/>
            <p:cNvSpPr/>
            <p:nvPr/>
          </p:nvSpPr>
          <p:spPr>
            <a:xfrm>
              <a:off x="496118" y="431"/>
              <a:ext cx="3053441" cy="1832064"/>
            </a:xfrm>
            <a:prstGeom prst="rect">
              <a:avLst/>
            </a:prstGeom>
            <a:solidFill>
              <a:schemeClr val="accent3">
                <a:alpha val="8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59" name="Google Shape;1159;p67"/>
            <p:cNvSpPr txBox="1"/>
            <p:nvPr/>
          </p:nvSpPr>
          <p:spPr>
            <a:xfrm>
              <a:off x="496118" y="431"/>
              <a:ext cx="3053441" cy="1832064"/>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Vision.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63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Go to your favourite place, take in all the sights, look at some photos.</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0" name="Google Shape;1160;p67"/>
            <p:cNvSpPr/>
            <p:nvPr/>
          </p:nvSpPr>
          <p:spPr>
            <a:xfrm>
              <a:off x="3854904" y="431"/>
              <a:ext cx="3053441" cy="1832064"/>
            </a:xfrm>
            <a:prstGeom prst="rect">
              <a:avLst/>
            </a:prstGeom>
            <a:solidFill>
              <a:schemeClr val="accent3">
                <a:alpha val="8196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1" name="Google Shape;1161;p67"/>
            <p:cNvSpPr txBox="1"/>
            <p:nvPr/>
          </p:nvSpPr>
          <p:spPr>
            <a:xfrm>
              <a:off x="3854904" y="431"/>
              <a:ext cx="3053441" cy="1832064"/>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Hearing.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63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Listen to your favourite music, put it on repeat, create a playlist of your favourite tunes, sing, rap.</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2" name="Google Shape;1162;p67"/>
            <p:cNvSpPr/>
            <p:nvPr/>
          </p:nvSpPr>
          <p:spPr>
            <a:xfrm>
              <a:off x="7213689" y="431"/>
              <a:ext cx="3053441" cy="1832064"/>
            </a:xfrm>
            <a:prstGeom prst="rect">
              <a:avLst/>
            </a:prstGeom>
            <a:solidFill>
              <a:schemeClr val="accent3">
                <a:alpha val="74117"/>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3" name="Google Shape;1163;p67"/>
            <p:cNvSpPr txBox="1"/>
            <p:nvPr/>
          </p:nvSpPr>
          <p:spPr>
            <a:xfrm>
              <a:off x="7213689" y="431"/>
              <a:ext cx="3053441" cy="1832064"/>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Smell.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63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Put on your favourite fragrance, use a scented shower gel or aftershave.</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4" name="Google Shape;1164;p67"/>
            <p:cNvSpPr/>
            <p:nvPr/>
          </p:nvSpPr>
          <p:spPr>
            <a:xfrm>
              <a:off x="496118" y="2137840"/>
              <a:ext cx="3053441" cy="1832064"/>
            </a:xfrm>
            <a:prstGeom prst="rect">
              <a:avLst/>
            </a:prstGeom>
            <a:solidFill>
              <a:schemeClr val="accent3">
                <a:alpha val="65882"/>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5" name="Google Shape;1165;p67"/>
            <p:cNvSpPr txBox="1"/>
            <p:nvPr/>
          </p:nvSpPr>
          <p:spPr>
            <a:xfrm>
              <a:off x="496118" y="2137840"/>
              <a:ext cx="3053441" cy="1832064"/>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Taste.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63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Eat some of your favourite food or non-alcoholic drink (do it mindfully and in moderation. Don’t overdo it!)</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6" name="Google Shape;1166;p67"/>
            <p:cNvSpPr/>
            <p:nvPr/>
          </p:nvSpPr>
          <p:spPr>
            <a:xfrm>
              <a:off x="3854904" y="2138272"/>
              <a:ext cx="3053441" cy="1832064"/>
            </a:xfrm>
            <a:prstGeom prst="rect">
              <a:avLst/>
            </a:prstGeom>
            <a:solidFill>
              <a:schemeClr val="accent3">
                <a:alpha val="58039"/>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7" name="Google Shape;1167;p67"/>
            <p:cNvSpPr txBox="1"/>
            <p:nvPr/>
          </p:nvSpPr>
          <p:spPr>
            <a:xfrm>
              <a:off x="3854904" y="2138272"/>
              <a:ext cx="3053441" cy="1832064"/>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Touch.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63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Take a long hot bath or shower, pet your cat or dog, brush your hair, hug someone, put a cold cloth on your head, change into your favourite clothes.</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8" name="Google Shape;1168;p67"/>
            <p:cNvSpPr/>
            <p:nvPr/>
          </p:nvSpPr>
          <p:spPr>
            <a:xfrm>
              <a:off x="7213689" y="2137840"/>
              <a:ext cx="3053441" cy="1832064"/>
            </a:xfrm>
            <a:prstGeom prst="rect">
              <a:avLst/>
            </a:prstGeom>
            <a:solidFill>
              <a:schemeClr val="accent3">
                <a:alpha val="49803"/>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69" name="Google Shape;1169;p67"/>
            <p:cNvSpPr txBox="1"/>
            <p:nvPr/>
          </p:nvSpPr>
          <p:spPr>
            <a:xfrm>
              <a:off x="7213689" y="2137840"/>
              <a:ext cx="3053441" cy="1832064"/>
            </a:xfrm>
            <a:prstGeom prst="rect">
              <a:avLst/>
            </a:prstGeom>
            <a:noFill/>
            <a:ln>
              <a:noFill/>
            </a:ln>
          </p:spPr>
          <p:txBody>
            <a:bodyPr spcFirstLastPara="1" wrap="square" lIns="68575" tIns="68575" rIns="68575" bIns="68575"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Movement.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630"/>
                </a:spcBef>
                <a:spcAft>
                  <a:spcPts val="0"/>
                </a:spcAft>
                <a:buClr>
                  <a:srgbClr val="000000"/>
                </a:buClr>
                <a:buSzPts val="1800"/>
                <a:buFont typeface="Calibri"/>
                <a:buNone/>
                <a:tabLst/>
                <a:defRPr/>
              </a:pPr>
              <a:r>
                <a:rPr kumimoji="0" lang="en-GB" sz="1800" b="0" i="0" u="none" strike="noStrike" kern="0" cap="none" spc="0" normalizeH="0" baseline="0" noProof="0">
                  <a:ln>
                    <a:noFill/>
                  </a:ln>
                  <a:solidFill>
                    <a:srgbClr val="000000"/>
                  </a:solidFill>
                  <a:effectLst/>
                  <a:uLnTx/>
                  <a:uFillTx/>
                  <a:latin typeface="Calibri"/>
                  <a:ea typeface="Calibri"/>
                  <a:cs typeface="Calibri"/>
                  <a:sym typeface="Calibri"/>
                </a:rPr>
                <a:t>Go for a run, stretch, dance, go to the gym. </a:t>
              </a: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pic>
        <p:nvPicPr>
          <p:cNvPr id="1170" name="Google Shape;1170;p67"/>
          <p:cNvPicPr preferRelativeResize="0"/>
          <p:nvPr/>
        </p:nvPicPr>
        <p:blipFill rotWithShape="1">
          <a:blip r:embed="rId3">
            <a:alphaModFix/>
          </a:blip>
          <a:srcRect/>
          <a:stretch/>
        </p:blipFill>
        <p:spPr>
          <a:xfrm>
            <a:off x="10926126" y="5491345"/>
            <a:ext cx="914479" cy="914479"/>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75"/>
        <p:cNvGrpSpPr/>
        <p:nvPr/>
      </p:nvGrpSpPr>
      <p:grpSpPr>
        <a:xfrm>
          <a:off x="0" y="0"/>
          <a:ext cx="0" cy="0"/>
          <a:chOff x="0" y="0"/>
          <a:chExt cx="0" cy="0"/>
        </a:xfrm>
      </p:grpSpPr>
      <p:pic>
        <p:nvPicPr>
          <p:cNvPr id="1176" name="Google Shape;1176;p68"/>
          <p:cNvPicPr preferRelativeResize="0"/>
          <p:nvPr/>
        </p:nvPicPr>
        <p:blipFill rotWithShape="1">
          <a:blip r:embed="rId4">
            <a:alphaModFix/>
          </a:blip>
          <a:srcRect l="23379" r="10899" b="9091"/>
          <a:stretch/>
        </p:blipFill>
        <p:spPr>
          <a:xfrm>
            <a:off x="20" y="10"/>
            <a:ext cx="5448280" cy="6857990"/>
          </a:xfrm>
          <a:prstGeom prst="rect">
            <a:avLst/>
          </a:prstGeom>
          <a:noFill/>
          <a:ln>
            <a:noFill/>
          </a:ln>
        </p:spPr>
      </p:pic>
      <p:sp>
        <p:nvSpPr>
          <p:cNvPr id="1177" name="Google Shape;1177;p68"/>
          <p:cNvSpPr txBox="1">
            <a:spLocks noGrp="1"/>
          </p:cNvSpPr>
          <p:nvPr>
            <p:ph type="title"/>
          </p:nvPr>
        </p:nvSpPr>
        <p:spPr>
          <a:xfrm>
            <a:off x="4978399" y="1380068"/>
            <a:ext cx="6524623" cy="2616199"/>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000"/>
              <a:buFont typeface="Calibri"/>
              <a:buNone/>
            </a:pPr>
            <a:r>
              <a:rPr lang="en-GB" sz="6000"/>
              <a:t>End of Day 1</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9"/>
          <p:cNvSpPr txBox="1">
            <a:spLocks noGrp="1"/>
          </p:cNvSpPr>
          <p:nvPr>
            <p:ph type="title"/>
          </p:nvPr>
        </p:nvSpPr>
        <p:spPr>
          <a:xfrm>
            <a:off x="665528" y="267616"/>
            <a:ext cx="9929812" cy="10747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3F3F3F"/>
              </a:buClr>
              <a:buSzPts val="3800"/>
              <a:buFont typeface="Calibri"/>
              <a:buNone/>
            </a:pPr>
            <a:r>
              <a:rPr lang="en-GB" sz="3800">
                <a:solidFill>
                  <a:srgbClr val="3F3F3F"/>
                </a:solidFill>
                <a:latin typeface="Calibri"/>
                <a:ea typeface="Calibri"/>
                <a:cs typeface="Calibri"/>
                <a:sym typeface="Calibri"/>
              </a:rPr>
              <a:t>Overall Learning objectives </a:t>
            </a:r>
            <a:endParaRPr/>
          </a:p>
        </p:txBody>
      </p:sp>
      <p:sp>
        <p:nvSpPr>
          <p:cNvPr id="369" name="Google Shape;369;p9"/>
          <p:cNvSpPr txBox="1">
            <a:spLocks noGrp="1"/>
          </p:cNvSpPr>
          <p:nvPr>
            <p:ph type="body" idx="1"/>
          </p:nvPr>
        </p:nvSpPr>
        <p:spPr>
          <a:xfrm>
            <a:off x="768716" y="2370015"/>
            <a:ext cx="9723437" cy="36830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800"/>
              <a:buFont typeface="Arial"/>
              <a:buNone/>
            </a:pPr>
            <a:r>
              <a:rPr lang="en-GB" sz="1800" dirty="0">
                <a:solidFill>
                  <a:schemeClr val="dk1"/>
                </a:solidFill>
                <a:latin typeface="Calibri"/>
                <a:ea typeface="Calibri"/>
                <a:cs typeface="Calibri"/>
                <a:sym typeface="Calibri"/>
              </a:rPr>
              <a:t>By the end of the training it is hoped that you will….</a:t>
            </a:r>
            <a:endParaRPr dirty="0"/>
          </a:p>
          <a:p>
            <a:pPr marL="0" marR="0" lvl="0" indent="0" algn="l" rtl="0">
              <a:lnSpc>
                <a:spcPct val="90000"/>
              </a:lnSpc>
              <a:spcBef>
                <a:spcPts val="100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685800" marR="0" lvl="1" indent="-228600" algn="l" rtl="0">
              <a:lnSpc>
                <a:spcPct val="90000"/>
              </a:lnSpc>
              <a:spcBef>
                <a:spcPts val="50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Know what the Your Choice programme is.</a:t>
            </a:r>
            <a:endParaRPr dirty="0"/>
          </a:p>
          <a:p>
            <a:pPr marL="685800" marR="0" lvl="1" indent="-228600" algn="l" rtl="0">
              <a:lnSpc>
                <a:spcPct val="90000"/>
              </a:lnSpc>
              <a:spcBef>
                <a:spcPts val="50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Have an understanding of the underlying principles of CBT and how this approach can be helpful in your work with young people at risk of harm or vulnerability.</a:t>
            </a:r>
            <a:endParaRPr dirty="0"/>
          </a:p>
          <a:p>
            <a:pPr marL="685800" marR="0" lvl="1" indent="-228600" algn="l" rtl="0">
              <a:lnSpc>
                <a:spcPct val="90000"/>
              </a:lnSpc>
              <a:spcBef>
                <a:spcPts val="50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Be familiar with the Guiding Principles of Your Choice.</a:t>
            </a:r>
            <a:endParaRPr dirty="0"/>
          </a:p>
          <a:p>
            <a:pPr marL="685800" marR="0" lvl="1" indent="-228600" algn="l" rtl="0">
              <a:lnSpc>
                <a:spcPct val="90000"/>
              </a:lnSpc>
              <a:spcBef>
                <a:spcPts val="50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Understand the link between activating events, thoughts, feelings and behaviours.</a:t>
            </a:r>
            <a:endParaRPr dirty="0"/>
          </a:p>
          <a:p>
            <a:pPr marL="685800" marR="0" lvl="1" indent="-228600" algn="l" rtl="0">
              <a:lnSpc>
                <a:spcPct val="90000"/>
              </a:lnSpc>
              <a:spcBef>
                <a:spcPts val="50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Think creatively about goal setting and how to identify and manage problematic thoughts, feelings and behaviours that “get in the way”.</a:t>
            </a:r>
            <a:endParaRPr dirty="0"/>
          </a:p>
          <a:p>
            <a:pPr marL="685800" marR="0" lvl="1" indent="-228600" algn="l" rtl="0">
              <a:lnSpc>
                <a:spcPct val="90000"/>
              </a:lnSpc>
              <a:spcBef>
                <a:spcPts val="50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Be open and committed to understanding unique and diversity factors that influence each young person’s engagement, their presentation and their behaviour.</a:t>
            </a:r>
            <a:endParaRPr dirty="0"/>
          </a:p>
          <a:p>
            <a:pPr marL="685800" marR="0" lvl="1" indent="-228600" algn="l" rtl="0">
              <a:lnSpc>
                <a:spcPct val="90000"/>
              </a:lnSpc>
              <a:spcBef>
                <a:spcPts val="50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Be familiar with a range of CBT exercises that can be adapted and used with young people to help them to achieve their goals.</a:t>
            </a:r>
            <a:endParaRPr dirty="0"/>
          </a:p>
          <a:p>
            <a:pPr marL="685800" marR="0" lvl="1" indent="-228600" algn="l" rtl="0">
              <a:lnSpc>
                <a:spcPct val="90000"/>
              </a:lnSpc>
              <a:spcBef>
                <a:spcPts val="50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Be aware of the importance and impact of therapeutic processes and the importance of clinical supervision.</a:t>
            </a:r>
            <a:endParaRPr dirty="0"/>
          </a:p>
          <a:p>
            <a:pPr marL="685800" marR="0" lvl="1" indent="-228600" algn="l" rtl="0">
              <a:lnSpc>
                <a:spcPct val="90000"/>
              </a:lnSpc>
              <a:spcBef>
                <a:spcPts val="50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Stay awesome and continue to champion for our young people </a:t>
            </a:r>
            <a:r>
              <a:rPr lang="en-GB" sz="1800" dirty="0">
                <a:solidFill>
                  <a:schemeClr val="dk1"/>
                </a:solidFill>
                <a:latin typeface="Calibri"/>
                <a:ea typeface="Calibri"/>
                <a:cs typeface="Calibri"/>
                <a:sym typeface="Calibri"/>
              </a:rPr>
              <a:t>in your area</a:t>
            </a:r>
            <a:r>
              <a:rPr lang="en-GB" sz="1800" b="0" i="0" u="none" strike="noStrike" cap="none" dirty="0">
                <a:solidFill>
                  <a:schemeClr val="dk1"/>
                </a:solidFill>
                <a:latin typeface="Calibri"/>
                <a:ea typeface="Calibri"/>
                <a:cs typeface="Calibri"/>
                <a:sym typeface="Calibri"/>
              </a:rPr>
              <a:t>.</a:t>
            </a:r>
            <a:endParaRPr dirty="0"/>
          </a:p>
          <a:p>
            <a:pPr marL="457200" marR="0" lvl="1" indent="0" algn="l" rtl="0">
              <a:lnSpc>
                <a:spcPct val="90000"/>
              </a:lnSpc>
              <a:spcBef>
                <a:spcPts val="5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457200" marR="0" lvl="1" indent="0" algn="l" rtl="0">
              <a:lnSpc>
                <a:spcPct val="90000"/>
              </a:lnSpc>
              <a:spcBef>
                <a:spcPts val="5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2A6E052-D76D-403A-B9A1-EA02198C5753}" vid="{583BFC8F-3649-42FF-A7ED-E25A89F79F6D}"/>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d1dd342-62aa-4dbb-8450-4cbb9fca134e" xsi:nil="true"/>
    <lcf76f155ced4ddcb4097134ff3c332f xmlns="a236dca2-aff4-4671-857e-2c128bcab171">
      <Terms xmlns="http://schemas.microsoft.com/office/infopath/2007/PartnerControls"/>
    </lcf76f155ced4ddcb4097134ff3c332f>
    <Contents xmlns="a236dca2-aff4-4671-857e-2c128bcab171">Whats in the folder</Content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A944770B0EF1488736AA0509374890" ma:contentTypeVersion="14" ma:contentTypeDescription="Create a new document." ma:contentTypeScope="" ma:versionID="5f68d4bde208bcefce86ed1f803beb0d">
  <xsd:schema xmlns:xsd="http://www.w3.org/2001/XMLSchema" xmlns:xs="http://www.w3.org/2001/XMLSchema" xmlns:p="http://schemas.microsoft.com/office/2006/metadata/properties" xmlns:ns2="a236dca2-aff4-4671-857e-2c128bcab171" xmlns:ns3="ed1dd342-62aa-4dbb-8450-4cbb9fca134e" targetNamespace="http://schemas.microsoft.com/office/2006/metadata/properties" ma:root="true" ma:fieldsID="461f245f6aa62f57bfac30dc545c5760" ns2:_="" ns3:_="">
    <xsd:import namespace="a236dca2-aff4-4671-857e-2c128bcab171"/>
    <xsd:import namespace="ed1dd342-62aa-4dbb-8450-4cbb9fca13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Cont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6dca2-aff4-4671-857e-2c128bcab1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bdf54ce-dd5d-4b41-9a76-d653432b0ef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Contents" ma:index="21" nillable="true" ma:displayName="Contents" ma:default="Whats in the folder" ma:description="Describes what is contained within the folder." ma:format="Dropdown" ma:internalName="Content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1dd342-62aa-4dbb-8450-4cbb9fca134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4b19781-8778-4ea8-bef0-f1d5dc21525f}" ma:internalName="TaxCatchAll" ma:showField="CatchAllData" ma:web="ed1dd342-62aa-4dbb-8450-4cbb9fca13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50EC22-F3B8-4E0C-85F3-6A2C1BAE9013}">
  <ds:schemaRefs>
    <ds:schemaRef ds:uri="http://schemas.microsoft.com/sharepoint/v3/contenttype/forms"/>
  </ds:schemaRefs>
</ds:datastoreItem>
</file>

<file path=customXml/itemProps2.xml><?xml version="1.0" encoding="utf-8"?>
<ds:datastoreItem xmlns:ds="http://schemas.openxmlformats.org/officeDocument/2006/customXml" ds:itemID="{6EC8599A-2A95-4204-97AD-713758946F41}">
  <ds:schemaRefs>
    <ds:schemaRef ds:uri="http://purl.org/dc/terms/"/>
    <ds:schemaRef ds:uri="a236dca2-aff4-4671-857e-2c128bcab171"/>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ed1dd342-62aa-4dbb-8450-4cbb9fca134e"/>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57B08434-C6E7-4AA4-912A-711677668049}"/>
</file>

<file path=docProps/app.xml><?xml version="1.0" encoding="utf-8"?>
<Properties xmlns="http://schemas.openxmlformats.org/officeDocument/2006/extended-properties" xmlns:vt="http://schemas.openxmlformats.org/officeDocument/2006/docPropsVTypes">
  <TotalTime>0</TotalTime>
  <Words>9428</Words>
  <Application>Microsoft Office PowerPoint</Application>
  <PresentationFormat>Widescreen</PresentationFormat>
  <Paragraphs>674</Paragraphs>
  <Slides>82</Slides>
  <Notes>79</Notes>
  <HiddenSlides>0</HiddenSlides>
  <MMClips>1</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82</vt:i4>
      </vt:variant>
    </vt:vector>
  </HeadingPairs>
  <TitlesOfParts>
    <vt:vector size="99" baseType="lpstr">
      <vt:lpstr>Aptos</vt:lpstr>
      <vt:lpstr>Aptos Display</vt:lpstr>
      <vt:lpstr>Arial</vt:lpstr>
      <vt:lpstr>Calibri</vt:lpstr>
      <vt:lpstr>Calibri Light</vt:lpstr>
      <vt:lpstr>Corbel</vt:lpstr>
      <vt:lpstr>Noto Sans Symbols</vt:lpstr>
      <vt:lpstr>Quattrocento Sans</vt:lpstr>
      <vt:lpstr>Raleway</vt:lpstr>
      <vt:lpstr>Symbol</vt:lpstr>
      <vt:lpstr>Office Theme</vt:lpstr>
      <vt:lpstr>1_Office Theme</vt:lpstr>
      <vt:lpstr>2_Custom Design</vt:lpstr>
      <vt:lpstr>1_Custom Design</vt:lpstr>
      <vt:lpstr>3_Custom Design</vt:lpstr>
      <vt:lpstr>2_Office Theme</vt:lpstr>
      <vt:lpstr>Powerpoint theme</vt:lpstr>
      <vt:lpstr>"Your Choice"- Enhanced CBT Practice  Practitioner Training</vt:lpstr>
      <vt:lpstr>PowerPoint Presentation</vt:lpstr>
      <vt:lpstr>Day 1</vt:lpstr>
      <vt:lpstr>PowerPoint Presentation</vt:lpstr>
      <vt:lpstr>PowerPoint Presentation</vt:lpstr>
      <vt:lpstr>Taking care of yourself </vt:lpstr>
      <vt:lpstr>PowerPoint Presentation</vt:lpstr>
      <vt:lpstr>Training programme overview </vt:lpstr>
      <vt:lpstr>Overall Learning objectives </vt:lpstr>
      <vt:lpstr>Learning objectives Day One </vt:lpstr>
      <vt:lpstr>PowerPoint Presentation</vt:lpstr>
      <vt:lpstr>PowerPoint Presentation</vt:lpstr>
      <vt:lpstr>PowerPoint Presentation</vt:lpstr>
      <vt:lpstr>Trainer role and responsibilities </vt:lpstr>
      <vt:lpstr>What is a Your Choice Clinical Lead? </vt:lpstr>
      <vt:lpstr>What is a Your Choice coach? </vt:lpstr>
      <vt:lpstr>PowerPoint Presentation</vt:lpstr>
      <vt:lpstr>PowerPoint Presentation</vt:lpstr>
      <vt:lpstr>PowerPoint Presentation</vt:lpstr>
      <vt:lpstr>The "Your Choice" Framework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them?</vt:lpstr>
      <vt:lpstr>       </vt:lpstr>
      <vt:lpstr>PowerPoint Presentation</vt:lpstr>
      <vt:lpstr>PowerPoint Presentation</vt:lpstr>
      <vt:lpstr>Why you?</vt:lpstr>
      <vt:lpstr>PowerPoint Presentation</vt:lpstr>
      <vt:lpstr>Why a CBT approach?</vt:lpstr>
      <vt:lpstr>  </vt:lpstr>
      <vt:lpstr>The “Your Choice” approach to CBT.</vt:lpstr>
      <vt:lpstr>Your Choice Coach Training &amp; Support </vt:lpstr>
      <vt:lpstr>PowerPoint Presentation</vt:lpstr>
      <vt:lpstr>The “Your Choice” approach to CBT.</vt:lpstr>
      <vt:lpstr>The “Your Choice” approach to CBT.</vt:lpstr>
      <vt:lpstr>PowerPoint Presentation</vt:lpstr>
      <vt:lpstr>PowerPoint Presentation</vt:lpstr>
      <vt:lpstr>Guiding principles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 Your Choice Case Study </vt:lpstr>
      <vt:lpstr>PowerPoint Presentation</vt:lpstr>
      <vt:lpstr>PowerPoint Presentation</vt:lpstr>
      <vt:lpstr>Therapeutic skills</vt:lpstr>
      <vt:lpstr>PowerPoint Presentation</vt:lpstr>
      <vt:lpstr>What are your magic ingredients?</vt:lpstr>
      <vt:lpstr>PowerPoint Presentation</vt:lpstr>
      <vt:lpstr>Top Tips for building and maintaining relationships</vt:lpstr>
      <vt:lpstr>PowerPoint Presentation</vt:lpstr>
      <vt:lpstr>Cultural competence/sensitivity</vt:lpstr>
      <vt:lpstr>Cultural competence/ sensitivity</vt:lpstr>
      <vt:lpstr>How has your view of yourself been influenced by the social GRACES?  How have these contributed to any strengths and areas of resilience that you have?   How might the social GRACES influence on your work with young people? </vt:lpstr>
      <vt:lpstr>PowerPoint Presentation</vt:lpstr>
      <vt:lpstr>Starting the conversation about culture with young people</vt:lpstr>
      <vt:lpstr>PowerPoint Presentation</vt:lpstr>
      <vt:lpstr>PowerPoint Presentation</vt:lpstr>
      <vt:lpstr>PowerPoint Presentation</vt:lpstr>
      <vt:lpstr>Introducing The Five Factors CBT Model</vt:lpstr>
      <vt:lpstr>Traditional CBT targets thinking and behaviour</vt:lpstr>
      <vt:lpstr>The Five Factors CBT Model</vt:lpstr>
      <vt:lpstr>A vicious cycle</vt:lpstr>
      <vt:lpstr>A vicious cycle</vt:lpstr>
      <vt:lpstr>A vicious cycle</vt:lpstr>
      <vt:lpstr>Breaking a vicious cycle using Behavioural Activation</vt:lpstr>
      <vt:lpstr>Breaking a vicious cycle using Behavioural Activation</vt:lpstr>
      <vt:lpstr>Breaking a vicious cycle using Behavioural Activation</vt:lpstr>
      <vt:lpstr>Breaking a vicious cycle using Behavioural Activation</vt:lpstr>
      <vt:lpstr>Breaking a vicious cycle using Behavioural Activation</vt:lpstr>
      <vt:lpstr>Breaking a vicious cycle using Behavioural Activation</vt:lpstr>
      <vt:lpstr>Six Senses Self Soothe</vt:lpstr>
      <vt:lpstr>End of Day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Karla Goodman</dc:creator>
  <cp:lastModifiedBy>Karla Goodman</cp:lastModifiedBy>
  <cp:revision>18</cp:revision>
  <dcterms:created xsi:type="dcterms:W3CDTF">2025-08-21T13:15:43Z</dcterms:created>
  <dcterms:modified xsi:type="dcterms:W3CDTF">2026-07-29T15:15:33Z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0x010100E6A944770B0EF1488736AA0509374890</vt:lpwstr>
  </property>
  <property fmtid="{D5CDD505-2E9C-101B-9397-08002B2CF9AE}" pid="3" name="MediaServiceImageTags">
    <vt:lpwstr/>
  </property>
</Properties>
</file>