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8" r:id="rId5"/>
    <p:sldMasterId id="2147483670" r:id="rId6"/>
    <p:sldMasterId id="2147483675" r:id="rId7"/>
  </p:sldMasterIdLst>
  <p:notesMasterIdLst>
    <p:notesMasterId r:id="rId28"/>
  </p:notesMasterIdLst>
  <p:sldIdLst>
    <p:sldId id="423" r:id="rId8"/>
    <p:sldId id="424" r:id="rId9"/>
    <p:sldId id="425" r:id="rId10"/>
    <p:sldId id="426" r:id="rId11"/>
    <p:sldId id="427" r:id="rId12"/>
    <p:sldId id="428" r:id="rId13"/>
    <p:sldId id="429" r:id="rId14"/>
    <p:sldId id="430" r:id="rId15"/>
    <p:sldId id="431" r:id="rId16"/>
    <p:sldId id="432" r:id="rId17"/>
    <p:sldId id="433" r:id="rId18"/>
    <p:sldId id="593" r:id="rId19"/>
    <p:sldId id="434" r:id="rId20"/>
    <p:sldId id="435" r:id="rId21"/>
    <p:sldId id="436" r:id="rId22"/>
    <p:sldId id="437" r:id="rId23"/>
    <p:sldId id="438" r:id="rId24"/>
    <p:sldId id="439" r:id="rId25"/>
    <p:sldId id="440" r:id="rId26"/>
    <p:sldId id="213459263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F1181F-2921-4B6F-9A42-75107A719AD0}" v="2" dt="2026-07-29T15:19:15.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199" autoAdjust="0"/>
  </p:normalViewPr>
  <p:slideViewPr>
    <p:cSldViewPr snapToGrid="0">
      <p:cViewPr varScale="1">
        <p:scale>
          <a:sx n="65" d="100"/>
          <a:sy n="65" d="100"/>
        </p:scale>
        <p:origin x="12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viewProps" Target="viewProps.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la Goodman" userId="489bafec-1189-491d-b582-7a11328f08fc" providerId="ADAL" clId="{D1E2FD06-941B-4186-B6EB-B3A454340242}"/>
    <pc:docChg chg="modSld">
      <pc:chgData name="Karla Goodman" userId="489bafec-1189-491d-b582-7a11328f08fc" providerId="ADAL" clId="{D1E2FD06-941B-4186-B6EB-B3A454340242}" dt="2026-07-29T15:19:12.459" v="284"/>
      <pc:docMkLst>
        <pc:docMk/>
      </pc:docMkLst>
      <pc:sldChg chg="modNotesTx">
        <pc:chgData name="Karla Goodman" userId="489bafec-1189-491d-b582-7a11328f08fc" providerId="ADAL" clId="{D1E2FD06-941B-4186-B6EB-B3A454340242}" dt="2026-07-29T15:16:24.437" v="49" actId="20577"/>
        <pc:sldMkLst>
          <pc:docMk/>
          <pc:sldMk cId="0" sldId="426"/>
        </pc:sldMkLst>
      </pc:sldChg>
      <pc:sldChg chg="modSp mod">
        <pc:chgData name="Karla Goodman" userId="489bafec-1189-491d-b582-7a11328f08fc" providerId="ADAL" clId="{D1E2FD06-941B-4186-B6EB-B3A454340242}" dt="2026-07-29T15:16:40.237" v="50" actId="255"/>
        <pc:sldMkLst>
          <pc:docMk/>
          <pc:sldMk cId="0" sldId="430"/>
        </pc:sldMkLst>
        <pc:spChg chg="mod">
          <ac:chgData name="Karla Goodman" userId="489bafec-1189-491d-b582-7a11328f08fc" providerId="ADAL" clId="{D1E2FD06-941B-4186-B6EB-B3A454340242}" dt="2026-07-29T15:16:40.237" v="50" actId="255"/>
          <ac:spMkLst>
            <pc:docMk/>
            <pc:sldMk cId="0" sldId="430"/>
            <ac:spMk id="2576" creationId="{00000000-0000-0000-0000-000000000000}"/>
          </ac:spMkLst>
        </pc:spChg>
      </pc:sldChg>
      <pc:sldChg chg="modSp mod modNotesTx">
        <pc:chgData name="Karla Goodman" userId="489bafec-1189-491d-b582-7a11328f08fc" providerId="ADAL" clId="{D1E2FD06-941B-4186-B6EB-B3A454340242}" dt="2026-07-29T15:17:57.104" v="225" actId="20577"/>
        <pc:sldMkLst>
          <pc:docMk/>
          <pc:sldMk cId="0" sldId="433"/>
        </pc:sldMkLst>
        <pc:spChg chg="mod">
          <ac:chgData name="Karla Goodman" userId="489bafec-1189-491d-b582-7a11328f08fc" providerId="ADAL" clId="{D1E2FD06-941B-4186-B6EB-B3A454340242}" dt="2026-07-29T15:17:09.329" v="51" actId="1076"/>
          <ac:spMkLst>
            <pc:docMk/>
            <pc:sldMk cId="0" sldId="433"/>
            <ac:spMk id="2617" creationId="{00000000-0000-0000-0000-000000000000}"/>
          </ac:spMkLst>
        </pc:spChg>
        <pc:spChg chg="mod">
          <ac:chgData name="Karla Goodman" userId="489bafec-1189-491d-b582-7a11328f08fc" providerId="ADAL" clId="{D1E2FD06-941B-4186-B6EB-B3A454340242}" dt="2026-07-29T15:17:21.321" v="63" actId="20577"/>
          <ac:spMkLst>
            <pc:docMk/>
            <pc:sldMk cId="0" sldId="433"/>
            <ac:spMk id="2626" creationId="{00000000-0000-0000-0000-000000000000}"/>
          </ac:spMkLst>
        </pc:spChg>
      </pc:sldChg>
      <pc:sldChg chg="modSp mod">
        <pc:chgData name="Karla Goodman" userId="489bafec-1189-491d-b582-7a11328f08fc" providerId="ADAL" clId="{D1E2FD06-941B-4186-B6EB-B3A454340242}" dt="2026-07-29T15:18:19.010" v="282" actId="20577"/>
        <pc:sldMkLst>
          <pc:docMk/>
          <pc:sldMk cId="0" sldId="434"/>
        </pc:sldMkLst>
        <pc:spChg chg="mod">
          <ac:chgData name="Karla Goodman" userId="489bafec-1189-491d-b582-7a11328f08fc" providerId="ADAL" clId="{D1E2FD06-941B-4186-B6EB-B3A454340242}" dt="2026-07-29T15:18:19.010" v="282" actId="20577"/>
          <ac:spMkLst>
            <pc:docMk/>
            <pc:sldMk cId="0" sldId="434"/>
            <ac:spMk id="2637" creationId="{00000000-0000-0000-0000-000000000000}"/>
          </ac:spMkLst>
        </pc:spChg>
      </pc:sldChg>
      <pc:sldChg chg="modSp mod">
        <pc:chgData name="Karla Goodman" userId="489bafec-1189-491d-b582-7a11328f08fc" providerId="ADAL" clId="{D1E2FD06-941B-4186-B6EB-B3A454340242}" dt="2026-07-29T15:19:12.459" v="284"/>
        <pc:sldMkLst>
          <pc:docMk/>
          <pc:sldMk cId="0" sldId="436"/>
        </pc:sldMkLst>
        <pc:picChg chg="mod">
          <ac:chgData name="Karla Goodman" userId="489bafec-1189-491d-b582-7a11328f08fc" providerId="ADAL" clId="{D1E2FD06-941B-4186-B6EB-B3A454340242}" dt="2026-07-29T15:19:12.459" v="284"/>
          <ac:picMkLst>
            <pc:docMk/>
            <pc:sldMk cId="0" sldId="436"/>
            <ac:picMk id="3" creationId="{EECBD8DF-E049-E1FF-5B63-22859E8D0EE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1D61B1-B03F-4902-AD5C-3B00125D42D6}" type="datetimeFigureOut">
              <a:rPr lang="en-GB" smtClean="0"/>
              <a:t>29/07/2026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C32B6D-97D8-4365-95C4-513C0AE6AF23}" type="slidenum">
              <a:rPr lang="en-GB" smtClean="0"/>
              <a:t>‹#›</a:t>
            </a:fld>
            <a:endParaRPr lang="en-GB"/>
          </a:p>
        </p:txBody>
      </p:sp>
    </p:spTree>
    <p:extLst>
      <p:ext uri="{BB962C8B-B14F-4D97-AF65-F5344CB8AC3E}">
        <p14:creationId xmlns:p14="http://schemas.microsoft.com/office/powerpoint/2010/main" val="3778778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3"/>
        <p:cNvGrpSpPr/>
        <p:nvPr/>
      </p:nvGrpSpPr>
      <p:grpSpPr>
        <a:xfrm>
          <a:off x="0" y="0"/>
          <a:ext cx="0" cy="0"/>
          <a:chOff x="0" y="0"/>
          <a:chExt cx="0" cy="0"/>
        </a:xfrm>
      </p:grpSpPr>
      <p:sp>
        <p:nvSpPr>
          <p:cNvPr id="2514" name="Google Shape;2514;p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5" name="Google Shape;2515;p1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Welcome to Day 4. </a:t>
            </a:r>
          </a:p>
          <a:p>
            <a:pPr marL="0" lvl="0" indent="0" algn="l" rtl="0">
              <a:spcBef>
                <a:spcPts val="0"/>
              </a:spcBef>
              <a:spcAft>
                <a:spcPts val="0"/>
              </a:spcAft>
              <a:buNone/>
            </a:pPr>
            <a:endParaRPr lang="en-GB" dirty="0"/>
          </a:p>
        </p:txBody>
      </p:sp>
      <p:sp>
        <p:nvSpPr>
          <p:cNvPr id="2516" name="Google Shape;2516;p1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3"/>
        <p:cNvGrpSpPr/>
        <p:nvPr/>
      </p:nvGrpSpPr>
      <p:grpSpPr>
        <a:xfrm>
          <a:off x="0" y="0"/>
          <a:ext cx="0" cy="0"/>
          <a:chOff x="0" y="0"/>
          <a:chExt cx="0" cy="0"/>
        </a:xfrm>
      </p:grpSpPr>
      <p:sp>
        <p:nvSpPr>
          <p:cNvPr id="2594" name="Google Shape;2594;p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5" name="Google Shape;2595;p1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Sometimes referred to Relapse prevention in the clinical world, we want young people to have a place to gather their new learnings about themselves. This will be something that they can refer to or share with people that they think will be important to understand them well.</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 suggested structure for this is as follows: You are encouraged to be as creative as possible. </a:t>
            </a:r>
            <a:endParaRPr dirty="0"/>
          </a:p>
        </p:txBody>
      </p:sp>
      <p:sp>
        <p:nvSpPr>
          <p:cNvPr id="2596" name="Google Shape;2596;p1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2"/>
        <p:cNvGrpSpPr/>
        <p:nvPr/>
      </p:nvGrpSpPr>
      <p:grpSpPr>
        <a:xfrm>
          <a:off x="0" y="0"/>
          <a:ext cx="0" cy="0"/>
          <a:chOff x="0" y="0"/>
          <a:chExt cx="0" cy="0"/>
        </a:xfrm>
      </p:grpSpPr>
      <p:sp>
        <p:nvSpPr>
          <p:cNvPr id="2613" name="Google Shape;2613;p1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4" name="Google Shape;2614;p1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In pairs come up with as many suggestions of how to make this creative/ accessible as possible. You could always ask coaches to create their own personal my manuals and provide creative materials to support them to do this. </a:t>
            </a:r>
            <a:endParaRPr dirty="0"/>
          </a:p>
        </p:txBody>
      </p:sp>
      <p:sp>
        <p:nvSpPr>
          <p:cNvPr id="2615" name="Google Shape;2615;p1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17474F0-E789-4BAB-B6F1-BAF02A607699}" type="slidenum">
              <a:rPr lang="en-GB" smtClean="0"/>
              <a:t>12</a:t>
            </a:fld>
            <a:endParaRPr lang="en-GB"/>
          </a:p>
        </p:txBody>
      </p:sp>
    </p:spTree>
    <p:extLst>
      <p:ext uri="{BB962C8B-B14F-4D97-AF65-F5344CB8AC3E}">
        <p14:creationId xmlns:p14="http://schemas.microsoft.com/office/powerpoint/2010/main" val="3795087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1"/>
        <p:cNvGrpSpPr/>
        <p:nvPr/>
      </p:nvGrpSpPr>
      <p:grpSpPr>
        <a:xfrm>
          <a:off x="0" y="0"/>
          <a:ext cx="0" cy="0"/>
          <a:chOff x="0" y="0"/>
          <a:chExt cx="0" cy="0"/>
        </a:xfrm>
      </p:grpSpPr>
      <p:sp>
        <p:nvSpPr>
          <p:cNvPr id="2632" name="Google Shape;2632;p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3" name="Google Shape;2633;p1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You may wish to use post it notes- with name so that you can compare with pre scores at the end of the training.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Don’t forget to send results back to the Your Choice central team. </a:t>
            </a:r>
            <a:r>
              <a:rPr lang="en-GB" dirty="0" err="1"/>
              <a:t>yourchoice@liia.london</a:t>
            </a:r>
            <a:endParaRPr dirty="0"/>
          </a:p>
          <a:p>
            <a:pPr marL="0" lvl="0" indent="0" algn="l" rtl="0">
              <a:spcBef>
                <a:spcPts val="0"/>
              </a:spcBef>
              <a:spcAft>
                <a:spcPts val="0"/>
              </a:spcAft>
              <a:buNone/>
            </a:pPr>
            <a:endParaRPr dirty="0"/>
          </a:p>
        </p:txBody>
      </p:sp>
      <p:sp>
        <p:nvSpPr>
          <p:cNvPr id="2634" name="Google Shape;2634;p1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8"/>
        <p:cNvGrpSpPr/>
        <p:nvPr/>
      </p:nvGrpSpPr>
      <p:grpSpPr>
        <a:xfrm>
          <a:off x="0" y="0"/>
          <a:ext cx="0" cy="0"/>
          <a:chOff x="0" y="0"/>
          <a:chExt cx="0" cy="0"/>
        </a:xfrm>
      </p:grpSpPr>
      <p:sp>
        <p:nvSpPr>
          <p:cNvPr id="2639" name="Google Shape;2639;p18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40" name="Google Shape;2640;p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3"/>
        <p:cNvGrpSpPr/>
        <p:nvPr/>
      </p:nvGrpSpPr>
      <p:grpSpPr>
        <a:xfrm>
          <a:off x="0" y="0"/>
          <a:ext cx="0" cy="0"/>
          <a:chOff x="0" y="0"/>
          <a:chExt cx="0" cy="0"/>
        </a:xfrm>
      </p:grpSpPr>
      <p:sp>
        <p:nvSpPr>
          <p:cNvPr id="2644" name="Google Shape;2644;p1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5" name="Google Shape;2645;p1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Please ensure that your trainees complete the evaluation using the following link.</a:t>
            </a:r>
            <a:endParaRPr/>
          </a:p>
          <a:p>
            <a:pPr marL="0" lvl="0" indent="0" algn="l" rtl="0">
              <a:spcBef>
                <a:spcPts val="0"/>
              </a:spcBef>
              <a:spcAft>
                <a:spcPts val="0"/>
              </a:spcAft>
              <a:buNone/>
            </a:pPr>
            <a:endParaRPr/>
          </a:p>
        </p:txBody>
      </p:sp>
      <p:sp>
        <p:nvSpPr>
          <p:cNvPr id="2646" name="Google Shape;2646;p1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9"/>
        <p:cNvGrpSpPr/>
        <p:nvPr/>
      </p:nvGrpSpPr>
      <p:grpSpPr>
        <a:xfrm>
          <a:off x="0" y="0"/>
          <a:ext cx="0" cy="0"/>
          <a:chOff x="0" y="0"/>
          <a:chExt cx="0" cy="0"/>
        </a:xfrm>
      </p:grpSpPr>
      <p:sp>
        <p:nvSpPr>
          <p:cNvPr id="2650" name="Google Shape;2650;p1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1" name="Google Shape;2651;p1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Arrived at end of day.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Encourage personal reflections around learning preferences for learners to share with their Clinical supervisors to support their ongoing learning. </a:t>
            </a:r>
            <a:endParaRPr dirty="0"/>
          </a:p>
        </p:txBody>
      </p:sp>
      <p:sp>
        <p:nvSpPr>
          <p:cNvPr id="2652" name="Google Shape;2652;p1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6"/>
        <p:cNvGrpSpPr/>
        <p:nvPr/>
      </p:nvGrpSpPr>
      <p:grpSpPr>
        <a:xfrm>
          <a:off x="0" y="0"/>
          <a:ext cx="0" cy="0"/>
          <a:chOff x="0" y="0"/>
          <a:chExt cx="0" cy="0"/>
        </a:xfrm>
      </p:grpSpPr>
      <p:sp>
        <p:nvSpPr>
          <p:cNvPr id="2657" name="Google Shape;2657;p18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58" name="Google Shape;2658;p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3"/>
        <p:cNvGrpSpPr/>
        <p:nvPr/>
      </p:nvGrpSpPr>
      <p:grpSpPr>
        <a:xfrm>
          <a:off x="0" y="0"/>
          <a:ext cx="0" cy="0"/>
          <a:chOff x="0" y="0"/>
          <a:chExt cx="0" cy="0"/>
        </a:xfrm>
      </p:grpSpPr>
      <p:sp>
        <p:nvSpPr>
          <p:cNvPr id="2664" name="Google Shape;2664;p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5" name="Google Shape;2665;p1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6" name="Google Shape;2666;p1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0"/>
        <p:cNvGrpSpPr/>
        <p:nvPr/>
      </p:nvGrpSpPr>
      <p:grpSpPr>
        <a:xfrm>
          <a:off x="0" y="0"/>
          <a:ext cx="0" cy="0"/>
          <a:chOff x="0" y="0"/>
          <a:chExt cx="0" cy="0"/>
        </a:xfrm>
      </p:grpSpPr>
      <p:sp>
        <p:nvSpPr>
          <p:cNvPr id="2671" name="Google Shape;2671;p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2" name="Google Shape;2672;p1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3" name="Google Shape;2673;p1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0"/>
        <p:cNvGrpSpPr/>
        <p:nvPr/>
      </p:nvGrpSpPr>
      <p:grpSpPr>
        <a:xfrm>
          <a:off x="0" y="0"/>
          <a:ext cx="0" cy="0"/>
          <a:chOff x="0" y="0"/>
          <a:chExt cx="0" cy="0"/>
        </a:xfrm>
      </p:grpSpPr>
      <p:sp>
        <p:nvSpPr>
          <p:cNvPr id="2521" name="Google Shape;2521;p1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2" name="Google Shape;2522;p1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Start Day 4</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What do you need from trainer to support today’s reflective session?</a:t>
            </a:r>
          </a:p>
          <a:p>
            <a:pPr marL="0" lvl="0" indent="0" algn="l" rtl="0">
              <a:spcBef>
                <a:spcPts val="0"/>
              </a:spcBef>
              <a:spcAft>
                <a:spcPts val="0"/>
              </a:spcAft>
              <a:buNone/>
            </a:pPr>
            <a:r>
              <a:rPr lang="en-GB" dirty="0"/>
              <a:t>What do you need from each other to support today’s reflective session?</a:t>
            </a:r>
            <a:endParaRPr dirty="0"/>
          </a:p>
        </p:txBody>
      </p:sp>
      <p:sp>
        <p:nvSpPr>
          <p:cNvPr id="2523" name="Google Shape;2523;p1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3B6AE-9F41-A46A-EA43-E4727BC6C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19EEAC-1156-53E1-7A99-6D0704BD58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7A6AEA-3264-0C64-9907-D2A0721CF4D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E22C2BF-1655-E871-C540-39C38E6138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4CE160-B77F-4E96-9CC3-7037832939E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3768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7"/>
        <p:cNvGrpSpPr/>
        <p:nvPr/>
      </p:nvGrpSpPr>
      <p:grpSpPr>
        <a:xfrm>
          <a:off x="0" y="0"/>
          <a:ext cx="0" cy="0"/>
          <a:chOff x="0" y="0"/>
          <a:chExt cx="0" cy="0"/>
        </a:xfrm>
      </p:grpSpPr>
      <p:sp>
        <p:nvSpPr>
          <p:cNvPr id="2528" name="Google Shape;2528;p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9" name="Google Shape;2529;p1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0" name="Google Shape;2530;p1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4"/>
        <p:cNvGrpSpPr/>
        <p:nvPr/>
      </p:nvGrpSpPr>
      <p:grpSpPr>
        <a:xfrm>
          <a:off x="0" y="0"/>
          <a:ext cx="0" cy="0"/>
          <a:chOff x="0" y="0"/>
          <a:chExt cx="0" cy="0"/>
        </a:xfrm>
      </p:grpSpPr>
      <p:sp>
        <p:nvSpPr>
          <p:cNvPr id="2535" name="Google Shape;2535;p1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6" name="Google Shape;2536;p1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Start with breathing exercise- or another grounding exercise of your choice. </a:t>
            </a:r>
            <a:endParaRPr dirty="0"/>
          </a:p>
        </p:txBody>
      </p:sp>
      <p:sp>
        <p:nvSpPr>
          <p:cNvPr id="2537" name="Google Shape;2537;p1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8"/>
        <p:cNvGrpSpPr/>
        <p:nvPr/>
      </p:nvGrpSpPr>
      <p:grpSpPr>
        <a:xfrm>
          <a:off x="0" y="0"/>
          <a:ext cx="0" cy="0"/>
          <a:chOff x="0" y="0"/>
          <a:chExt cx="0" cy="0"/>
        </a:xfrm>
      </p:grpSpPr>
      <p:sp>
        <p:nvSpPr>
          <p:cNvPr id="2549" name="Google Shape;2549;p1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0" name="Google Shape;2550;p1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1" name="Google Shape;2551;p1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6"/>
        <p:cNvGrpSpPr/>
        <p:nvPr/>
      </p:nvGrpSpPr>
      <p:grpSpPr>
        <a:xfrm>
          <a:off x="0" y="0"/>
          <a:ext cx="0" cy="0"/>
          <a:chOff x="0" y="0"/>
          <a:chExt cx="0" cy="0"/>
        </a:xfrm>
      </p:grpSpPr>
      <p:sp>
        <p:nvSpPr>
          <p:cNvPr id="2557" name="Google Shape;2557;p1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8" name="Google Shape;2558;p1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Feel free to add any other case discussions based on themes from the check in. </a:t>
            </a:r>
            <a:endParaRPr/>
          </a:p>
        </p:txBody>
      </p:sp>
      <p:sp>
        <p:nvSpPr>
          <p:cNvPr id="2559" name="Google Shape;2559;p1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4"/>
        <p:cNvGrpSpPr/>
        <p:nvPr/>
      </p:nvGrpSpPr>
      <p:grpSpPr>
        <a:xfrm>
          <a:off x="0" y="0"/>
          <a:ext cx="0" cy="0"/>
          <a:chOff x="0" y="0"/>
          <a:chExt cx="0" cy="0"/>
        </a:xfrm>
      </p:grpSpPr>
      <p:sp>
        <p:nvSpPr>
          <p:cNvPr id="2565" name="Google Shape;2565;p1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6" name="Google Shape;2566;p1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7" name="Google Shape;2567;p1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1"/>
        <p:cNvGrpSpPr/>
        <p:nvPr/>
      </p:nvGrpSpPr>
      <p:grpSpPr>
        <a:xfrm>
          <a:off x="0" y="0"/>
          <a:ext cx="0" cy="0"/>
          <a:chOff x="0" y="0"/>
          <a:chExt cx="0" cy="0"/>
        </a:xfrm>
      </p:grpSpPr>
      <p:sp>
        <p:nvSpPr>
          <p:cNvPr id="2572" name="Google Shape;2572;p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3" name="Google Shape;2573;p1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4" name="Google Shape;2574;p1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7"/>
        <p:cNvGrpSpPr/>
        <p:nvPr/>
      </p:nvGrpSpPr>
      <p:grpSpPr>
        <a:xfrm>
          <a:off x="0" y="0"/>
          <a:ext cx="0" cy="0"/>
          <a:chOff x="0" y="0"/>
          <a:chExt cx="0" cy="0"/>
        </a:xfrm>
      </p:grpSpPr>
      <p:sp>
        <p:nvSpPr>
          <p:cNvPr id="2588" name="Google Shape;2588;p1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9" name="Google Shape;2589;p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3"/>
        <p:cNvGrpSpPr/>
        <p:nvPr/>
      </p:nvGrpSpPr>
      <p:grpSpPr>
        <a:xfrm>
          <a:off x="0" y="0"/>
          <a:ext cx="0" cy="0"/>
          <a:chOff x="0" y="0"/>
          <a:chExt cx="0" cy="0"/>
        </a:xfrm>
      </p:grpSpPr>
      <p:sp>
        <p:nvSpPr>
          <p:cNvPr id="94" name="Google Shape;94;p191"/>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5" name="Google Shape;95;p191"/>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ctr"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19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7" name="Google Shape;97;p191"/>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8" name="Google Shape;98;p191"/>
          <p:cNvSpPr txBox="1">
            <a:spLocks noGrp="1"/>
          </p:cNvSpPr>
          <p:nvPr>
            <p:ph type="sldNum" idx="12"/>
          </p:nvPr>
        </p:nvSpPr>
        <p:spPr>
          <a:xfrm>
            <a:off x="10951856" y="5867131"/>
            <a:ext cx="551167"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0" marR="0" lvl="1" indent="0" algn="l" rtl="0">
              <a:spcBef>
                <a:spcPts val="0"/>
              </a:spcBef>
              <a:buNone/>
              <a:defRPr sz="1800" b="0" i="0" u="none" strike="noStrike" cap="none">
                <a:solidFill>
                  <a:schemeClr val="dk1"/>
                </a:solidFill>
                <a:latin typeface="Calibri"/>
                <a:ea typeface="Calibri"/>
                <a:cs typeface="Calibri"/>
                <a:sym typeface="Calibri"/>
              </a:defRPr>
            </a:lvl2pPr>
            <a:lvl3pPr marL="0" marR="0" lvl="2" indent="0" algn="l" rtl="0">
              <a:spcBef>
                <a:spcPts val="0"/>
              </a:spcBef>
              <a:buNone/>
              <a:defRPr sz="1800" b="0" i="0" u="none" strike="noStrike" cap="none">
                <a:solidFill>
                  <a:schemeClr val="dk1"/>
                </a:solidFill>
                <a:latin typeface="Calibri"/>
                <a:ea typeface="Calibri"/>
                <a:cs typeface="Calibri"/>
                <a:sym typeface="Calibri"/>
              </a:defRPr>
            </a:lvl3pPr>
            <a:lvl4pPr marL="0" marR="0" lvl="3" indent="0" algn="l" rtl="0">
              <a:spcBef>
                <a:spcPts val="0"/>
              </a:spcBef>
              <a:buNone/>
              <a:defRPr sz="1800" b="0" i="0" u="none" strike="noStrike" cap="none">
                <a:solidFill>
                  <a:schemeClr val="dk1"/>
                </a:solidFill>
                <a:latin typeface="Calibri"/>
                <a:ea typeface="Calibri"/>
                <a:cs typeface="Calibri"/>
                <a:sym typeface="Calibri"/>
              </a:defRPr>
            </a:lvl4pPr>
            <a:lvl5pPr marL="0" marR="0" lvl="4" indent="0" algn="l" rtl="0">
              <a:spcBef>
                <a:spcPts val="0"/>
              </a:spcBef>
              <a:buNone/>
              <a:defRPr sz="1800" b="0" i="0" u="none" strike="noStrike" cap="none">
                <a:solidFill>
                  <a:schemeClr val="dk1"/>
                </a:solidFill>
                <a:latin typeface="Calibri"/>
                <a:ea typeface="Calibri"/>
                <a:cs typeface="Calibri"/>
                <a:sym typeface="Calibri"/>
              </a:defRPr>
            </a:lvl5pPr>
            <a:lvl6pPr marL="0" marR="0" lvl="5" indent="0" algn="l" rtl="0">
              <a:spcBef>
                <a:spcPts val="0"/>
              </a:spcBef>
              <a:buNone/>
              <a:defRPr sz="1800" b="0" i="0" u="none" strike="noStrike" cap="none">
                <a:solidFill>
                  <a:schemeClr val="dk1"/>
                </a:solidFill>
                <a:latin typeface="Calibri"/>
                <a:ea typeface="Calibri"/>
                <a:cs typeface="Calibri"/>
                <a:sym typeface="Calibri"/>
              </a:defRPr>
            </a:lvl6pPr>
            <a:lvl7pPr marL="0" marR="0" lvl="6" indent="0" algn="l" rtl="0">
              <a:spcBef>
                <a:spcPts val="0"/>
              </a:spcBef>
              <a:buNone/>
              <a:defRPr sz="1800" b="0" i="0" u="none" strike="noStrike" cap="none">
                <a:solidFill>
                  <a:schemeClr val="dk1"/>
                </a:solidFill>
                <a:latin typeface="Calibri"/>
                <a:ea typeface="Calibri"/>
                <a:cs typeface="Calibri"/>
                <a:sym typeface="Calibri"/>
              </a:defRPr>
            </a:lvl7pPr>
            <a:lvl8pPr marL="0" marR="0" lvl="7" indent="0" algn="l" rtl="0">
              <a:spcBef>
                <a:spcPts val="0"/>
              </a:spcBef>
              <a:buNone/>
              <a:defRPr sz="1800" b="0" i="0" u="none" strike="noStrike" cap="none">
                <a:solidFill>
                  <a:schemeClr val="dk1"/>
                </a:solidFill>
                <a:latin typeface="Calibri"/>
                <a:ea typeface="Calibri"/>
                <a:cs typeface="Calibri"/>
                <a:sym typeface="Calibri"/>
              </a:defRPr>
            </a:lvl8pPr>
            <a:lvl9pPr marL="0" marR="0" lvl="8" indent="0" algn="l" rtl="0">
              <a:spcBef>
                <a:spcPts val="0"/>
              </a:spcBef>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660804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3"/>
        <p:cNvGrpSpPr/>
        <p:nvPr/>
      </p:nvGrpSpPr>
      <p:grpSpPr>
        <a:xfrm>
          <a:off x="0" y="0"/>
          <a:ext cx="0" cy="0"/>
          <a:chOff x="0" y="0"/>
          <a:chExt cx="0" cy="0"/>
        </a:xfrm>
      </p:grpSpPr>
      <p:sp>
        <p:nvSpPr>
          <p:cNvPr id="144" name="Google Shape;144;p196"/>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5" name="Google Shape;145;p196"/>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ctr"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19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7" name="Google Shape;147;p19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8" name="Google Shape;148;p196"/>
          <p:cNvSpPr txBox="1">
            <a:spLocks noGrp="1"/>
          </p:cNvSpPr>
          <p:nvPr>
            <p:ph type="sldNum" idx="12"/>
          </p:nvPr>
        </p:nvSpPr>
        <p:spPr>
          <a:xfrm>
            <a:off x="10951856" y="5867131"/>
            <a:ext cx="551167"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518005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rotWithShape="1">
          <a:blip r:embed="rId2">
            <a:alphaModFix/>
          </a:blip>
          <a:tile tx="0" ty="0" sx="100000" sy="100000" flip="none" algn="tl"/>
        </a:blipFill>
        <a:effectLst/>
      </p:bgPr>
    </p:bg>
    <p:spTree>
      <p:nvGrpSpPr>
        <p:cNvPr id="1" name="Shape 149"/>
        <p:cNvGrpSpPr/>
        <p:nvPr/>
      </p:nvGrpSpPr>
      <p:grpSpPr>
        <a:xfrm>
          <a:off x="0" y="0"/>
          <a:ext cx="0" cy="0"/>
          <a:chOff x="0" y="0"/>
          <a:chExt cx="0" cy="0"/>
        </a:xfrm>
      </p:grpSpPr>
    </p:spTree>
    <p:extLst>
      <p:ext uri="{BB962C8B-B14F-4D97-AF65-F5344CB8AC3E}">
        <p14:creationId xmlns:p14="http://schemas.microsoft.com/office/powerpoint/2010/main" val="1515572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50"/>
        <p:cNvGrpSpPr/>
        <p:nvPr/>
      </p:nvGrpSpPr>
      <p:grpSpPr>
        <a:xfrm>
          <a:off x="0" y="0"/>
          <a:ext cx="0" cy="0"/>
          <a:chOff x="0" y="0"/>
          <a:chExt cx="0" cy="0"/>
        </a:xfrm>
      </p:grpSpPr>
      <p:sp>
        <p:nvSpPr>
          <p:cNvPr id="151" name="Google Shape;151;p202"/>
          <p:cNvSpPr txBox="1">
            <a:spLocks noGrp="1"/>
          </p:cNvSpPr>
          <p:nvPr>
            <p:ph type="title"/>
          </p:nvPr>
        </p:nvSpPr>
        <p:spPr>
          <a:xfrm>
            <a:off x="1484312" y="1600200"/>
            <a:ext cx="3549121" cy="1371600"/>
          </a:xfrm>
          <a:prstGeom prst="rect">
            <a:avLst/>
          </a:prstGeom>
          <a:noFill/>
          <a:ln>
            <a:noFill/>
          </a:ln>
        </p:spPr>
        <p:txBody>
          <a:bodyPr spcFirstLastPara="1" wrap="square" lIns="91425" tIns="45700" rIns="91425" bIns="45700" anchor="b" anchorCtr="0">
            <a:normAutofit/>
          </a:bodyPr>
          <a:lstStyle>
            <a:lvl1pPr marR="0" lvl="0" algn="ctr" rtl="0">
              <a:lnSpc>
                <a:spcPct val="9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2" name="Google Shape;152;p202"/>
          <p:cNvSpPr txBox="1">
            <a:spLocks noGrp="1"/>
          </p:cNvSpPr>
          <p:nvPr>
            <p:ph type="body" idx="1"/>
          </p:nvPr>
        </p:nvSpPr>
        <p:spPr>
          <a:xfrm>
            <a:off x="5262033" y="685799"/>
            <a:ext cx="6240990" cy="5105401"/>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0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53" name="Google Shape;153;p202"/>
          <p:cNvSpPr txBox="1">
            <a:spLocks noGrp="1"/>
          </p:cNvSpPr>
          <p:nvPr>
            <p:ph type="body" idx="2"/>
          </p:nvPr>
        </p:nvSpPr>
        <p:spPr>
          <a:xfrm>
            <a:off x="1484312" y="2971800"/>
            <a:ext cx="3549121" cy="1828800"/>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54" name="Google Shape;154;p20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5" name="Google Shape;155;p20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6" name="Google Shape;156;p20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5609124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7"/>
        <p:cNvGrpSpPr/>
        <p:nvPr/>
      </p:nvGrpSpPr>
      <p:grpSpPr>
        <a:xfrm>
          <a:off x="0" y="0"/>
          <a:ext cx="0" cy="0"/>
          <a:chOff x="0" y="0"/>
          <a:chExt cx="0" cy="0"/>
        </a:xfrm>
      </p:grpSpPr>
      <p:sp>
        <p:nvSpPr>
          <p:cNvPr id="158" name="Google Shape;158;p20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9" name="Google Shape;159;p20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0" name="Google Shape;160;p20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6342819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27061-6241-AA54-5EB2-CE172E7A484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1A21306-04D6-67C6-E160-E924C68C5F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33FBD9F-2497-BD10-5E96-718C270C1BB1}"/>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5" name="Footer Placeholder 4">
            <a:extLst>
              <a:ext uri="{FF2B5EF4-FFF2-40B4-BE49-F238E27FC236}">
                <a16:creationId xmlns:a16="http://schemas.microsoft.com/office/drawing/2014/main" id="{674D2F4D-52E7-656B-5DF6-3658BE3C3F9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7ED4F58-94C6-398A-7CF2-2156FC1D89CB}"/>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2868685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50302-BDBA-BC06-BD96-A75A67D5F3D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F17AC9C-3397-9DF4-3613-80E4FEC96B7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D68D4A7-8620-001E-28C4-1E47CA94117B}"/>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5" name="Footer Placeholder 4">
            <a:extLst>
              <a:ext uri="{FF2B5EF4-FFF2-40B4-BE49-F238E27FC236}">
                <a16:creationId xmlns:a16="http://schemas.microsoft.com/office/drawing/2014/main" id="{4F669082-8507-3439-DFB5-603272AF15F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AD65137-976D-BE99-4024-BE0C177868AA}"/>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3110269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9BDFC-DD9C-41A3-0B44-8E67D06FF84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C84EBCB9-A90D-5D0A-E64E-8EB15097A9F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8186C0C-FDAE-E185-6CFD-731FAA89EAA1}"/>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5" name="Footer Placeholder 4">
            <a:extLst>
              <a:ext uri="{FF2B5EF4-FFF2-40B4-BE49-F238E27FC236}">
                <a16:creationId xmlns:a16="http://schemas.microsoft.com/office/drawing/2014/main" id="{674A8FB0-8C86-0FC8-9F10-0B62A7F7011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2C47C38-6901-FDA3-DCF8-9A3E45901914}"/>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5856715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0A0F7-EF24-FD5B-FE67-4A04FBD316E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C43472A-5BCF-498B-A158-ABFC037DAFC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E7AFE55-7C35-BC1D-BA11-B34FAEBC33C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4177CBD-4E88-6F33-43FB-D864339D0594}"/>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6" name="Footer Placeholder 5">
            <a:extLst>
              <a:ext uri="{FF2B5EF4-FFF2-40B4-BE49-F238E27FC236}">
                <a16:creationId xmlns:a16="http://schemas.microsoft.com/office/drawing/2014/main" id="{79714617-1736-031E-2910-C5DAEDAFC69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51F5485-B6CB-D13A-C115-03CC2227DDF7}"/>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2548242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870C-C947-B251-02EF-1E78C661B0B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58A949B8-A39B-5C90-1C79-05F6DE2369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0251309-2D00-7513-DCAA-BF82EA4B176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8A0D9B0D-245A-EEE6-A170-1DFF75398D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C41FFD-2DE9-B998-E948-5C9A2FC912A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AB752CB-578D-41B4-1194-7CF87FAC410C}"/>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8" name="Footer Placeholder 7">
            <a:extLst>
              <a:ext uri="{FF2B5EF4-FFF2-40B4-BE49-F238E27FC236}">
                <a16:creationId xmlns:a16="http://schemas.microsoft.com/office/drawing/2014/main" id="{1A65734C-43CC-C115-6F0E-2A193165DF9D}"/>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7A531278-AA81-2171-22D5-A707519B2B0B}"/>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37690354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07269-040A-1628-A255-DB8EA179AC7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6EE57BA-6C7A-3539-E5CC-997320CC3A7F}"/>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4" name="Footer Placeholder 3">
            <a:extLst>
              <a:ext uri="{FF2B5EF4-FFF2-40B4-BE49-F238E27FC236}">
                <a16:creationId xmlns:a16="http://schemas.microsoft.com/office/drawing/2014/main" id="{1C0F523D-3254-C591-1F20-1F5F994441F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A5C6E2D-0F5C-7D15-DBDF-4F488EA9656E}"/>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10939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9"/>
        <p:cNvGrpSpPr/>
        <p:nvPr/>
      </p:nvGrpSpPr>
      <p:grpSpPr>
        <a:xfrm>
          <a:off x="0" y="0"/>
          <a:ext cx="0" cy="0"/>
          <a:chOff x="0" y="0"/>
          <a:chExt cx="0" cy="0"/>
        </a:xfrm>
      </p:grpSpPr>
      <p:sp>
        <p:nvSpPr>
          <p:cNvPr id="100" name="Google Shape;100;p19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1" name="Google Shape;101;p19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p19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424995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A6F4E2-0B1F-15C6-49E1-B99AD1C507FA}"/>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3" name="Footer Placeholder 2">
            <a:extLst>
              <a:ext uri="{FF2B5EF4-FFF2-40B4-BE49-F238E27FC236}">
                <a16:creationId xmlns:a16="http://schemas.microsoft.com/office/drawing/2014/main" id="{489AA39A-6273-4125-88F4-03946020A99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FD31C96-30B8-8211-4A3A-5F282ABB72C6}"/>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3417977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12EC7-2F89-F695-4301-182521B6EB8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5D5D803-2F1C-4170-84AA-EA414DA243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C9862D3-A1BE-A1C1-7D39-B33D8A7535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86C49F2-FF36-283A-D212-B721A9000BC7}"/>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6" name="Footer Placeholder 5">
            <a:extLst>
              <a:ext uri="{FF2B5EF4-FFF2-40B4-BE49-F238E27FC236}">
                <a16:creationId xmlns:a16="http://schemas.microsoft.com/office/drawing/2014/main" id="{F5C59BE7-C390-64C9-1A59-AEB2CF5A8C5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9182BCD-11F3-F8E3-7F64-30F65EFF80AE}"/>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41551439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E0615-38B9-09E7-6259-2588CF9F89E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8FB2D79-26AC-7E7F-7D85-99339247ED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2C43AEA7-CF26-B932-7B2C-BF0F7061D9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6D44692-7156-4CC6-9B1B-C4E170C622DD}"/>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6" name="Footer Placeholder 5">
            <a:extLst>
              <a:ext uri="{FF2B5EF4-FFF2-40B4-BE49-F238E27FC236}">
                <a16:creationId xmlns:a16="http://schemas.microsoft.com/office/drawing/2014/main" id="{72DF5ACC-2D9D-A986-FB9C-C723F51C94F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E467B6F3-A332-5F57-3B32-31AB80B2604C}"/>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40417562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16CD2-55EE-AC03-F2B5-A3F6E0F6E0D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614A8B8-1146-0933-73C1-549AE5A9B02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D199E7F-9D82-286E-DE0E-85EECD7241FE}"/>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5" name="Footer Placeholder 4">
            <a:extLst>
              <a:ext uri="{FF2B5EF4-FFF2-40B4-BE49-F238E27FC236}">
                <a16:creationId xmlns:a16="http://schemas.microsoft.com/office/drawing/2014/main" id="{8195F85F-71DA-A5C2-C2CB-C071CAF3F20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AF74B4D-0F32-6622-4FBA-F75672319B82}"/>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25079268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5CFAFC-A238-E642-1064-CFA399FFF0B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F416972-2AA7-400C-7E2B-49BD57B4689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10C5FD7-8714-2AEB-081A-9D1C34160F8F}"/>
              </a:ext>
            </a:extLst>
          </p:cNvPr>
          <p:cNvSpPr>
            <a:spLocks noGrp="1"/>
          </p:cNvSpPr>
          <p:nvPr>
            <p:ph type="dt" sz="half" idx="10"/>
          </p:nvPr>
        </p:nvSpPr>
        <p:spPr/>
        <p:txBody>
          <a:bodyPr/>
          <a:lstStyle/>
          <a:p>
            <a:fld id="{59611B67-9BEF-4601-B14D-437708E2DFD5}" type="datetimeFigureOut">
              <a:rPr lang="en-GB" smtClean="0"/>
              <a:t>29/07/2026</a:t>
            </a:fld>
            <a:endParaRPr lang="en-GB" dirty="0"/>
          </a:p>
        </p:txBody>
      </p:sp>
      <p:sp>
        <p:nvSpPr>
          <p:cNvPr id="5" name="Footer Placeholder 4">
            <a:extLst>
              <a:ext uri="{FF2B5EF4-FFF2-40B4-BE49-F238E27FC236}">
                <a16:creationId xmlns:a16="http://schemas.microsoft.com/office/drawing/2014/main" id="{F80A953B-B728-9376-AF82-98B66A440B8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3162CC5-7030-1103-A36B-949E43553190}"/>
              </a:ext>
            </a:extLst>
          </p:cNvPr>
          <p:cNvSpPr>
            <a:spLocks noGrp="1"/>
          </p:cNvSpPr>
          <p:nvPr>
            <p:ph type="sldNum" sz="quarter" idx="12"/>
          </p:nvPr>
        </p:nvSpPr>
        <p:spPr/>
        <p:txBody>
          <a:bodyPr/>
          <a:lstStyle/>
          <a:p>
            <a:fld id="{98227701-737B-4909-BFE2-07737A908574}" type="slidenum">
              <a:rPr lang="en-GB" smtClean="0"/>
              <a:t>‹#›</a:t>
            </a:fld>
            <a:endParaRPr lang="en-GB" dirty="0"/>
          </a:p>
        </p:txBody>
      </p:sp>
    </p:spTree>
    <p:extLst>
      <p:ext uri="{BB962C8B-B14F-4D97-AF65-F5344CB8AC3E}">
        <p14:creationId xmlns:p14="http://schemas.microsoft.com/office/powerpoint/2010/main" val="41228441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89"/>
        <p:cNvGrpSpPr/>
        <p:nvPr/>
      </p:nvGrpSpPr>
      <p:grpSpPr>
        <a:xfrm>
          <a:off x="0" y="0"/>
          <a:ext cx="0" cy="0"/>
          <a:chOff x="0" y="0"/>
          <a:chExt cx="0" cy="0"/>
        </a:xfrm>
      </p:grpSpPr>
    </p:spTree>
    <p:extLst>
      <p:ext uri="{BB962C8B-B14F-4D97-AF65-F5344CB8AC3E}">
        <p14:creationId xmlns:p14="http://schemas.microsoft.com/office/powerpoint/2010/main" val="493846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03"/>
        <p:cNvGrpSpPr/>
        <p:nvPr/>
      </p:nvGrpSpPr>
      <p:grpSpPr>
        <a:xfrm>
          <a:off x="0" y="0"/>
          <a:ext cx="0" cy="0"/>
          <a:chOff x="0" y="0"/>
          <a:chExt cx="0" cy="0"/>
        </a:xfrm>
      </p:grpSpPr>
      <p:sp>
        <p:nvSpPr>
          <p:cNvPr id="104" name="Google Shape;104;p198"/>
          <p:cNvSpPr txBox="1">
            <a:spLocks noGrp="1"/>
          </p:cNvSpPr>
          <p:nvPr>
            <p:ph type="title"/>
          </p:nvPr>
        </p:nvSpPr>
        <p:spPr>
          <a:xfrm>
            <a:off x="1482724" y="1752599"/>
            <a:ext cx="5426158" cy="1371600"/>
          </a:xfrm>
          <a:prstGeom prst="rect">
            <a:avLst/>
          </a:prstGeom>
          <a:noFill/>
          <a:ln>
            <a:noFill/>
          </a:ln>
        </p:spPr>
        <p:txBody>
          <a:bodyPr spcFirstLastPara="1" wrap="square" lIns="91425" tIns="45700" rIns="91425" bIns="45700" anchor="b" anchorCtr="0">
            <a:normAutofit/>
          </a:bodyPr>
          <a:lstStyle>
            <a:lvl1pPr marR="0" lvl="0" algn="ctr" rtl="0">
              <a:lnSpc>
                <a:spcPct val="9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5" name="Google Shape;105;p198"/>
          <p:cNvSpPr>
            <a:spLocks noGrp="1"/>
          </p:cNvSpPr>
          <p:nvPr>
            <p:ph type="pic" idx="2"/>
          </p:nvPr>
        </p:nvSpPr>
        <p:spPr>
          <a:xfrm>
            <a:off x="7594682" y="914400"/>
            <a:ext cx="3280974" cy="4572000"/>
          </a:xfrm>
          <a:prstGeom prst="roundRect">
            <a:avLst>
              <a:gd name="adj" fmla="val 4280"/>
            </a:avLst>
          </a:prstGeom>
          <a:noFill/>
          <a:ln w="38100" cap="flat" cmpd="sng">
            <a:solidFill>
              <a:schemeClr val="lt2"/>
            </a:solidFill>
            <a:prstDash val="solid"/>
            <a:round/>
            <a:headEnd type="none" w="sm" len="sm"/>
            <a:tailEnd type="none" w="sm" len="sm"/>
          </a:ln>
        </p:spPr>
      </p:sp>
      <p:sp>
        <p:nvSpPr>
          <p:cNvPr id="106" name="Google Shape;106;p198"/>
          <p:cNvSpPr txBox="1">
            <a:spLocks noGrp="1"/>
          </p:cNvSpPr>
          <p:nvPr>
            <p:ph type="body" idx="1"/>
          </p:nvPr>
        </p:nvSpPr>
        <p:spPr>
          <a:xfrm>
            <a:off x="1482724" y="3124199"/>
            <a:ext cx="5426158" cy="1828800"/>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07" name="Google Shape;107;p19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8" name="Google Shape;108;p19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9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167709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10"/>
        <p:cNvGrpSpPr/>
        <p:nvPr/>
      </p:nvGrpSpPr>
      <p:grpSpPr>
        <a:xfrm>
          <a:off x="0" y="0"/>
          <a:ext cx="0" cy="0"/>
          <a:chOff x="0" y="0"/>
          <a:chExt cx="0" cy="0"/>
        </a:xfrm>
      </p:grpSpPr>
      <p:sp>
        <p:nvSpPr>
          <p:cNvPr id="111" name="Google Shape;111;p199"/>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 name="Google Shape;112;p199"/>
          <p:cNvSpPr txBox="1">
            <a:spLocks noGrp="1"/>
          </p:cNvSpPr>
          <p:nvPr>
            <p:ph type="body" idx="1"/>
          </p:nvPr>
        </p:nvSpPr>
        <p:spPr>
          <a:xfrm>
            <a:off x="1484312" y="2666999"/>
            <a:ext cx="4895055" cy="3124201"/>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90000"/>
              </a:lnSpc>
              <a:spcBef>
                <a:spcPts val="10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5pPr>
            <a:lvl6pPr marL="2743200" marR="0" lvl="5"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6pPr>
            <a:lvl7pPr marL="3200400" marR="0" lvl="6"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7pPr>
            <a:lvl8pPr marL="3657600" marR="0" lvl="7"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8pPr>
            <a:lvl9pPr marL="4114800" marR="0" lvl="8"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113" name="Google Shape;113;p199"/>
          <p:cNvSpPr txBox="1">
            <a:spLocks noGrp="1"/>
          </p:cNvSpPr>
          <p:nvPr>
            <p:ph type="body" idx="2"/>
          </p:nvPr>
        </p:nvSpPr>
        <p:spPr>
          <a:xfrm>
            <a:off x="6607967" y="2667000"/>
            <a:ext cx="4895056" cy="312420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90000"/>
              </a:lnSpc>
              <a:spcBef>
                <a:spcPts val="10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5pPr>
            <a:lvl6pPr marL="2743200" marR="0" lvl="5"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6pPr>
            <a:lvl7pPr marL="3200400" marR="0" lvl="6"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7pPr>
            <a:lvl8pPr marL="3657600" marR="0" lvl="7"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8pPr>
            <a:lvl9pPr marL="4114800" marR="0" lvl="8"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114" name="Google Shape;114;p199"/>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5" name="Google Shape;115;p199"/>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6" name="Google Shape;116;p199"/>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234252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17"/>
        <p:cNvGrpSpPr/>
        <p:nvPr/>
      </p:nvGrpSpPr>
      <p:grpSpPr>
        <a:xfrm>
          <a:off x="0" y="0"/>
          <a:ext cx="0" cy="0"/>
          <a:chOff x="0" y="0"/>
          <a:chExt cx="0" cy="0"/>
        </a:xfrm>
      </p:grpSpPr>
      <p:sp>
        <p:nvSpPr>
          <p:cNvPr id="118" name="Google Shape;118;p200"/>
          <p:cNvSpPr txBox="1">
            <a:spLocks noGrp="1"/>
          </p:cNvSpPr>
          <p:nvPr>
            <p:ph type="title"/>
          </p:nvPr>
        </p:nvSpPr>
        <p:spPr>
          <a:xfrm>
            <a:off x="1484312" y="1600200"/>
            <a:ext cx="3549121" cy="1371600"/>
          </a:xfrm>
          <a:prstGeom prst="rect">
            <a:avLst/>
          </a:prstGeom>
          <a:noFill/>
          <a:ln>
            <a:noFill/>
          </a:ln>
        </p:spPr>
        <p:txBody>
          <a:bodyPr spcFirstLastPara="1" wrap="square" lIns="91425" tIns="45700" rIns="91425" bIns="45700" anchor="b" anchorCtr="0">
            <a:normAutofit/>
          </a:bodyPr>
          <a:lstStyle>
            <a:lvl1pPr marR="0" lvl="0" algn="ctr" rtl="0">
              <a:lnSpc>
                <a:spcPct val="9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9" name="Google Shape;119;p200"/>
          <p:cNvSpPr txBox="1">
            <a:spLocks noGrp="1"/>
          </p:cNvSpPr>
          <p:nvPr>
            <p:ph type="body" idx="1"/>
          </p:nvPr>
        </p:nvSpPr>
        <p:spPr>
          <a:xfrm>
            <a:off x="5262033" y="685799"/>
            <a:ext cx="6240990" cy="5105401"/>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0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0" name="Google Shape;120;p200"/>
          <p:cNvSpPr txBox="1">
            <a:spLocks noGrp="1"/>
          </p:cNvSpPr>
          <p:nvPr>
            <p:ph type="body" idx="2"/>
          </p:nvPr>
        </p:nvSpPr>
        <p:spPr>
          <a:xfrm>
            <a:off x="1484312" y="2971800"/>
            <a:ext cx="3549121" cy="1828800"/>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21" name="Google Shape;121;p20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2" name="Google Shape;122;p20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3" name="Google Shape;123;p20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98910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4"/>
        <p:cNvGrpSpPr/>
        <p:nvPr/>
      </p:nvGrpSpPr>
      <p:grpSpPr>
        <a:xfrm>
          <a:off x="0" y="0"/>
          <a:ext cx="0" cy="0"/>
          <a:chOff x="0" y="0"/>
          <a:chExt cx="0" cy="0"/>
        </a:xfrm>
      </p:grpSpPr>
    </p:spTree>
    <p:extLst>
      <p:ext uri="{BB962C8B-B14F-4D97-AF65-F5344CB8AC3E}">
        <p14:creationId xmlns:p14="http://schemas.microsoft.com/office/powerpoint/2010/main" val="1629731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Slide" type="title">
  <p:cSld name="1_Title Slide">
    <p:spTree>
      <p:nvGrpSpPr>
        <p:cNvPr id="1" name="Shape 125"/>
        <p:cNvGrpSpPr/>
        <p:nvPr/>
      </p:nvGrpSpPr>
      <p:grpSpPr>
        <a:xfrm>
          <a:off x="0" y="0"/>
          <a:ext cx="0" cy="0"/>
          <a:chOff x="0" y="0"/>
          <a:chExt cx="0" cy="0"/>
        </a:xfrm>
      </p:grpSpPr>
      <p:sp>
        <p:nvSpPr>
          <p:cNvPr id="126" name="Google Shape;126;p215"/>
          <p:cNvSpPr txBox="1">
            <a:spLocks noGrp="1"/>
          </p:cNvSpPr>
          <p:nvPr>
            <p:ph type="ctrTitle"/>
          </p:nvPr>
        </p:nvSpPr>
        <p:spPr>
          <a:xfrm>
            <a:off x="2928401" y="1380068"/>
            <a:ext cx="8574622" cy="2616199"/>
          </a:xfrm>
          <a:prstGeom prst="rect">
            <a:avLst/>
          </a:prstGeom>
          <a:noFill/>
          <a:ln>
            <a:noFill/>
          </a:ln>
        </p:spPr>
        <p:txBody>
          <a:bodyPr spcFirstLastPara="1" wrap="square" lIns="91425" tIns="45700" rIns="91425" bIns="45700" anchor="b" anchorCtr="0">
            <a:normAutofit/>
          </a:bodyPr>
          <a:lstStyle>
            <a:lvl1pPr marR="0" lvl="0" algn="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7" name="Google Shape;127;p215"/>
          <p:cNvSpPr txBox="1">
            <a:spLocks noGrp="1"/>
          </p:cNvSpPr>
          <p:nvPr>
            <p:ph type="subTitle" idx="1"/>
          </p:nvPr>
        </p:nvSpPr>
        <p:spPr>
          <a:xfrm>
            <a:off x="4515377" y="3996267"/>
            <a:ext cx="6987645" cy="1388534"/>
          </a:xfrm>
          <a:prstGeom prst="rect">
            <a:avLst/>
          </a:prstGeom>
          <a:noFill/>
          <a:ln>
            <a:noFill/>
          </a:ln>
        </p:spPr>
        <p:txBody>
          <a:bodyPr spcFirstLastPara="1" wrap="square" lIns="91425" tIns="45700" rIns="91425" bIns="45700" anchor="t" anchorCtr="0">
            <a:normAutofit/>
          </a:bodyPr>
          <a:lstStyle>
            <a:lvl1pPr marR="0" lvl="0" algn="r" rtl="0">
              <a:lnSpc>
                <a:spcPct val="90000"/>
              </a:lnSpc>
              <a:spcBef>
                <a:spcPts val="10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2pPr>
            <a:lvl3pPr marR="0" lvl="2" algn="ctr"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3pPr>
            <a:lvl4pPr marR="0" lvl="3"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4pPr>
            <a:lvl5pPr marR="0" lvl="4"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5pPr>
            <a:lvl6pPr marR="0" lvl="5"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6pPr>
            <a:lvl7pPr marR="0" lvl="6"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7pPr>
            <a:lvl8pPr marR="0" lvl="7"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8pPr>
            <a:lvl9pPr marR="0" lvl="8"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9pPr>
          </a:lstStyle>
          <a:p>
            <a:endParaRPr/>
          </a:p>
        </p:txBody>
      </p:sp>
      <p:sp>
        <p:nvSpPr>
          <p:cNvPr id="128" name="Google Shape;128;p21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9" name="Google Shape;129;p215"/>
          <p:cNvSpPr txBox="1">
            <a:spLocks noGrp="1"/>
          </p:cNvSpPr>
          <p:nvPr>
            <p:ph type="ftr" idx="11"/>
          </p:nvPr>
        </p:nvSpPr>
        <p:spPr>
          <a:xfrm>
            <a:off x="5332412" y="5883275"/>
            <a:ext cx="4324044"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0" name="Google Shape;130;p21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713659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9"/>
        <p:cNvGrpSpPr/>
        <p:nvPr/>
      </p:nvGrpSpPr>
      <p:grpSpPr>
        <a:xfrm>
          <a:off x="0" y="0"/>
          <a:ext cx="0" cy="0"/>
          <a:chOff x="0" y="0"/>
          <a:chExt cx="0" cy="0"/>
        </a:xfrm>
      </p:grpSpPr>
    </p:spTree>
    <p:extLst>
      <p:ext uri="{BB962C8B-B14F-4D97-AF65-F5344CB8AC3E}">
        <p14:creationId xmlns:p14="http://schemas.microsoft.com/office/powerpoint/2010/main" val="2833628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9"/>
        <p:cNvGrpSpPr/>
        <p:nvPr/>
      </p:nvGrpSpPr>
      <p:grpSpPr>
        <a:xfrm>
          <a:off x="0" y="0"/>
          <a:ext cx="0" cy="0"/>
          <a:chOff x="0" y="0"/>
          <a:chExt cx="0" cy="0"/>
        </a:xfrm>
      </p:grpSpPr>
      <p:sp>
        <p:nvSpPr>
          <p:cNvPr id="100" name="Google Shape;100;p19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1" name="Google Shape;101;p19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p19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808585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2.jpg"/><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4.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71351"/>
        </a:solidFill>
        <a:effectLst/>
      </p:bgPr>
    </p:bg>
    <p:spTree>
      <p:nvGrpSpPr>
        <p:cNvPr id="1" name="Shape 90"/>
        <p:cNvGrpSpPr/>
        <p:nvPr/>
      </p:nvGrpSpPr>
      <p:grpSpPr>
        <a:xfrm>
          <a:off x="0" y="0"/>
          <a:ext cx="0" cy="0"/>
          <a:chOff x="0" y="0"/>
          <a:chExt cx="0" cy="0"/>
        </a:xfrm>
      </p:grpSpPr>
      <p:pic>
        <p:nvPicPr>
          <p:cNvPr id="91" name="Google Shape;91;p190" descr="A picture containing application&#10;&#10;Description automatically generated"/>
          <p:cNvPicPr preferRelativeResize="0"/>
          <p:nvPr/>
        </p:nvPicPr>
        <p:blipFill rotWithShape="1">
          <a:blip r:embed="rId9">
            <a:alphaModFix/>
          </a:blip>
          <a:srcRect/>
          <a:stretch/>
        </p:blipFill>
        <p:spPr>
          <a:xfrm>
            <a:off x="0" y="0"/>
            <a:ext cx="12192000" cy="6858000"/>
          </a:xfrm>
          <a:prstGeom prst="rect">
            <a:avLst/>
          </a:prstGeom>
          <a:noFill/>
          <a:ln>
            <a:noFill/>
          </a:ln>
        </p:spPr>
      </p:pic>
      <p:sp>
        <p:nvSpPr>
          <p:cNvPr id="92" name="Google Shape;92;p190"/>
          <p:cNvSpPr/>
          <p:nvPr/>
        </p:nvSpPr>
        <p:spPr>
          <a:xfrm>
            <a:off x="8781691" y="6322534"/>
            <a:ext cx="3410310"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b="0" i="1" u="none" strike="noStrike" cap="none" dirty="0">
                <a:solidFill>
                  <a:srgbClr val="595959"/>
                </a:solidFill>
                <a:latin typeface="Quattrocento Sans"/>
                <a:ea typeface="Quattrocento Sans"/>
                <a:cs typeface="Quattrocento Sans"/>
                <a:sym typeface="Quattrocento Sans"/>
              </a:rPr>
              <a:t>© LIIA (London Councils) 2022. All rights reserved.</a:t>
            </a:r>
            <a:r>
              <a:rPr lang="en-GB" sz="800" b="0" i="0" u="none" strike="noStrike" cap="none" dirty="0">
                <a:solidFill>
                  <a:srgbClr val="595959"/>
                </a:solidFill>
                <a:latin typeface="Quattrocento Sans"/>
                <a:ea typeface="Quattrocento Sans"/>
                <a:cs typeface="Quattrocento Sans"/>
                <a:sym typeface="Quattrocento Sans"/>
              </a:rPr>
              <a:t>​</a:t>
            </a:r>
            <a:endParaRPr sz="800" b="0" i="0" u="none" strike="noStrike" cap="none" dirty="0">
              <a:solidFill>
                <a:srgbClr val="000000"/>
              </a:solidFill>
              <a:latin typeface="Quattrocento Sans"/>
              <a:ea typeface="Quattrocento Sans"/>
              <a:cs typeface="Quattrocento Sans"/>
              <a:sym typeface="Quattrocento Sans"/>
            </a:endParaRPr>
          </a:p>
          <a:p>
            <a:pPr marL="0" marR="0" lvl="0" indent="0" algn="r" rtl="0">
              <a:spcBef>
                <a:spcPts val="0"/>
              </a:spcBef>
              <a:spcAft>
                <a:spcPts val="0"/>
              </a:spcAft>
              <a:buNone/>
            </a:pPr>
            <a:r>
              <a:rPr lang="en-GB" sz="800" b="0" i="1" u="none" strike="noStrike" cap="none" dirty="0">
                <a:solidFill>
                  <a:srgbClr val="595959"/>
                </a:solidFill>
                <a:latin typeface="Quattrocento Sans"/>
                <a:ea typeface="Quattrocento Sans"/>
                <a:cs typeface="Quattrocento Sans"/>
                <a:sym typeface="Quattrocento Sans"/>
              </a:rPr>
              <a:t>These materials may not be reproduced or distributed other than in accordance with the Your Choice Programme, without express permission</a:t>
            </a:r>
            <a:endParaRPr sz="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97960814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pic>
        <p:nvPicPr>
          <p:cNvPr id="87" name="Google Shape;87;p188" descr="A picture containing application&#10;&#10;Description automatically generated"/>
          <p:cNvPicPr preferRelativeResize="0"/>
          <p:nvPr/>
        </p:nvPicPr>
        <p:blipFill rotWithShape="1">
          <a:blip r:embed="rId4">
            <a:alphaModFix/>
          </a:blip>
          <a:srcRect/>
          <a:stretch/>
        </p:blipFill>
        <p:spPr>
          <a:xfrm>
            <a:off x="0" y="0"/>
            <a:ext cx="12192000" cy="6858000"/>
          </a:xfrm>
          <a:prstGeom prst="rect">
            <a:avLst/>
          </a:prstGeom>
          <a:noFill/>
          <a:ln>
            <a:noFill/>
          </a:ln>
        </p:spPr>
      </p:pic>
      <p:sp>
        <p:nvSpPr>
          <p:cNvPr id="88" name="Google Shape;88;p188"/>
          <p:cNvSpPr/>
          <p:nvPr/>
        </p:nvSpPr>
        <p:spPr>
          <a:xfrm>
            <a:off x="8741434" y="6331160"/>
            <a:ext cx="3450566"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b="0" i="1" u="none" strike="noStrike" cap="none" dirty="0">
                <a:solidFill>
                  <a:srgbClr val="595959"/>
                </a:solidFill>
                <a:latin typeface="Quattrocento Sans"/>
                <a:ea typeface="Quattrocento Sans"/>
                <a:cs typeface="Quattrocento Sans"/>
                <a:sym typeface="Quattrocento Sans"/>
              </a:rPr>
              <a:t>© LIIA (London Councils) 2022. All rights reserved.</a:t>
            </a:r>
            <a:r>
              <a:rPr lang="en-GB" sz="800" b="0" i="0" u="none" strike="noStrike" cap="none" dirty="0">
                <a:solidFill>
                  <a:srgbClr val="595959"/>
                </a:solidFill>
                <a:latin typeface="Quattrocento Sans"/>
                <a:ea typeface="Quattrocento Sans"/>
                <a:cs typeface="Quattrocento Sans"/>
                <a:sym typeface="Quattrocento Sans"/>
              </a:rPr>
              <a:t>​</a:t>
            </a:r>
            <a:endParaRPr sz="800" b="0" i="0" u="none" strike="noStrike" cap="none" dirty="0">
              <a:solidFill>
                <a:srgbClr val="000000"/>
              </a:solidFill>
              <a:latin typeface="Quattrocento Sans"/>
              <a:ea typeface="Quattrocento Sans"/>
              <a:cs typeface="Quattrocento Sans"/>
              <a:sym typeface="Quattrocento Sans"/>
            </a:endParaRPr>
          </a:p>
          <a:p>
            <a:pPr marL="0" marR="0" lvl="0" indent="0" algn="r" rtl="0">
              <a:spcBef>
                <a:spcPts val="0"/>
              </a:spcBef>
              <a:spcAft>
                <a:spcPts val="0"/>
              </a:spcAft>
              <a:buNone/>
            </a:pPr>
            <a:r>
              <a:rPr lang="en-GB" sz="800" b="0" i="1" u="none" strike="noStrike" cap="none" dirty="0">
                <a:solidFill>
                  <a:srgbClr val="595959"/>
                </a:solidFill>
                <a:latin typeface="Quattrocento Sans"/>
                <a:ea typeface="Quattrocento Sans"/>
                <a:cs typeface="Quattrocento Sans"/>
                <a:sym typeface="Quattrocento Sans"/>
              </a:rPr>
              <a:t>These materials may not be reproduced or distributed other than in accordance with the Your Choice Programme, without express permission</a:t>
            </a:r>
            <a:endParaRPr sz="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699808839"/>
      </p:ext>
    </p:extLst>
  </p:cSld>
  <p:clrMap bg1="lt1" tx1="dk1" bg2="dk2" tx2="lt2" accent1="accent1" accent2="accent2" accent3="accent3" accent4="accent4" accent5="accent5" accent6="accent6" hlink="hlink" folHlink="folHlink"/>
  <p:sldLayoutIdLst>
    <p:sldLayoutId id="2147483669" r:id="rId1"/>
    <p:sldLayoutId id="2147483688"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pic>
        <p:nvPicPr>
          <p:cNvPr id="141" name="Google Shape;141;p195" descr="A picture containing application&#10;&#10;Description automatically generated"/>
          <p:cNvPicPr preferRelativeResize="0"/>
          <p:nvPr/>
        </p:nvPicPr>
        <p:blipFill rotWithShape="1">
          <a:blip r:embed="rId6">
            <a:alphaModFix/>
          </a:blip>
          <a:srcRect/>
          <a:stretch/>
        </p:blipFill>
        <p:spPr>
          <a:xfrm>
            <a:off x="0" y="0"/>
            <a:ext cx="12192000" cy="6858000"/>
          </a:xfrm>
          <a:prstGeom prst="rect">
            <a:avLst/>
          </a:prstGeom>
          <a:noFill/>
          <a:ln>
            <a:noFill/>
          </a:ln>
        </p:spPr>
      </p:pic>
      <p:sp>
        <p:nvSpPr>
          <p:cNvPr id="142" name="Google Shape;142;p195"/>
          <p:cNvSpPr/>
          <p:nvPr/>
        </p:nvSpPr>
        <p:spPr>
          <a:xfrm>
            <a:off x="8781691" y="6331161"/>
            <a:ext cx="3410309"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b="0" i="1" u="none" strike="noStrike">
                <a:solidFill>
                  <a:srgbClr val="595959"/>
                </a:solidFill>
                <a:latin typeface="Quattrocento Sans"/>
                <a:ea typeface="Quattrocento Sans"/>
                <a:cs typeface="Quattrocento Sans"/>
                <a:sym typeface="Quattrocento Sans"/>
              </a:rPr>
              <a:t>© LIIA (London Councils) 2022. All rights reserved.</a:t>
            </a:r>
            <a:r>
              <a:rPr lang="en-GB" sz="800" b="0" i="0">
                <a:solidFill>
                  <a:srgbClr val="595959"/>
                </a:solidFill>
                <a:latin typeface="Quattrocento Sans"/>
                <a:ea typeface="Quattrocento Sans"/>
                <a:cs typeface="Quattrocento Sans"/>
                <a:sym typeface="Quattrocento Sans"/>
              </a:rPr>
              <a:t>​</a:t>
            </a:r>
            <a:endParaRPr sz="800" b="0" i="0">
              <a:solidFill>
                <a:srgbClr val="000000"/>
              </a:solidFill>
              <a:latin typeface="Quattrocento Sans"/>
              <a:ea typeface="Quattrocento Sans"/>
              <a:cs typeface="Quattrocento Sans"/>
              <a:sym typeface="Quattrocento Sans"/>
            </a:endParaRPr>
          </a:p>
          <a:p>
            <a:pPr marL="0" marR="0" lvl="0" indent="0" algn="r" rtl="0">
              <a:spcBef>
                <a:spcPts val="0"/>
              </a:spcBef>
              <a:spcAft>
                <a:spcPts val="0"/>
              </a:spcAft>
              <a:buNone/>
            </a:pPr>
            <a:r>
              <a:rPr lang="en-GB" sz="800" b="0" i="1" u="none" strike="noStrike">
                <a:solidFill>
                  <a:srgbClr val="595959"/>
                </a:solidFill>
                <a:latin typeface="Quattrocento Sans"/>
                <a:ea typeface="Quattrocento Sans"/>
                <a:cs typeface="Quattrocento Sans"/>
                <a:sym typeface="Quattrocento Sans"/>
              </a:rPr>
              <a:t>These materials may not be reproduced or distributed other than in accordance with the Your Choice Programme, without express permission</a:t>
            </a:r>
            <a:endParaRPr sz="800" b="0" i="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975072"/>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32BD48-DAA6-22C5-881F-8AD7DC200E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C8B23CD8-DBED-4CBC-0D97-6C1845C925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0578D5-224E-E738-59D6-577AFDD522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611B67-9BEF-4601-B14D-437708E2DFD5}" type="datetimeFigureOut">
              <a:rPr lang="en-GB" smtClean="0"/>
              <a:t>29/07/2026</a:t>
            </a:fld>
            <a:endParaRPr lang="en-GB" dirty="0"/>
          </a:p>
        </p:txBody>
      </p:sp>
      <p:sp>
        <p:nvSpPr>
          <p:cNvPr id="5" name="Footer Placeholder 4">
            <a:extLst>
              <a:ext uri="{FF2B5EF4-FFF2-40B4-BE49-F238E27FC236}">
                <a16:creationId xmlns:a16="http://schemas.microsoft.com/office/drawing/2014/main" id="{19AD0838-8DF4-481A-51BA-B4335D098D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7E41F64B-07E7-F846-2347-6F2971770D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227701-737B-4909-BFE2-07737A908574}" type="slidenum">
              <a:rPr lang="en-GB" smtClean="0"/>
              <a:t>‹#›</a:t>
            </a:fld>
            <a:endParaRPr lang="en-GB" dirty="0"/>
          </a:p>
        </p:txBody>
      </p:sp>
    </p:spTree>
    <p:extLst>
      <p:ext uri="{BB962C8B-B14F-4D97-AF65-F5344CB8AC3E}">
        <p14:creationId xmlns:p14="http://schemas.microsoft.com/office/powerpoint/2010/main" val="363339856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hyperlink" Target="http://pixabay.com/en/memory-reminders-reminder-279904/" TargetMode="Externa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forms.office.com/e/Wv4hb0xf7P"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pixabay.com/en/quiz-time-quiz-time-answer-sign-2453148/" TargetMode="Externa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forms.office.com/e/SijDZ2X00N"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thebluediamondgallery.com/handwriting/e/evaluation.html" TargetMode="Externa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mailto:Isabelle.Gregory2@londoncouncils.gov.uk" TargetMode="External"/><Relationship Id="rId5" Type="http://schemas.openxmlformats.org/officeDocument/2006/relationships/hyperlink" Target="mailto:Karla.Goodman@londoncouncil.onmicrosoft.com" TargetMode="External"/><Relationship Id="rId4" Type="http://schemas.openxmlformats.org/officeDocument/2006/relationships/hyperlink" Target="mailto:yourchoice@londoncouncils.gov.uk"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apa.org/monitor/2019/11/ce-corner-relationships" TargetMode="External"/><Relationship Id="rId7" Type="http://schemas.openxmlformats.org/officeDocument/2006/relationships/hyperlink" Target="https://doi.org/10.1038/s41467-020-17255-9"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doi.org/10.1007/s10591-007-9030-6" TargetMode="External"/><Relationship Id="rId5" Type="http://schemas.openxmlformats.org/officeDocument/2006/relationships/hyperlink" Target="https://doi.org/10.1080/07317107.2015.1035996" TargetMode="External"/><Relationship Id="rId4" Type="http://schemas.openxmlformats.org/officeDocument/2006/relationships/hyperlink" Target="https://doi.org/10.1371/journal.pone.010010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cambridge.org/core/journals/the-cognitive-behaviour-therapist/article/addressing-issues-of-race-ethnicity-and-culture-in-cbt-to-support-therapists-and-service-managers-to-deliver-culturally-competent-therapy-and-reduce-inequalities-in-mental-health-provision-for-bame-service-users/76077E718302F7E7C58A758AB0232BB4" TargetMode="External"/><Relationship Id="rId7" Type="http://schemas.openxmlformats.org/officeDocument/2006/relationships/hyperlink" Target="https://www.youngminds.org.uk/"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www.therapistaid.com/therapy-worksheets" TargetMode="External"/><Relationship Id="rId5" Type="http://schemas.openxmlformats.org/officeDocument/2006/relationships/hyperlink" Target="https://www.psychologytools.com/" TargetMode="External"/><Relationship Id="rId4" Type="http://schemas.openxmlformats.org/officeDocument/2006/relationships/hyperlink" Target="https://www.powerthefight.org.uk/wp-content/uploads/2020/09/TIP-final-report-executive-summary.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17"/>
        <p:cNvGrpSpPr/>
        <p:nvPr/>
      </p:nvGrpSpPr>
      <p:grpSpPr>
        <a:xfrm>
          <a:off x="0" y="0"/>
          <a:ext cx="0" cy="0"/>
          <a:chOff x="0" y="0"/>
          <a:chExt cx="0" cy="0"/>
        </a:xfrm>
      </p:grpSpPr>
      <p:pic>
        <p:nvPicPr>
          <p:cNvPr id="2518" name="Google Shape;2518;p168" descr="Icon&#10;&#10;Description automatically generated"/>
          <p:cNvPicPr preferRelativeResize="0"/>
          <p:nvPr/>
        </p:nvPicPr>
        <p:blipFill rotWithShape="1">
          <a:blip r:embed="rId3">
            <a:alphaModFix/>
          </a:blip>
          <a:srcRect l="17956" r="1234" b="9089"/>
          <a:stretch/>
        </p:blipFill>
        <p:spPr>
          <a:xfrm>
            <a:off x="20" y="10"/>
            <a:ext cx="6095980" cy="6857990"/>
          </a:xfrm>
          <a:prstGeom prst="rect">
            <a:avLst/>
          </a:prstGeom>
          <a:noFill/>
          <a:ln>
            <a:noFill/>
          </a:ln>
        </p:spPr>
      </p:pic>
      <p:sp>
        <p:nvSpPr>
          <p:cNvPr id="2519" name="Google Shape;2519;p168"/>
          <p:cNvSpPr txBox="1">
            <a:spLocks noGrp="1"/>
          </p:cNvSpPr>
          <p:nvPr>
            <p:ph type="title"/>
          </p:nvPr>
        </p:nvSpPr>
        <p:spPr>
          <a:xfrm>
            <a:off x="4978399" y="1380068"/>
            <a:ext cx="6524623" cy="2616199"/>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rgbClr val="28612C"/>
              </a:buClr>
              <a:buSzPts val="6000"/>
              <a:buFont typeface="Calibri"/>
              <a:buNone/>
            </a:pPr>
            <a:r>
              <a:rPr lang="en-GB" sz="6000">
                <a:solidFill>
                  <a:srgbClr val="28612C"/>
                </a:solidFill>
              </a:rPr>
              <a:t>Day 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97"/>
        <p:cNvGrpSpPr/>
        <p:nvPr/>
      </p:nvGrpSpPr>
      <p:grpSpPr>
        <a:xfrm>
          <a:off x="0" y="0"/>
          <a:ext cx="0" cy="0"/>
          <a:chOff x="0" y="0"/>
          <a:chExt cx="0" cy="0"/>
        </a:xfrm>
      </p:grpSpPr>
      <p:sp>
        <p:nvSpPr>
          <p:cNvPr id="2598" name="Google Shape;2598;p177"/>
          <p:cNvSpPr txBox="1">
            <a:spLocks noGrp="1"/>
          </p:cNvSpPr>
          <p:nvPr>
            <p:ph type="title"/>
          </p:nvPr>
        </p:nvSpPr>
        <p:spPr>
          <a:xfrm>
            <a:off x="341313" y="-248627"/>
            <a:ext cx="9717087" cy="157638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solidFill>
                  <a:srgbClr val="3F3F3F"/>
                </a:solidFill>
                <a:latin typeface="Calibri"/>
                <a:ea typeface="Calibri"/>
                <a:cs typeface="Calibri"/>
                <a:sym typeface="Calibri"/>
              </a:rPr>
              <a:t>Guide to me</a:t>
            </a:r>
            <a:endParaRPr dirty="0"/>
          </a:p>
        </p:txBody>
      </p:sp>
      <p:grpSp>
        <p:nvGrpSpPr>
          <p:cNvPr id="2599" name="Google Shape;2599;p177"/>
          <p:cNvGrpSpPr/>
          <p:nvPr/>
        </p:nvGrpSpPr>
        <p:grpSpPr>
          <a:xfrm>
            <a:off x="625841" y="1818620"/>
            <a:ext cx="10628312" cy="4255321"/>
            <a:chOff x="0" y="275570"/>
            <a:chExt cx="10628312" cy="4255321"/>
          </a:xfrm>
        </p:grpSpPr>
        <p:sp>
          <p:nvSpPr>
            <p:cNvPr id="2600" name="Google Shape;2600;p177"/>
            <p:cNvSpPr/>
            <p:nvPr/>
          </p:nvSpPr>
          <p:spPr>
            <a:xfrm>
              <a:off x="0" y="275570"/>
              <a:ext cx="10628312" cy="647595"/>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1" name="Google Shape;2601;p177"/>
            <p:cNvSpPr txBox="1"/>
            <p:nvPr/>
          </p:nvSpPr>
          <p:spPr>
            <a:xfrm>
              <a:off x="31613" y="307183"/>
              <a:ext cx="10565086"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My goals</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02" name="Google Shape;2602;p177"/>
            <p:cNvSpPr/>
            <p:nvPr/>
          </p:nvSpPr>
          <p:spPr>
            <a:xfrm>
              <a:off x="0" y="981876"/>
              <a:ext cx="10628312" cy="647595"/>
            </a:xfrm>
            <a:prstGeom prst="roundRect">
              <a:avLst>
                <a:gd name="adj" fmla="val 16667"/>
              </a:avLst>
            </a:prstGeom>
            <a:solidFill>
              <a:srgbClr val="53C1C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3" name="Google Shape;2603;p177"/>
            <p:cNvSpPr txBox="1"/>
            <p:nvPr/>
          </p:nvSpPr>
          <p:spPr>
            <a:xfrm>
              <a:off x="31613" y="1013489"/>
              <a:ext cx="10565086"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What/ who is important to me (my values)</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04" name="Google Shape;2604;p177"/>
            <p:cNvSpPr/>
            <p:nvPr/>
          </p:nvSpPr>
          <p:spPr>
            <a:xfrm>
              <a:off x="0" y="1707231"/>
              <a:ext cx="10628312" cy="647595"/>
            </a:xfrm>
            <a:prstGeom prst="roundRect">
              <a:avLst>
                <a:gd name="adj" fmla="val 16667"/>
              </a:avLst>
            </a:prstGeom>
            <a:solidFill>
              <a:srgbClr val="4EC7A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5" name="Google Shape;2605;p177"/>
            <p:cNvSpPr txBox="1"/>
            <p:nvPr/>
          </p:nvSpPr>
          <p:spPr>
            <a:xfrm>
              <a:off x="31613" y="1738844"/>
              <a:ext cx="10565086"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Keeping my thoughts in order (my thinking traps)</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06" name="Google Shape;2606;p177"/>
            <p:cNvSpPr/>
            <p:nvPr/>
          </p:nvSpPr>
          <p:spPr>
            <a:xfrm>
              <a:off x="0" y="2432586"/>
              <a:ext cx="10628312" cy="647595"/>
            </a:xfrm>
            <a:prstGeom prst="roundRect">
              <a:avLst>
                <a:gd name="adj" fmla="val 16667"/>
              </a:avLst>
            </a:prstGeom>
            <a:solidFill>
              <a:srgbClr val="49C07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7" name="Google Shape;2607;p177"/>
            <p:cNvSpPr txBox="1"/>
            <p:nvPr/>
          </p:nvSpPr>
          <p:spPr>
            <a:xfrm>
              <a:off x="31613" y="2464199"/>
              <a:ext cx="10565086"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My active life (positive/ pleasurable activities)</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08" name="Google Shape;2608;p177"/>
            <p:cNvSpPr/>
            <p:nvPr/>
          </p:nvSpPr>
          <p:spPr>
            <a:xfrm>
              <a:off x="0" y="3157941"/>
              <a:ext cx="10628312" cy="647595"/>
            </a:xfrm>
            <a:prstGeom prst="roundRect">
              <a:avLst>
                <a:gd name="adj" fmla="val 16667"/>
              </a:avLst>
            </a:prstGeom>
            <a:solidFill>
              <a:srgbClr val="49B84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9" name="Google Shape;2609;p177"/>
            <p:cNvSpPr txBox="1"/>
            <p:nvPr/>
          </p:nvSpPr>
          <p:spPr>
            <a:xfrm>
              <a:off x="31613" y="3189554"/>
              <a:ext cx="10565086"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Keeping myself in check (emotion regulation exercises that work for me)</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10" name="Google Shape;2610;p177"/>
            <p:cNvSpPr/>
            <p:nvPr/>
          </p:nvSpPr>
          <p:spPr>
            <a:xfrm>
              <a:off x="0" y="3883296"/>
              <a:ext cx="10628312" cy="647595"/>
            </a:xfrm>
            <a:prstGeom prst="roundRect">
              <a:avLst>
                <a:gd name="adj" fmla="val 16667"/>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1" name="Google Shape;2611;p177"/>
            <p:cNvSpPr txBox="1"/>
            <p:nvPr/>
          </p:nvSpPr>
          <p:spPr>
            <a:xfrm>
              <a:off x="31613" y="3914909"/>
              <a:ext cx="10565086"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Where to go if need support or want to continue your discovery journey. </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6"/>
        <p:cNvGrpSpPr/>
        <p:nvPr/>
      </p:nvGrpSpPr>
      <p:grpSpPr>
        <a:xfrm>
          <a:off x="0" y="0"/>
          <a:ext cx="0" cy="0"/>
          <a:chOff x="0" y="0"/>
          <a:chExt cx="0" cy="0"/>
        </a:xfrm>
      </p:grpSpPr>
      <p:sp>
        <p:nvSpPr>
          <p:cNvPr id="2617" name="Google Shape;2617;p178"/>
          <p:cNvSpPr txBox="1">
            <a:spLocks noGrp="1"/>
          </p:cNvSpPr>
          <p:nvPr>
            <p:ph type="title"/>
          </p:nvPr>
        </p:nvSpPr>
        <p:spPr>
          <a:xfrm>
            <a:off x="331859" y="-124841"/>
            <a:ext cx="9717087" cy="15779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solidFill>
                  <a:srgbClr val="3F3F3F"/>
                </a:solidFill>
                <a:latin typeface="Calibri"/>
                <a:ea typeface="Calibri"/>
                <a:cs typeface="Calibri"/>
                <a:sym typeface="Calibri"/>
              </a:rPr>
              <a:t>Time to get creative…</a:t>
            </a:r>
            <a:endParaRPr dirty="0"/>
          </a:p>
        </p:txBody>
      </p:sp>
      <p:grpSp>
        <p:nvGrpSpPr>
          <p:cNvPr id="2618" name="Google Shape;2618;p178"/>
          <p:cNvGrpSpPr/>
          <p:nvPr/>
        </p:nvGrpSpPr>
        <p:grpSpPr>
          <a:xfrm>
            <a:off x="439860" y="1920730"/>
            <a:ext cx="10474325" cy="4191799"/>
            <a:chOff x="0" y="406011"/>
            <a:chExt cx="10474325" cy="4191799"/>
          </a:xfrm>
        </p:grpSpPr>
        <p:sp>
          <p:nvSpPr>
            <p:cNvPr id="2619" name="Google Shape;2619;p178"/>
            <p:cNvSpPr/>
            <p:nvPr/>
          </p:nvSpPr>
          <p:spPr>
            <a:xfrm>
              <a:off x="0" y="406011"/>
              <a:ext cx="10474325" cy="647595"/>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0" name="Google Shape;2620;p178"/>
            <p:cNvSpPr txBox="1"/>
            <p:nvPr/>
          </p:nvSpPr>
          <p:spPr>
            <a:xfrm>
              <a:off x="31613" y="437624"/>
              <a:ext cx="10411099"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My goals</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21" name="Google Shape;2621;p178"/>
            <p:cNvSpPr/>
            <p:nvPr/>
          </p:nvSpPr>
          <p:spPr>
            <a:xfrm>
              <a:off x="0" y="1048794"/>
              <a:ext cx="10474325" cy="647595"/>
            </a:xfrm>
            <a:prstGeom prst="roundRect">
              <a:avLst>
                <a:gd name="adj" fmla="val 16667"/>
              </a:avLst>
            </a:prstGeom>
            <a:solidFill>
              <a:srgbClr val="53C1C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2" name="Google Shape;2622;p178"/>
            <p:cNvSpPr txBox="1"/>
            <p:nvPr/>
          </p:nvSpPr>
          <p:spPr>
            <a:xfrm>
              <a:off x="31613" y="1080407"/>
              <a:ext cx="10411099"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What/ who is important to me (my values)</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23" name="Google Shape;2623;p178"/>
            <p:cNvSpPr/>
            <p:nvPr/>
          </p:nvSpPr>
          <p:spPr>
            <a:xfrm>
              <a:off x="0" y="1774150"/>
              <a:ext cx="10474325" cy="647595"/>
            </a:xfrm>
            <a:prstGeom prst="roundRect">
              <a:avLst>
                <a:gd name="adj" fmla="val 16667"/>
              </a:avLst>
            </a:prstGeom>
            <a:solidFill>
              <a:srgbClr val="4EC7A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4" name="Google Shape;2624;p178"/>
            <p:cNvSpPr txBox="1"/>
            <p:nvPr/>
          </p:nvSpPr>
          <p:spPr>
            <a:xfrm>
              <a:off x="31613" y="1805763"/>
              <a:ext cx="10411099"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Keeping my thoughts in order (my thinking traps)</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25" name="Google Shape;2625;p178"/>
            <p:cNvSpPr/>
            <p:nvPr/>
          </p:nvSpPr>
          <p:spPr>
            <a:xfrm>
              <a:off x="0" y="2499505"/>
              <a:ext cx="10474325" cy="647595"/>
            </a:xfrm>
            <a:prstGeom prst="roundRect">
              <a:avLst>
                <a:gd name="adj" fmla="val 16667"/>
              </a:avLst>
            </a:prstGeom>
            <a:solidFill>
              <a:srgbClr val="49C07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6" name="Google Shape;2626;p178"/>
            <p:cNvSpPr txBox="1"/>
            <p:nvPr/>
          </p:nvSpPr>
          <p:spPr>
            <a:xfrm>
              <a:off x="31613" y="2531118"/>
              <a:ext cx="10411099"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dirty="0">
                  <a:ln>
                    <a:noFill/>
                  </a:ln>
                  <a:solidFill>
                    <a:srgbClr val="FFFFFF"/>
                  </a:solidFill>
                  <a:effectLst/>
                  <a:uLnTx/>
                  <a:uFillTx/>
                  <a:latin typeface="Calibri"/>
                  <a:ea typeface="Calibri"/>
                  <a:cs typeface="Calibri"/>
                  <a:sym typeface="Calibri"/>
                </a:rPr>
                <a:t>My active life (positive/ pleasurable/ purposeful activities)</a:t>
              </a:r>
              <a:endParaRPr kumimoji="0" sz="27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2627" name="Google Shape;2627;p178"/>
            <p:cNvSpPr/>
            <p:nvPr/>
          </p:nvSpPr>
          <p:spPr>
            <a:xfrm>
              <a:off x="0" y="3224860"/>
              <a:ext cx="10474325" cy="647595"/>
            </a:xfrm>
            <a:prstGeom prst="roundRect">
              <a:avLst>
                <a:gd name="adj" fmla="val 16667"/>
              </a:avLst>
            </a:prstGeom>
            <a:solidFill>
              <a:srgbClr val="49B84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8" name="Google Shape;2628;p178"/>
            <p:cNvSpPr txBox="1"/>
            <p:nvPr/>
          </p:nvSpPr>
          <p:spPr>
            <a:xfrm>
              <a:off x="31613" y="3256473"/>
              <a:ext cx="10411099"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Keeping myself in check (emotion regulation exercises that work for me)</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29" name="Google Shape;2629;p178"/>
            <p:cNvSpPr/>
            <p:nvPr/>
          </p:nvSpPr>
          <p:spPr>
            <a:xfrm>
              <a:off x="0" y="3950215"/>
              <a:ext cx="10474325" cy="647595"/>
            </a:xfrm>
            <a:prstGeom prst="roundRect">
              <a:avLst>
                <a:gd name="adj" fmla="val 16667"/>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0" name="Google Shape;2630;p178"/>
            <p:cNvSpPr txBox="1"/>
            <p:nvPr/>
          </p:nvSpPr>
          <p:spPr>
            <a:xfrm>
              <a:off x="31613" y="3981828"/>
              <a:ext cx="10411099" cy="584369"/>
            </a:xfrm>
            <a:prstGeom prst="rect">
              <a:avLst/>
            </a:prstGeom>
            <a:noFill/>
            <a:ln>
              <a:noFill/>
            </a:ln>
          </p:spPr>
          <p:txBody>
            <a:bodyPr spcFirstLastPara="1" wrap="square" lIns="102850" tIns="102850" rIns="102850" bIns="102850"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2700"/>
                <a:buFont typeface="Calibri"/>
                <a:buNone/>
                <a:tabLst/>
                <a:defRPr/>
              </a:pPr>
              <a:r>
                <a:rPr kumimoji="0" lang="en-GB" sz="2700" b="0" i="0" u="none" strike="noStrike" kern="0" cap="none" spc="0" normalizeH="0" baseline="0" noProof="0">
                  <a:ln>
                    <a:noFill/>
                  </a:ln>
                  <a:solidFill>
                    <a:srgbClr val="FFFFFF"/>
                  </a:solidFill>
                  <a:effectLst/>
                  <a:uLnTx/>
                  <a:uFillTx/>
                  <a:latin typeface="Calibri"/>
                  <a:ea typeface="Calibri"/>
                  <a:cs typeface="Calibri"/>
                  <a:sym typeface="Calibri"/>
                </a:rPr>
                <a:t>Where to go if need support or want to continue your discovery journey. </a:t>
              </a: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7B8A0-9908-28C8-EFCA-2E9D08C3122E}"/>
              </a:ext>
            </a:extLst>
          </p:cNvPr>
          <p:cNvSpPr txBox="1">
            <a:spLocks/>
          </p:cNvSpPr>
          <p:nvPr/>
        </p:nvSpPr>
        <p:spPr>
          <a:xfrm>
            <a:off x="254523" y="38890"/>
            <a:ext cx="10982228" cy="13255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sz="3800" dirty="0">
                <a:solidFill>
                  <a:prstClr val="black"/>
                </a:solidFill>
                <a:latin typeface="Calibri" panose="020F0502020204030204"/>
                <a:sym typeface="Arial"/>
              </a:rPr>
              <a:t>How to become a certified Your Choice Coach</a:t>
            </a:r>
            <a:endParaRPr kumimoji="0" lang="en-GB" sz="3800" b="0" i="0" u="none" strike="noStrike" kern="1200" cap="none" spc="0" normalizeH="0" baseline="0" noProof="0" dirty="0">
              <a:ln w="3175" cmpd="sng">
                <a:noFill/>
              </a:ln>
              <a:solidFill>
                <a:prstClr val="black"/>
              </a:solidFill>
              <a:effectLst/>
              <a:uLnTx/>
              <a:uFillTx/>
              <a:latin typeface="Calibri" panose="020F0502020204030204"/>
              <a:ea typeface="+mj-ea"/>
              <a:cs typeface="+mj-cs"/>
              <a:sym typeface="Arial"/>
            </a:endParaRPr>
          </a:p>
        </p:txBody>
      </p:sp>
      <p:sp>
        <p:nvSpPr>
          <p:cNvPr id="3" name="TextBox 2">
            <a:extLst>
              <a:ext uri="{FF2B5EF4-FFF2-40B4-BE49-F238E27FC236}">
                <a16:creationId xmlns:a16="http://schemas.microsoft.com/office/drawing/2014/main" id="{099CECA4-60B5-2B27-1989-F073E77CB85A}"/>
              </a:ext>
            </a:extLst>
          </p:cNvPr>
          <p:cNvSpPr txBox="1"/>
          <p:nvPr/>
        </p:nvSpPr>
        <p:spPr>
          <a:xfrm>
            <a:off x="5615543" y="1617080"/>
            <a:ext cx="6576457" cy="4801314"/>
          </a:xfrm>
          <a:prstGeom prst="rect">
            <a:avLst/>
          </a:prstGeom>
          <a:noFill/>
        </p:spPr>
        <p:txBody>
          <a:bodyPr wrap="square" rtlCol="0">
            <a:spAutoFit/>
          </a:bodyPr>
          <a:lstStyle/>
          <a:p>
            <a:pPr marL="285750" indent="-285750">
              <a:buFont typeface="Arial" panose="020B0604020202020204" pitchFamily="34" charset="0"/>
              <a:buChar char="•"/>
            </a:pPr>
            <a:r>
              <a:rPr lang="en-GB" dirty="0"/>
              <a:t>Your Choice recognises that learning only begins in the training room and that developing new skills requires effective consolidation by applying them in professional practice. Your Choice coaches are, therefore, required to participate in </a:t>
            </a:r>
            <a:r>
              <a:rPr lang="en-GB" b="1" dirty="0"/>
              <a:t>monthly supervision </a:t>
            </a:r>
            <a:r>
              <a:rPr lang="en-GB" dirty="0"/>
              <a:t>to support their ongoing learning and professional development. </a:t>
            </a:r>
          </a:p>
          <a:p>
            <a:endParaRPr lang="en-GB" dirty="0"/>
          </a:p>
          <a:p>
            <a:pPr marL="285750" indent="-285750">
              <a:buFont typeface="Arial" panose="020B0604020202020204" pitchFamily="34" charset="0"/>
              <a:buChar char="•"/>
            </a:pPr>
            <a:r>
              <a:rPr lang="en-GB" dirty="0"/>
              <a:t>To become a certified Your Choice coach you must complete and evidence the following in your logbook;</a:t>
            </a:r>
          </a:p>
          <a:p>
            <a:pPr marL="742950" lvl="1" indent="-285750">
              <a:buFont typeface="Arial" panose="020B0604020202020204" pitchFamily="34" charset="0"/>
              <a:buChar char="•"/>
            </a:pPr>
            <a:r>
              <a:rPr lang="en-GB" b="1" dirty="0"/>
              <a:t>4 days Your Choice Training </a:t>
            </a:r>
          </a:p>
          <a:p>
            <a:pPr marL="742950" lvl="1" indent="-285750">
              <a:buFont typeface="Arial" panose="020B0604020202020204" pitchFamily="34" charset="0"/>
              <a:buChar char="•"/>
            </a:pPr>
            <a:r>
              <a:rPr lang="en-GB" b="1" dirty="0"/>
              <a:t>Your Choice Quiz </a:t>
            </a:r>
          </a:p>
          <a:p>
            <a:pPr marL="742950" lvl="1" indent="-285750">
              <a:buFont typeface="Arial" panose="020B0604020202020204" pitchFamily="34" charset="0"/>
              <a:buChar char="•"/>
            </a:pPr>
            <a:r>
              <a:rPr lang="en-GB" b="1" dirty="0"/>
              <a:t>Attendance at 4 supervision session  </a:t>
            </a:r>
          </a:p>
          <a:p>
            <a:pPr marL="285750" indent="-285750">
              <a:buFont typeface="Arial" panose="020B0604020202020204" pitchFamily="34" charset="0"/>
              <a:buChar char="•"/>
            </a:pPr>
            <a:endParaRPr lang="en-GB" dirty="0"/>
          </a:p>
          <a:p>
            <a:r>
              <a:rPr lang="en-GB" dirty="0"/>
              <a:t>Once complete, coaches should </a:t>
            </a:r>
            <a:r>
              <a:rPr lang="en-GB" b="1" dirty="0"/>
              <a:t>present logbooks to their trainer who will issue Your Choice certificate</a:t>
            </a:r>
            <a:r>
              <a:rPr lang="en-GB" dirty="0"/>
              <a:t>, which we are hoping will be approved as part of the British Psychological Society kitemark scheme. </a:t>
            </a:r>
          </a:p>
        </p:txBody>
      </p:sp>
      <p:pic>
        <p:nvPicPr>
          <p:cNvPr id="6" name="Picture 5" descr="A screenshot of a phone">
            <a:extLst>
              <a:ext uri="{FF2B5EF4-FFF2-40B4-BE49-F238E27FC236}">
                <a16:creationId xmlns:a16="http://schemas.microsoft.com/office/drawing/2014/main" id="{0145047F-28BD-F56F-7C11-CA6EAA4E1FBC}"/>
              </a:ext>
            </a:extLst>
          </p:cNvPr>
          <p:cNvPicPr>
            <a:picLocks noChangeAspect="1"/>
          </p:cNvPicPr>
          <p:nvPr/>
        </p:nvPicPr>
        <p:blipFill>
          <a:blip r:embed="rId3"/>
          <a:stretch>
            <a:fillRect/>
          </a:stretch>
        </p:blipFill>
        <p:spPr>
          <a:xfrm>
            <a:off x="528502" y="2538514"/>
            <a:ext cx="4930527" cy="2994276"/>
          </a:xfrm>
          <a:prstGeom prst="rect">
            <a:avLst/>
          </a:prstGeom>
        </p:spPr>
      </p:pic>
      <p:pic>
        <p:nvPicPr>
          <p:cNvPr id="5" name="Picture 4" descr="A red stamp with text on it&#10;&#10;AI-generated content may be incorrect.">
            <a:extLst>
              <a:ext uri="{FF2B5EF4-FFF2-40B4-BE49-F238E27FC236}">
                <a16:creationId xmlns:a16="http://schemas.microsoft.com/office/drawing/2014/main" id="{4B314E85-C6F7-08C1-8636-A7A89748DB4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20837199">
            <a:off x="-261619" y="597829"/>
            <a:ext cx="3231159" cy="2347082"/>
          </a:xfrm>
          <a:prstGeom prst="rect">
            <a:avLst/>
          </a:prstGeom>
        </p:spPr>
      </p:pic>
    </p:spTree>
    <p:extLst>
      <p:ext uri="{BB962C8B-B14F-4D97-AF65-F5344CB8AC3E}">
        <p14:creationId xmlns:p14="http://schemas.microsoft.com/office/powerpoint/2010/main" val="2074548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35"/>
        <p:cNvGrpSpPr/>
        <p:nvPr/>
      </p:nvGrpSpPr>
      <p:grpSpPr>
        <a:xfrm>
          <a:off x="0" y="0"/>
          <a:ext cx="0" cy="0"/>
          <a:chOff x="0" y="0"/>
          <a:chExt cx="0" cy="0"/>
        </a:xfrm>
      </p:grpSpPr>
      <p:pic>
        <p:nvPicPr>
          <p:cNvPr id="2636" name="Google Shape;2636;p179" descr="Presentation with bar chart"/>
          <p:cNvPicPr preferRelativeResize="0"/>
          <p:nvPr/>
        </p:nvPicPr>
        <p:blipFill rotWithShape="1">
          <a:blip r:embed="rId3">
            <a:alphaModFix/>
          </a:blip>
          <a:srcRect/>
          <a:stretch/>
        </p:blipFill>
        <p:spPr>
          <a:xfrm>
            <a:off x="1333206" y="2329841"/>
            <a:ext cx="2928114" cy="2928114"/>
          </a:xfrm>
          <a:prstGeom prst="rect">
            <a:avLst/>
          </a:prstGeom>
          <a:noFill/>
          <a:ln>
            <a:noFill/>
          </a:ln>
        </p:spPr>
      </p:pic>
      <p:sp>
        <p:nvSpPr>
          <p:cNvPr id="2637" name="Google Shape;2637;p179"/>
          <p:cNvSpPr txBox="1">
            <a:spLocks noGrp="1"/>
          </p:cNvSpPr>
          <p:nvPr>
            <p:ph type="body" idx="1"/>
          </p:nvPr>
        </p:nvSpPr>
        <p:spPr>
          <a:xfrm>
            <a:off x="4515176" y="2676648"/>
            <a:ext cx="6831012" cy="321627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sz="24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r>
              <a:rPr lang="en-GB" sz="2400" dirty="0">
                <a:solidFill>
                  <a:schemeClr val="dk1"/>
                </a:solidFill>
                <a:latin typeface="Calibri"/>
                <a:ea typeface="Calibri"/>
                <a:cs typeface="Calibri"/>
                <a:sym typeface="Calibri"/>
              </a:rPr>
              <a:t>On a scale of 0-10 how confident are you in delivering a CBT informed intervention that focused on behavioural activation to young people?</a:t>
            </a:r>
            <a:endParaRPr dirty="0"/>
          </a:p>
          <a:p>
            <a:pPr marL="0" marR="0" lvl="0" indent="0" algn="l" rtl="0">
              <a:lnSpc>
                <a:spcPct val="90000"/>
              </a:lnSpc>
              <a:spcBef>
                <a:spcPts val="1000"/>
              </a:spcBef>
              <a:spcAft>
                <a:spcPts val="0"/>
              </a:spcAft>
              <a:buClr>
                <a:schemeClr val="dk1"/>
              </a:buClr>
              <a:buSzPts val="2400"/>
              <a:buFont typeface="Arial"/>
              <a:buNone/>
            </a:pPr>
            <a:endParaRPr sz="2400" dirty="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1"/>
        <p:cNvGrpSpPr/>
        <p:nvPr/>
      </p:nvGrpSpPr>
      <p:grpSpPr>
        <a:xfrm>
          <a:off x="0" y="0"/>
          <a:ext cx="0" cy="0"/>
          <a:chOff x="0" y="0"/>
          <a:chExt cx="0" cy="0"/>
        </a:xfrm>
      </p:grpSpPr>
      <p:sp>
        <p:nvSpPr>
          <p:cNvPr id="2" name="TextBox 1">
            <a:extLst>
              <a:ext uri="{FF2B5EF4-FFF2-40B4-BE49-F238E27FC236}">
                <a16:creationId xmlns:a16="http://schemas.microsoft.com/office/drawing/2014/main" id="{C8BD5B82-D87D-705D-7048-587731B0F25E}"/>
              </a:ext>
            </a:extLst>
          </p:cNvPr>
          <p:cNvSpPr txBox="1"/>
          <p:nvPr/>
        </p:nvSpPr>
        <p:spPr>
          <a:xfrm>
            <a:off x="4571999" y="5177226"/>
            <a:ext cx="6144127" cy="369332"/>
          </a:xfrm>
          <a:prstGeom prst="rect">
            <a:avLst/>
          </a:prstGeom>
          <a:noFill/>
        </p:spPr>
        <p:txBody>
          <a:bodyPr wrap="square" rtlCol="0">
            <a:spAutoFit/>
          </a:bodyPr>
          <a:lstStyle/>
          <a:p>
            <a:r>
              <a:rPr lang="en-GB" dirty="0"/>
              <a:t>Quiz for Coaches click </a:t>
            </a:r>
            <a:r>
              <a:rPr lang="en-GB" dirty="0">
                <a:hlinkClick r:id="rId3"/>
              </a:rPr>
              <a:t>here</a:t>
            </a:r>
            <a:endParaRPr lang="en-GB" dirty="0"/>
          </a:p>
        </p:txBody>
      </p:sp>
      <p:pic>
        <p:nvPicPr>
          <p:cNvPr id="4" name="Picture 3" descr="A green board with white text&#10;&#10;AI-generated content may be incorrect.">
            <a:extLst>
              <a:ext uri="{FF2B5EF4-FFF2-40B4-BE49-F238E27FC236}">
                <a16:creationId xmlns:a16="http://schemas.microsoft.com/office/drawing/2014/main" id="{63FFBEF1-F6C7-E5CA-48F5-BCFB00746BE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048000" y="1885950"/>
            <a:ext cx="6096000" cy="30861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47"/>
        <p:cNvGrpSpPr/>
        <p:nvPr/>
      </p:nvGrpSpPr>
      <p:grpSpPr>
        <a:xfrm>
          <a:off x="0" y="0"/>
          <a:ext cx="0" cy="0"/>
          <a:chOff x="0" y="0"/>
          <a:chExt cx="0" cy="0"/>
        </a:xfrm>
      </p:grpSpPr>
      <p:sp>
        <p:nvSpPr>
          <p:cNvPr id="2648" name="Google Shape;2648;p181"/>
          <p:cNvSpPr txBox="1"/>
          <p:nvPr/>
        </p:nvSpPr>
        <p:spPr>
          <a:xfrm>
            <a:off x="3153727" y="5696414"/>
            <a:ext cx="10018713" cy="3124201"/>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GB" sz="2800" b="0" i="0" u="none" strike="noStrike" kern="0" cap="none" spc="0" normalizeH="0" baseline="0" noProof="0" dirty="0">
                <a:ln>
                  <a:noFill/>
                </a:ln>
                <a:solidFill>
                  <a:srgbClr val="000000"/>
                </a:solidFill>
                <a:effectLst/>
                <a:uLnTx/>
                <a:uFillTx/>
                <a:latin typeface="Calibri"/>
                <a:ea typeface="Calibri"/>
                <a:cs typeface="Calibri"/>
                <a:sym typeface="Calibri"/>
              </a:rPr>
              <a:t>Please complete evaluation form via </a:t>
            </a:r>
            <a:r>
              <a:rPr kumimoji="0" lang="en-GB" sz="2800" b="0" i="0" u="none" strike="noStrike" kern="0" cap="none" spc="0" normalizeH="0" baseline="0" noProof="0" dirty="0">
                <a:ln>
                  <a:noFill/>
                </a:ln>
                <a:solidFill>
                  <a:srgbClr val="000000"/>
                </a:solidFill>
                <a:effectLst/>
                <a:uLnTx/>
                <a:uFillTx/>
                <a:latin typeface="Calibri"/>
                <a:ea typeface="Calibri"/>
                <a:cs typeface="Calibri"/>
                <a:sym typeface="Calibri"/>
                <a:hlinkClick r:id="rId3"/>
              </a:rPr>
              <a:t>link</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0000"/>
              </a:lnSpc>
              <a:spcBef>
                <a:spcPts val="100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3" name="Picture 2" descr="A hand writing on a white board">
            <a:extLst>
              <a:ext uri="{FF2B5EF4-FFF2-40B4-BE49-F238E27FC236}">
                <a16:creationId xmlns:a16="http://schemas.microsoft.com/office/drawing/2014/main" id="{EECBD8DF-E049-E1FF-5B63-22859E8D0EE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376490" y="1420394"/>
            <a:ext cx="6025816" cy="401721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53"/>
        <p:cNvGrpSpPr/>
        <p:nvPr/>
      </p:nvGrpSpPr>
      <p:grpSpPr>
        <a:xfrm>
          <a:off x="0" y="0"/>
          <a:ext cx="0" cy="0"/>
          <a:chOff x="0" y="0"/>
          <a:chExt cx="0" cy="0"/>
        </a:xfrm>
      </p:grpSpPr>
      <p:pic>
        <p:nvPicPr>
          <p:cNvPr id="2654" name="Google Shape;2654;p182"/>
          <p:cNvPicPr preferRelativeResize="0"/>
          <p:nvPr/>
        </p:nvPicPr>
        <p:blipFill rotWithShape="1">
          <a:blip r:embed="rId4">
            <a:alphaModFix/>
          </a:blip>
          <a:srcRect l="23379" r="10899" b="9091"/>
          <a:stretch/>
        </p:blipFill>
        <p:spPr>
          <a:xfrm>
            <a:off x="20" y="10"/>
            <a:ext cx="5448280" cy="6857990"/>
          </a:xfrm>
          <a:prstGeom prst="rect">
            <a:avLst/>
          </a:prstGeom>
          <a:noFill/>
          <a:ln>
            <a:noFill/>
          </a:ln>
        </p:spPr>
      </p:pic>
      <p:sp>
        <p:nvSpPr>
          <p:cNvPr id="2655" name="Google Shape;2655;p182"/>
          <p:cNvSpPr txBox="1">
            <a:spLocks noGrp="1"/>
          </p:cNvSpPr>
          <p:nvPr>
            <p:ph type="title"/>
          </p:nvPr>
        </p:nvSpPr>
        <p:spPr>
          <a:xfrm>
            <a:off x="4978399" y="1380068"/>
            <a:ext cx="6524623" cy="2616199"/>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000"/>
              <a:buFont typeface="Calibri"/>
              <a:buNone/>
            </a:pPr>
            <a:r>
              <a:rPr lang="en-GB" sz="6000"/>
              <a:t>End of Day 4</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9"/>
        <p:cNvGrpSpPr/>
        <p:nvPr/>
      </p:nvGrpSpPr>
      <p:grpSpPr>
        <a:xfrm>
          <a:off x="0" y="0"/>
          <a:ext cx="0" cy="0"/>
          <a:chOff x="0" y="0"/>
          <a:chExt cx="0" cy="0"/>
        </a:xfrm>
      </p:grpSpPr>
      <p:pic>
        <p:nvPicPr>
          <p:cNvPr id="2660" name="Google Shape;2660;p183" descr="A group of people holding hands&#10;&#10;Description automatically generated with medium confidence"/>
          <p:cNvPicPr preferRelativeResize="0"/>
          <p:nvPr/>
        </p:nvPicPr>
        <p:blipFill rotWithShape="1">
          <a:blip r:embed="rId3">
            <a:alphaModFix/>
          </a:blip>
          <a:srcRect l="7741" t="40000" r="4790" b="42189"/>
          <a:stretch/>
        </p:blipFill>
        <p:spPr>
          <a:xfrm>
            <a:off x="5750856" y="5002447"/>
            <a:ext cx="6302191" cy="1815082"/>
          </a:xfrm>
          <a:prstGeom prst="rect">
            <a:avLst/>
          </a:prstGeom>
          <a:noFill/>
          <a:ln>
            <a:noFill/>
          </a:ln>
        </p:spPr>
      </p:pic>
      <p:pic>
        <p:nvPicPr>
          <p:cNvPr id="2661" name="Google Shape;2661;p183" descr="A group of people holding hands&#10;&#10;Description automatically generated with medium confidence"/>
          <p:cNvPicPr preferRelativeResize="0"/>
          <p:nvPr/>
        </p:nvPicPr>
        <p:blipFill rotWithShape="1">
          <a:blip r:embed="rId3">
            <a:alphaModFix/>
          </a:blip>
          <a:srcRect l="7741" t="40000" r="4790" b="42189"/>
          <a:stretch/>
        </p:blipFill>
        <p:spPr>
          <a:xfrm>
            <a:off x="138953" y="5002446"/>
            <a:ext cx="6302188" cy="1815081"/>
          </a:xfrm>
          <a:prstGeom prst="rect">
            <a:avLst/>
          </a:prstGeom>
          <a:noFill/>
          <a:ln>
            <a:noFill/>
          </a:ln>
        </p:spPr>
      </p:pic>
      <p:sp>
        <p:nvSpPr>
          <p:cNvPr id="2662" name="Google Shape;2662;p183"/>
          <p:cNvSpPr txBox="1"/>
          <p:nvPr/>
        </p:nvSpPr>
        <p:spPr>
          <a:xfrm>
            <a:off x="474788" y="1359202"/>
            <a:ext cx="11578259" cy="413959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500"/>
              <a:buFont typeface="Calibri"/>
              <a:buNone/>
              <a:tabLst/>
              <a:defRPr/>
            </a:pPr>
            <a:endParaRPr kumimoji="0" sz="2500" b="1" i="1"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GB" sz="2000" b="0" i="0" u="none" strike="noStrike" kern="0" cap="none" spc="0" normalizeH="0" baseline="0" noProof="0" dirty="0">
                <a:ln>
                  <a:noFill/>
                </a:ln>
                <a:solidFill>
                  <a:srgbClr val="000000"/>
                </a:solidFill>
                <a:effectLst/>
                <a:uLnTx/>
                <a:uFillTx/>
                <a:latin typeface="Calibri"/>
                <a:ea typeface="Calibri"/>
                <a:cs typeface="Calibri"/>
                <a:sym typeface="Calibri"/>
              </a:rPr>
              <a:t>Your Choice Inbox: </a:t>
            </a:r>
            <a:r>
              <a:rPr kumimoji="0" lang="en-GB" sz="2000" b="0" i="1" u="sng" strike="noStrike" kern="0" cap="none" spc="0" normalizeH="0" baseline="0" noProof="0" dirty="0">
                <a:ln>
                  <a:noFill/>
                </a:ln>
                <a:solidFill>
                  <a:srgbClr val="A71152"/>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yourchoice@londoncouncils.gov.uk</a:t>
            </a:r>
            <a:endParaRPr kumimoji="0" sz="2000" b="0" i="1" u="none" strike="noStrike" kern="0" cap="none" spc="0" normalizeH="0" baseline="0" noProof="0" dirty="0">
              <a:ln>
                <a:noFill/>
              </a:ln>
              <a:solidFill>
                <a:srgbClr val="A71152"/>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1" u="sng" strike="noStrike" kern="0" cap="none" spc="0" normalizeH="0" baseline="0" noProof="0" dirty="0">
              <a:ln>
                <a:noFill/>
              </a:ln>
              <a:solidFill>
                <a:srgbClr val="A71152"/>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GB" sz="2000" b="0" i="0" u="none" strike="noStrike" kern="0" cap="none" spc="0" normalizeH="0" baseline="0" noProof="0" dirty="0">
                <a:ln>
                  <a:noFill/>
                </a:ln>
                <a:solidFill>
                  <a:srgbClr val="000000"/>
                </a:solidFill>
                <a:effectLst/>
                <a:uLnTx/>
                <a:uFillTx/>
                <a:latin typeface="Calibri"/>
                <a:ea typeface="Calibri"/>
                <a:cs typeface="Calibri"/>
                <a:sym typeface="Calibri"/>
              </a:rPr>
              <a:t>Dr Karla Goodman (Practice Lead, LIIA): </a:t>
            </a:r>
            <a:r>
              <a:rPr kumimoji="0" lang="en-GB" sz="2000" b="0" i="1" u="sng" strike="noStrike" kern="0" cap="none" spc="0" normalizeH="0" baseline="0" noProof="0" dirty="0">
                <a:ln>
                  <a:noFill/>
                </a:ln>
                <a:solidFill>
                  <a:srgbClr val="A71152"/>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Karla.Goodman@londoncouncil.onmicrosoft.com</a:t>
            </a:r>
            <a:endParaRPr kumimoji="0" sz="2000" b="0" i="1" u="sng" strike="noStrike" kern="0" cap="none" spc="0" normalizeH="0" baseline="0" noProof="0" dirty="0">
              <a:ln>
                <a:noFill/>
              </a:ln>
              <a:solidFill>
                <a:srgbClr val="A71152"/>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1" u="sng" strike="noStrike" kern="0" cap="none" spc="0" normalizeH="0" baseline="0" noProof="0" dirty="0">
              <a:ln>
                <a:noFill/>
              </a:ln>
              <a:solidFill>
                <a:srgbClr val="A71152"/>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GB" sz="2000" b="0" i="0" u="none" strike="noStrike" kern="0" cap="none" spc="0" normalizeH="0" baseline="0" noProof="0" dirty="0">
                <a:ln>
                  <a:noFill/>
                </a:ln>
                <a:solidFill>
                  <a:srgbClr val="000000"/>
                </a:solidFill>
                <a:effectLst/>
                <a:uLnTx/>
                <a:uFillTx/>
                <a:latin typeface="Calibri"/>
                <a:ea typeface="Calibri"/>
                <a:cs typeface="Calibri"/>
                <a:sym typeface="Calibri"/>
              </a:rPr>
              <a:t>Isabelle Gregory (Project Lead, LIIA): </a:t>
            </a:r>
            <a:r>
              <a:rPr kumimoji="0" lang="en-GB" sz="2000" b="0" i="1" u="sng" strike="noStrike" kern="0" cap="none" spc="0" normalizeH="0" baseline="0" noProof="0" dirty="0">
                <a:ln>
                  <a:noFill/>
                </a:ln>
                <a:solidFill>
                  <a:srgbClr val="A71152"/>
                </a:solidFill>
                <a:effectLst/>
                <a:uLnTx/>
                <a:uFillTx/>
                <a:latin typeface="Calibri"/>
                <a:ea typeface="Calibri"/>
                <a:cs typeface="Calibri"/>
                <a:sym typeface="Calibri"/>
                <a:hlinkClick r:id="rId6">
                  <a:extLst>
                    <a:ext uri="{A12FA001-AC4F-418D-AE19-62706E023703}">
                      <ahyp:hlinkClr xmlns:ahyp="http://schemas.microsoft.com/office/drawing/2018/hyperlinkcolor" val="tx"/>
                    </a:ext>
                  </a:extLst>
                </a:hlinkClick>
              </a:rPr>
              <a:t>Isabelle.Gregory2@londoncouncils.gov.uk</a:t>
            </a:r>
            <a:endParaRPr kumimoji="0" sz="2000" b="0" i="1" u="sng" strike="noStrike" kern="0" cap="none" spc="0" normalizeH="0" baseline="0" noProof="0" dirty="0">
              <a:ln>
                <a:noFill/>
              </a:ln>
              <a:solidFill>
                <a:srgbClr val="A71152"/>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1" i="1"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GB" sz="2000" b="1" i="1" u="none" strike="noStrike" kern="0" cap="none" spc="0" normalizeH="0" baseline="0" noProof="0" dirty="0">
                <a:ln>
                  <a:noFill/>
                </a:ln>
                <a:solidFill>
                  <a:srgbClr val="000000"/>
                </a:solidFill>
                <a:effectLst/>
                <a:uLnTx/>
                <a:uFillTx/>
                <a:latin typeface="Calibri"/>
                <a:ea typeface="Calibri"/>
                <a:cs typeface="Calibri"/>
                <a:sym typeface="Calibri"/>
              </a:rPr>
              <a:t>Visit our website:</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A71252"/>
              </a:buClr>
              <a:buSzPts val="2000"/>
              <a:buFont typeface="Calibri"/>
              <a:buNone/>
              <a:tabLst/>
              <a:defRPr/>
            </a:pPr>
            <a:r>
              <a:rPr kumimoji="0" lang="en-GB" sz="2000" b="0" i="1" u="sng" strike="noStrike" kern="0" cap="none" spc="0" normalizeH="0" baseline="0" noProof="0" dirty="0" err="1">
                <a:ln>
                  <a:noFill/>
                </a:ln>
                <a:solidFill>
                  <a:srgbClr val="A71252"/>
                </a:solidFill>
                <a:effectLst/>
                <a:uLnTx/>
                <a:uFillTx/>
                <a:latin typeface="Calibri"/>
                <a:ea typeface="Calibri"/>
                <a:cs typeface="Calibri"/>
                <a:sym typeface="Calibri"/>
              </a:rPr>
              <a:t>liia.london</a:t>
            </a:r>
            <a:r>
              <a:rPr kumimoji="0" lang="en-GB" sz="2000" b="0" i="1" u="sng" strike="noStrike" kern="0" cap="none" spc="0" normalizeH="0" baseline="0" noProof="0" dirty="0">
                <a:ln>
                  <a:noFill/>
                </a:ln>
                <a:solidFill>
                  <a:srgbClr val="A71252"/>
                </a:solidFill>
                <a:effectLst/>
                <a:uLnTx/>
                <a:uFillTx/>
                <a:latin typeface="Calibri"/>
                <a:ea typeface="Calibri"/>
                <a:cs typeface="Calibri"/>
                <a:sym typeface="Calibri"/>
              </a:rPr>
              <a:t>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1" u="sng" strike="noStrike" kern="0" cap="none" spc="0" normalizeH="0" baseline="0" noProof="0" dirty="0">
              <a:ln>
                <a:noFill/>
              </a:ln>
              <a:solidFill>
                <a:srgbClr val="A71252"/>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GB" sz="2000" b="1" i="1" u="none" strike="noStrike" kern="0" cap="none" spc="0" normalizeH="0" baseline="0" noProof="0" dirty="0">
                <a:ln>
                  <a:noFill/>
                </a:ln>
                <a:solidFill>
                  <a:srgbClr val="000000"/>
                </a:solidFill>
                <a:effectLst/>
                <a:uLnTx/>
                <a:uFillTx/>
                <a:latin typeface="Calibri"/>
                <a:ea typeface="Calibri"/>
                <a:cs typeface="Calibri"/>
                <a:sym typeface="Calibri"/>
              </a:rPr>
              <a:t>Follow us on Twitter: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A71252"/>
              </a:buClr>
              <a:buSzPts val="2000"/>
              <a:buFont typeface="Calibri"/>
              <a:buNone/>
              <a:tabLst/>
              <a:defRPr/>
            </a:pPr>
            <a:r>
              <a:rPr kumimoji="0" lang="en-GB" sz="2000" b="0" i="1" u="none" strike="noStrike" kern="0" cap="none" spc="0" normalizeH="0" baseline="0" noProof="0" dirty="0">
                <a:ln>
                  <a:noFill/>
                </a:ln>
                <a:solidFill>
                  <a:srgbClr val="A71252"/>
                </a:solidFill>
                <a:effectLst/>
                <a:uLnTx/>
                <a:uFillTx/>
                <a:latin typeface="Calibri"/>
                <a:ea typeface="Calibri"/>
                <a:cs typeface="Calibri"/>
                <a:sym typeface="Calibri"/>
              </a:rPr>
              <a:t>@londonliia</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1" u="sng" strike="noStrike" kern="0" cap="none" spc="0" normalizeH="0" baseline="0" noProof="0" dirty="0">
              <a:ln>
                <a:noFill/>
              </a:ln>
              <a:solidFill>
                <a:srgbClr val="A71252"/>
              </a:solidFill>
              <a:effectLst/>
              <a:uLnTx/>
              <a:uFillTx/>
              <a:latin typeface="Calibri"/>
              <a:ea typeface="Calibri"/>
              <a:cs typeface="Calibri"/>
              <a:sym typeface="Calibri"/>
            </a:endParaRPr>
          </a:p>
        </p:txBody>
      </p:sp>
      <p:sp>
        <p:nvSpPr>
          <p:cNvPr id="2" name="Rectangle 1">
            <a:extLst>
              <a:ext uri="{FF2B5EF4-FFF2-40B4-BE49-F238E27FC236}">
                <a16:creationId xmlns:a16="http://schemas.microsoft.com/office/drawing/2014/main" id="{C9AABD93-5AD1-424C-0CDC-019D30189D03}"/>
              </a:ext>
            </a:extLst>
          </p:cNvPr>
          <p:cNvSpPr/>
          <p:nvPr/>
        </p:nvSpPr>
        <p:spPr>
          <a:xfrm>
            <a:off x="1447800" y="6965315"/>
            <a:ext cx="200025" cy="20002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Rectangle 2">
            <a:extLst>
              <a:ext uri="{FF2B5EF4-FFF2-40B4-BE49-F238E27FC236}">
                <a16:creationId xmlns:a16="http://schemas.microsoft.com/office/drawing/2014/main" id="{8364068B-BB09-751E-3AF7-7DF867F3EA1C}"/>
              </a:ext>
            </a:extLst>
          </p:cNvPr>
          <p:cNvSpPr/>
          <p:nvPr/>
        </p:nvSpPr>
        <p:spPr>
          <a:xfrm>
            <a:off x="2495550" y="6965315"/>
            <a:ext cx="200025" cy="20002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Rectangle 3">
            <a:extLst>
              <a:ext uri="{FF2B5EF4-FFF2-40B4-BE49-F238E27FC236}">
                <a16:creationId xmlns:a16="http://schemas.microsoft.com/office/drawing/2014/main" id="{150ABC95-C77B-CC3A-56C5-88543E61155B}"/>
              </a:ext>
            </a:extLst>
          </p:cNvPr>
          <p:cNvSpPr/>
          <p:nvPr/>
        </p:nvSpPr>
        <p:spPr>
          <a:xfrm>
            <a:off x="4648200" y="6898640"/>
            <a:ext cx="200025" cy="20002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Rectangle 4">
            <a:extLst>
              <a:ext uri="{FF2B5EF4-FFF2-40B4-BE49-F238E27FC236}">
                <a16:creationId xmlns:a16="http://schemas.microsoft.com/office/drawing/2014/main" id="{5249C094-61DB-E1A4-7A3C-3CB4AB15FC86}"/>
              </a:ext>
            </a:extLst>
          </p:cNvPr>
          <p:cNvSpPr/>
          <p:nvPr/>
        </p:nvSpPr>
        <p:spPr>
          <a:xfrm>
            <a:off x="6657975" y="6899910"/>
            <a:ext cx="200025" cy="20002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67"/>
        <p:cNvGrpSpPr/>
        <p:nvPr/>
      </p:nvGrpSpPr>
      <p:grpSpPr>
        <a:xfrm>
          <a:off x="0" y="0"/>
          <a:ext cx="0" cy="0"/>
          <a:chOff x="0" y="0"/>
          <a:chExt cx="0" cy="0"/>
        </a:xfrm>
      </p:grpSpPr>
      <p:sp>
        <p:nvSpPr>
          <p:cNvPr id="2668" name="Google Shape;2668;p184"/>
          <p:cNvSpPr txBox="1">
            <a:spLocks noGrp="1"/>
          </p:cNvSpPr>
          <p:nvPr>
            <p:ph type="title"/>
          </p:nvPr>
        </p:nvSpPr>
        <p:spPr>
          <a:xfrm>
            <a:off x="575810" y="463845"/>
            <a:ext cx="9895951" cy="101375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000"/>
              <a:buFont typeface="Calibri"/>
              <a:buNone/>
            </a:pPr>
            <a:r>
              <a:rPr lang="en-GB" sz="4000"/>
              <a:t>References</a:t>
            </a:r>
            <a:endParaRPr/>
          </a:p>
        </p:txBody>
      </p:sp>
      <p:sp>
        <p:nvSpPr>
          <p:cNvPr id="2669" name="Google Shape;2669;p184"/>
          <p:cNvSpPr txBox="1">
            <a:spLocks noGrp="1"/>
          </p:cNvSpPr>
          <p:nvPr>
            <p:ph type="body" idx="1"/>
          </p:nvPr>
        </p:nvSpPr>
        <p:spPr>
          <a:xfrm>
            <a:off x="355101" y="1813297"/>
            <a:ext cx="11261089" cy="5044379"/>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chemeClr val="dk1"/>
              </a:buClr>
              <a:buSzPts val="1400"/>
              <a:buChar char="•"/>
            </a:pPr>
            <a:r>
              <a:rPr lang="en-GB" sz="1400"/>
              <a:t>Brooks, Rob &amp; Lambert, Charlotte &amp; Coulthard, Laura &amp; Pennington, Lindsay &amp; Kolehmainen, Niina. (2021). Social participation to support good mental health in neurodisability. Child Care Health and Development. 47. 10.1111/cch.12876. </a:t>
            </a:r>
            <a:endParaRPr/>
          </a:p>
          <a:p>
            <a:pPr marL="228600" lvl="0" indent="-228600" algn="l" rtl="0">
              <a:lnSpc>
                <a:spcPct val="90000"/>
              </a:lnSpc>
              <a:spcBef>
                <a:spcPts val="1000"/>
              </a:spcBef>
              <a:spcAft>
                <a:spcPts val="0"/>
              </a:spcAft>
              <a:buClr>
                <a:schemeClr val="dk1"/>
              </a:buClr>
              <a:buSzPts val="1400"/>
              <a:buChar char="•"/>
            </a:pPr>
            <a:r>
              <a:rPr lang="en-GB" sz="1400"/>
              <a:t>DeAngelis, T. (2019, November). Better relationships with patients lead to better outcomes. </a:t>
            </a:r>
            <a:r>
              <a:rPr lang="en-GB" sz="1400" i="1"/>
              <a:t>Monitor on Psychology</a:t>
            </a:r>
            <a:r>
              <a:rPr lang="en-GB" sz="1400"/>
              <a:t>, </a:t>
            </a:r>
            <a:r>
              <a:rPr lang="en-GB" sz="1400" i="1"/>
              <a:t>50</a:t>
            </a:r>
            <a:r>
              <a:rPr lang="en-GB" sz="1400"/>
              <a:t>(10). </a:t>
            </a:r>
            <a:r>
              <a:rPr lang="en-GB" sz="1400" u="sng">
                <a:solidFill>
                  <a:schemeClr val="hlink"/>
                </a:solidFill>
                <a:hlinkClick r:id="rId3"/>
              </a:rPr>
              <a:t>http://www.apa.org/monitor/2019/11/ce-corner-relationships</a:t>
            </a:r>
            <a:endParaRPr sz="1400"/>
          </a:p>
          <a:p>
            <a:pPr marL="228600" lvl="0" indent="-228600" algn="l" rtl="0">
              <a:lnSpc>
                <a:spcPct val="90000"/>
              </a:lnSpc>
              <a:spcBef>
                <a:spcPts val="1000"/>
              </a:spcBef>
              <a:spcAft>
                <a:spcPts val="0"/>
              </a:spcAft>
              <a:buClr>
                <a:schemeClr val="dk1"/>
              </a:buClr>
              <a:buSzPts val="1400"/>
              <a:buChar char="•"/>
            </a:pPr>
            <a:r>
              <a:rPr lang="en-GB" sz="1400"/>
              <a:t>Ekers, D., Webster, L., Van Straten, A., Culipers, P., Richards, D., &amp; Gilbody, SM (2014) Behavioural Activation for Depression; An update of Meta-Analysis of Effectiveness and sub group analysis. PLoS ONE 9(6): e100100. </a:t>
            </a:r>
            <a:r>
              <a:rPr lang="en-GB" sz="1400" u="sng">
                <a:solidFill>
                  <a:schemeClr val="hlink"/>
                </a:solidFill>
                <a:hlinkClick r:id="rId4"/>
              </a:rPr>
              <a:t>https://doi.org/10.1371/journal.pone.0100100</a:t>
            </a:r>
            <a:endParaRPr sz="1400"/>
          </a:p>
          <a:p>
            <a:pPr marL="228600" lvl="0" indent="-228600" algn="l" rtl="0">
              <a:lnSpc>
                <a:spcPct val="90000"/>
              </a:lnSpc>
              <a:spcBef>
                <a:spcPts val="1000"/>
              </a:spcBef>
              <a:spcAft>
                <a:spcPts val="0"/>
              </a:spcAft>
              <a:buClr>
                <a:schemeClr val="dk1"/>
              </a:buClr>
              <a:buSzPts val="1400"/>
              <a:buChar char="•"/>
            </a:pPr>
            <a:r>
              <a:rPr lang="en-GB" sz="1400"/>
              <a:t>Howard A. P (2015). </a:t>
            </a:r>
            <a:r>
              <a:rPr lang="en-GB" sz="1400" i="1"/>
              <a:t>DBT Skills Manual for Adolescents</a:t>
            </a:r>
            <a:r>
              <a:rPr lang="en-GB" sz="1400"/>
              <a:t>, by J. H. Rathus &amp; A. L. Miller, Child &amp; Family Behavior Therapy, 37:2, 179-187, DOI: </a:t>
            </a:r>
            <a:r>
              <a:rPr lang="en-GB" sz="1400" u="sng">
                <a:solidFill>
                  <a:schemeClr val="hlink"/>
                </a:solidFill>
                <a:hlinkClick r:id="rId5"/>
              </a:rPr>
              <a:t>10.1080/07317107.2015.1035996</a:t>
            </a:r>
            <a:endParaRPr sz="1400" u="sng"/>
          </a:p>
          <a:p>
            <a:pPr marL="228600" lvl="0" indent="-228600" algn="l" rtl="0">
              <a:lnSpc>
                <a:spcPct val="90000"/>
              </a:lnSpc>
              <a:spcBef>
                <a:spcPts val="1000"/>
              </a:spcBef>
              <a:spcAft>
                <a:spcPts val="0"/>
              </a:spcAft>
              <a:buClr>
                <a:schemeClr val="dk1"/>
              </a:buClr>
              <a:buSzPts val="1400"/>
              <a:buChar char="•"/>
            </a:pPr>
            <a:r>
              <a:rPr lang="en-GB" sz="1400"/>
              <a:t>Padesky, C. A., &amp; Mooney, K. A. (1990). Clinical tip: Presenting the cognitive model to clients. </a:t>
            </a:r>
            <a:r>
              <a:rPr lang="en-GB" sz="1400" i="1"/>
              <a:t>International Cognitive Therapy Newsletter, 6</a:t>
            </a:r>
            <a:r>
              <a:rPr lang="en-GB" sz="1400"/>
              <a:t>, 1.</a:t>
            </a:r>
            <a:endParaRPr/>
          </a:p>
          <a:p>
            <a:pPr marL="228600" lvl="0" indent="-228600" algn="l" rtl="0">
              <a:lnSpc>
                <a:spcPct val="90000"/>
              </a:lnSpc>
              <a:spcBef>
                <a:spcPts val="1000"/>
              </a:spcBef>
              <a:spcAft>
                <a:spcPts val="0"/>
              </a:spcAft>
              <a:buClr>
                <a:schemeClr val="dk1"/>
              </a:buClr>
              <a:buSzPts val="1400"/>
              <a:buChar char="•"/>
            </a:pPr>
            <a:r>
              <a:rPr lang="en-GB" sz="1400"/>
              <a:t>Plutchik, R. (2001). The nature of emotions: Human emotions have deep evolutionary roots, a fact that may explain their complexity and provide tools for clinical practice. </a:t>
            </a:r>
            <a:r>
              <a:rPr lang="en-GB" sz="1400" i="1"/>
              <a:t>American scientist</a:t>
            </a:r>
            <a:r>
              <a:rPr lang="en-GB" sz="1400"/>
              <a:t>, </a:t>
            </a:r>
            <a:r>
              <a:rPr lang="en-GB" sz="1400" i="1"/>
              <a:t>89</a:t>
            </a:r>
            <a:r>
              <a:rPr lang="en-GB" sz="1400"/>
              <a:t>(4), 344-350.</a:t>
            </a:r>
            <a:endParaRPr/>
          </a:p>
          <a:p>
            <a:pPr marL="228600" lvl="0" indent="-228600" algn="l" rtl="0">
              <a:lnSpc>
                <a:spcPct val="90000"/>
              </a:lnSpc>
              <a:spcBef>
                <a:spcPts val="1000"/>
              </a:spcBef>
              <a:spcAft>
                <a:spcPts val="0"/>
              </a:spcAft>
              <a:buClr>
                <a:schemeClr val="dk1"/>
              </a:buClr>
              <a:buSzPts val="1400"/>
              <a:buChar char="•"/>
            </a:pPr>
            <a:r>
              <a:rPr lang="en-GB" sz="1400"/>
              <a:t>Sweeney, A., Clement, S., Filson, B &amp; Kennedy, A (2016). Trauma-informed mental healthcare in the UK: what is it and how can we further its development? Mental Health Review Journal 21 (3) pp. 174-192</a:t>
            </a:r>
            <a:endParaRPr/>
          </a:p>
          <a:p>
            <a:pPr marL="228600" lvl="0" indent="-228600" algn="l" rtl="0">
              <a:lnSpc>
                <a:spcPct val="90000"/>
              </a:lnSpc>
              <a:spcBef>
                <a:spcPts val="1000"/>
              </a:spcBef>
              <a:spcAft>
                <a:spcPts val="0"/>
              </a:spcAft>
              <a:buClr>
                <a:schemeClr val="dk1"/>
              </a:buClr>
              <a:buSzPts val="1400"/>
              <a:buChar char="•"/>
            </a:pPr>
            <a:r>
              <a:rPr lang="en-GB" sz="1400"/>
              <a:t>Thompson, S. J., Bender, K., Lantry, J., &amp; Flynn, P. M. (2007). Treatment Engagement: Building Therapeutic Alliance in Home-Based Treatment with Adolescents and their Families. </a:t>
            </a:r>
            <a:r>
              <a:rPr lang="en-GB" sz="1400" i="1"/>
              <a:t>Contemporary family therapy</a:t>
            </a:r>
            <a:r>
              <a:rPr lang="en-GB" sz="1400"/>
              <a:t>, </a:t>
            </a:r>
            <a:r>
              <a:rPr lang="en-GB" sz="1400" i="1"/>
              <a:t>29</a:t>
            </a:r>
            <a:r>
              <a:rPr lang="en-GB" sz="1400"/>
              <a:t>(1-2), 39–55. </a:t>
            </a:r>
            <a:r>
              <a:rPr lang="en-GB" sz="1400" u="sng">
                <a:solidFill>
                  <a:schemeClr val="hlink"/>
                </a:solidFill>
                <a:hlinkClick r:id="rId6"/>
              </a:rPr>
              <a:t>https://doi.org/10.1007/s10591-007-9030-6</a:t>
            </a:r>
            <a:endParaRPr sz="1400"/>
          </a:p>
          <a:p>
            <a:pPr marL="228600" lvl="0" indent="-228600" algn="l" rtl="0">
              <a:lnSpc>
                <a:spcPct val="90000"/>
              </a:lnSpc>
              <a:spcBef>
                <a:spcPts val="1000"/>
              </a:spcBef>
              <a:spcAft>
                <a:spcPts val="0"/>
              </a:spcAft>
              <a:buClr>
                <a:schemeClr val="dk1"/>
              </a:buClr>
              <a:buSzPts val="1400"/>
              <a:buChar char="•"/>
            </a:pPr>
            <a:r>
              <a:rPr lang="en-GB" sz="1400"/>
              <a:t>Tseng, J., Poppenk, J. Brain meta-state transitions demarcate thoughts across task contexts exposing the mental noise of trait neuroticism. </a:t>
            </a:r>
            <a:r>
              <a:rPr lang="en-GB" sz="1400" i="1"/>
              <a:t>Nat Commun</a:t>
            </a:r>
            <a:r>
              <a:rPr lang="en-GB" sz="1400"/>
              <a:t> </a:t>
            </a:r>
            <a:r>
              <a:rPr lang="en-GB" sz="1400" b="1"/>
              <a:t>11, </a:t>
            </a:r>
            <a:r>
              <a:rPr lang="en-GB" sz="1400"/>
              <a:t>3480 (2020). </a:t>
            </a:r>
            <a:r>
              <a:rPr lang="en-GB" sz="1400" u="sng">
                <a:solidFill>
                  <a:schemeClr val="hlink"/>
                </a:solidFill>
                <a:hlinkClick r:id="rId7"/>
              </a:rPr>
              <a:t>https://doi.org/10.1038/s41467-020-17255-9</a:t>
            </a:r>
            <a:endParaRPr sz="1400"/>
          </a:p>
          <a:p>
            <a:pPr marL="228600" lvl="0" indent="-228600" algn="l" rtl="0">
              <a:lnSpc>
                <a:spcPct val="90000"/>
              </a:lnSpc>
              <a:spcBef>
                <a:spcPts val="1000"/>
              </a:spcBef>
              <a:spcAft>
                <a:spcPts val="0"/>
              </a:spcAft>
              <a:buClr>
                <a:schemeClr val="dk1"/>
              </a:buClr>
              <a:buSzPts val="1400"/>
              <a:buChar char="•"/>
            </a:pPr>
            <a:r>
              <a:rPr lang="en-GB" sz="1400"/>
              <a:t>Young Minds (2018</a:t>
            </a:r>
            <a:r>
              <a:rPr lang="en-GB" sz="1400" i="1"/>
              <a:t>). Addressing adversity. Prioritising adversity &amp; trauma informed care for children and young people in England</a:t>
            </a:r>
            <a:r>
              <a:rPr lang="en-GB" sz="1400"/>
              <a:t>. The YoungMinds Trust with Health Education England https://www.youngminds.org.uk/media/cmtffcce/ym-addressing-adversity-book-web-2.pdf</a:t>
            </a:r>
            <a:endParaRPr/>
          </a:p>
          <a:p>
            <a:pPr marL="228600" lvl="0" indent="-127000" algn="l" rtl="0">
              <a:lnSpc>
                <a:spcPct val="90000"/>
              </a:lnSpc>
              <a:spcBef>
                <a:spcPts val="1000"/>
              </a:spcBef>
              <a:spcAft>
                <a:spcPts val="0"/>
              </a:spcAft>
              <a:buClr>
                <a:schemeClr val="dk1"/>
              </a:buClr>
              <a:buSzPts val="1600"/>
              <a:buNone/>
            </a:pPr>
            <a:endParaRPr sz="1600"/>
          </a:p>
          <a:p>
            <a:pPr marL="228600" lvl="0" indent="-127000" algn="l" rtl="0">
              <a:lnSpc>
                <a:spcPct val="90000"/>
              </a:lnSpc>
              <a:spcBef>
                <a:spcPts val="1000"/>
              </a:spcBef>
              <a:spcAft>
                <a:spcPts val="0"/>
              </a:spcAft>
              <a:buClr>
                <a:schemeClr val="dk1"/>
              </a:buClr>
              <a:buSzPts val="1600"/>
              <a:buNone/>
            </a:pPr>
            <a:endParaRPr sz="16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74"/>
        <p:cNvGrpSpPr/>
        <p:nvPr/>
      </p:nvGrpSpPr>
      <p:grpSpPr>
        <a:xfrm>
          <a:off x="0" y="0"/>
          <a:ext cx="0" cy="0"/>
          <a:chOff x="0" y="0"/>
          <a:chExt cx="0" cy="0"/>
        </a:xfrm>
      </p:grpSpPr>
      <p:sp>
        <p:nvSpPr>
          <p:cNvPr id="2675" name="Google Shape;2675;p185"/>
          <p:cNvSpPr txBox="1">
            <a:spLocks noGrp="1"/>
          </p:cNvSpPr>
          <p:nvPr>
            <p:ph type="title"/>
          </p:nvPr>
        </p:nvSpPr>
        <p:spPr>
          <a:xfrm>
            <a:off x="834991" y="371070"/>
            <a:ext cx="10018713" cy="17525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GB"/>
              <a:t>Some useful reference links</a:t>
            </a:r>
            <a:endParaRPr/>
          </a:p>
        </p:txBody>
      </p:sp>
      <p:sp>
        <p:nvSpPr>
          <p:cNvPr id="2676" name="Google Shape;2676;p185"/>
          <p:cNvSpPr txBox="1">
            <a:spLocks noGrp="1"/>
          </p:cNvSpPr>
          <p:nvPr>
            <p:ph type="body" idx="1"/>
          </p:nvPr>
        </p:nvSpPr>
        <p:spPr>
          <a:xfrm>
            <a:off x="673383" y="1624264"/>
            <a:ext cx="10341930" cy="5760720"/>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chemeClr val="dk1"/>
              </a:buClr>
              <a:buSzPts val="1800"/>
              <a:buChar char="•"/>
            </a:pPr>
            <a:r>
              <a:rPr lang="en-GB" sz="1800" u="sng" dirty="0">
                <a:solidFill>
                  <a:schemeClr val="hlink"/>
                </a:solidFill>
                <a:hlinkClick r:id="rId3"/>
              </a:rPr>
              <a:t>Addressing issues of race, ethnicity and culture in CBT to support therapists and service managers to deliver culturally competent therapy and reduce inequalities in mental health provision for BAME service users | the Cognitive Behaviour Therapist | Cambridge Core</a:t>
            </a:r>
            <a:endParaRPr sz="1800" dirty="0"/>
          </a:p>
          <a:p>
            <a:pPr marL="228600" lvl="0" indent="-228600" algn="l" rtl="0">
              <a:lnSpc>
                <a:spcPct val="90000"/>
              </a:lnSpc>
              <a:spcBef>
                <a:spcPts val="1000"/>
              </a:spcBef>
              <a:spcAft>
                <a:spcPts val="0"/>
              </a:spcAft>
              <a:buClr>
                <a:schemeClr val="dk1"/>
              </a:buClr>
              <a:buSzPts val="1800"/>
              <a:buChar char="•"/>
            </a:pPr>
            <a:r>
              <a:rPr lang="en-GB" sz="1800" u="sng" dirty="0">
                <a:solidFill>
                  <a:schemeClr val="hlink"/>
                </a:solidFill>
                <a:hlinkClick r:id="rId4"/>
              </a:rPr>
              <a:t>https://www.powerthefight.org.uk/wp-content/uploads/2020/09/TIP-final-report-executive-summary.pdf</a:t>
            </a:r>
            <a:endParaRPr sz="1800" u="sng" dirty="0">
              <a:solidFill>
                <a:schemeClr val="hlink"/>
              </a:solidFill>
              <a:hlinkClick r:id="rId5"/>
            </a:endParaRPr>
          </a:p>
          <a:p>
            <a:pPr marL="228600" lvl="0" indent="-228600" algn="l" rtl="0">
              <a:lnSpc>
                <a:spcPct val="90000"/>
              </a:lnSpc>
              <a:spcBef>
                <a:spcPts val="1000"/>
              </a:spcBef>
              <a:spcAft>
                <a:spcPts val="0"/>
              </a:spcAft>
              <a:buClr>
                <a:schemeClr val="dk1"/>
              </a:buClr>
              <a:buSzPts val="1800"/>
              <a:buChar char="•"/>
            </a:pPr>
            <a:r>
              <a:rPr lang="en-GB" sz="1800" u="sng" dirty="0">
                <a:solidFill>
                  <a:schemeClr val="hlink"/>
                </a:solidFill>
                <a:hlinkClick r:id="rId5"/>
              </a:rPr>
              <a:t>https://www.psychologytools.com/</a:t>
            </a:r>
            <a:endParaRPr sz="1800" u="sng" dirty="0"/>
          </a:p>
          <a:p>
            <a:pPr marL="228600" lvl="0" indent="-228600" algn="l" rtl="0">
              <a:lnSpc>
                <a:spcPct val="90000"/>
              </a:lnSpc>
              <a:spcBef>
                <a:spcPts val="1000"/>
              </a:spcBef>
              <a:spcAft>
                <a:spcPts val="0"/>
              </a:spcAft>
              <a:buClr>
                <a:schemeClr val="dk1"/>
              </a:buClr>
              <a:buSzPts val="1800"/>
              <a:buChar char="•"/>
            </a:pPr>
            <a:r>
              <a:rPr lang="en-GB" sz="1800" u="sng" dirty="0">
                <a:solidFill>
                  <a:schemeClr val="hlink"/>
                </a:solidFill>
                <a:hlinkClick r:id="rId6"/>
              </a:rPr>
              <a:t>https://www.therapistaid.com/therapy-worksheets</a:t>
            </a:r>
            <a:endParaRPr sz="1800" u="sng" dirty="0"/>
          </a:p>
          <a:p>
            <a:pPr marL="228600" lvl="0" indent="-228600" algn="l" rtl="0">
              <a:lnSpc>
                <a:spcPct val="90000"/>
              </a:lnSpc>
              <a:spcBef>
                <a:spcPts val="1000"/>
              </a:spcBef>
              <a:spcAft>
                <a:spcPts val="0"/>
              </a:spcAft>
              <a:buClr>
                <a:schemeClr val="dk1"/>
              </a:buClr>
              <a:buSzPts val="1800"/>
              <a:buChar char="•"/>
            </a:pPr>
            <a:r>
              <a:rPr lang="en-GB" sz="1800" u="sng" dirty="0">
                <a:solidFill>
                  <a:schemeClr val="hlink"/>
                </a:solidFill>
                <a:hlinkClick r:id="rId7"/>
              </a:rPr>
              <a:t>https://www.youngminds.org.uk/</a:t>
            </a:r>
            <a:endParaRPr sz="1800" u="sng" dirty="0"/>
          </a:p>
          <a:p>
            <a:pPr marL="228600" lvl="0" indent="-114300" algn="l" rtl="0">
              <a:lnSpc>
                <a:spcPct val="90000"/>
              </a:lnSpc>
              <a:spcBef>
                <a:spcPts val="1000"/>
              </a:spcBef>
              <a:spcAft>
                <a:spcPts val="0"/>
              </a:spcAft>
              <a:buClr>
                <a:schemeClr val="dk1"/>
              </a:buClr>
              <a:buSzPts val="1800"/>
              <a:buNone/>
            </a:pPr>
            <a:endParaRPr sz="1800" dirty="0"/>
          </a:p>
          <a:p>
            <a:pPr marL="228600" lvl="0" indent="-114300" algn="l" rtl="0">
              <a:lnSpc>
                <a:spcPct val="90000"/>
              </a:lnSpc>
              <a:spcBef>
                <a:spcPts val="1000"/>
              </a:spcBef>
              <a:spcAft>
                <a:spcPts val="0"/>
              </a:spcAft>
              <a:buClr>
                <a:schemeClr val="dk1"/>
              </a:buClr>
              <a:buSzPts val="1800"/>
              <a:buNone/>
            </a:pPr>
            <a:endParaRPr sz="1800" dirty="0"/>
          </a:p>
          <a:p>
            <a:pPr marL="228600" lvl="0" indent="-114300" algn="l" rtl="0">
              <a:lnSpc>
                <a:spcPct val="90000"/>
              </a:lnSpc>
              <a:spcBef>
                <a:spcPts val="1000"/>
              </a:spcBef>
              <a:spcAft>
                <a:spcPts val="0"/>
              </a:spcAft>
              <a:buClr>
                <a:schemeClr val="dk1"/>
              </a:buClr>
              <a:buSzPts val="1800"/>
              <a:buNone/>
            </a:pPr>
            <a:endParaRPr sz="1800" u="sng" dirty="0"/>
          </a:p>
          <a:p>
            <a:pPr marL="228600" lvl="0" indent="-114300" algn="l" rtl="0">
              <a:lnSpc>
                <a:spcPct val="90000"/>
              </a:lnSpc>
              <a:spcBef>
                <a:spcPts val="1000"/>
              </a:spcBef>
              <a:spcAft>
                <a:spcPts val="0"/>
              </a:spcAft>
              <a:buClr>
                <a:schemeClr val="dk1"/>
              </a:buClr>
              <a:buSzPts val="1800"/>
              <a:buNone/>
            </a:pPr>
            <a:endParaRPr sz="1800" u="sng"/>
          </a:p>
          <a:p>
            <a:pPr marL="228600" lvl="0" indent="-114300" algn="l" rtl="0">
              <a:lnSpc>
                <a:spcPct val="90000"/>
              </a:lnSpc>
              <a:spcBef>
                <a:spcPts val="1000"/>
              </a:spcBef>
              <a:spcAft>
                <a:spcPts val="0"/>
              </a:spcAft>
              <a:buClr>
                <a:schemeClr val="dk1"/>
              </a:buClr>
              <a:buSzPts val="1800"/>
              <a:buNone/>
            </a:pPr>
            <a:endParaRPr sz="1800" u="sng"/>
          </a:p>
          <a:p>
            <a:pPr marL="228600" lvl="0" indent="-114300" algn="l" rtl="0">
              <a:lnSpc>
                <a:spcPct val="90000"/>
              </a:lnSpc>
              <a:spcBef>
                <a:spcPts val="1000"/>
              </a:spcBef>
              <a:spcAft>
                <a:spcPts val="0"/>
              </a:spcAft>
              <a:buClr>
                <a:schemeClr val="dk1"/>
              </a:buClr>
              <a:buSzPts val="1800"/>
              <a:buNone/>
            </a:pPr>
            <a:endParaRPr sz="1800" u="sng" dirty="0"/>
          </a:p>
          <a:p>
            <a:pPr marL="228600" lvl="0" indent="-114300" algn="l" rtl="0">
              <a:lnSpc>
                <a:spcPct val="90000"/>
              </a:lnSpc>
              <a:spcBef>
                <a:spcPts val="1000"/>
              </a:spcBef>
              <a:spcAft>
                <a:spcPts val="0"/>
              </a:spcAft>
              <a:buClr>
                <a:schemeClr val="dk1"/>
              </a:buClr>
              <a:buSzPts val="1800"/>
              <a:buNone/>
            </a:pPr>
            <a:endParaRPr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24"/>
        <p:cNvGrpSpPr/>
        <p:nvPr/>
      </p:nvGrpSpPr>
      <p:grpSpPr>
        <a:xfrm>
          <a:off x="0" y="0"/>
          <a:ext cx="0" cy="0"/>
          <a:chOff x="0" y="0"/>
          <a:chExt cx="0" cy="0"/>
        </a:xfrm>
      </p:grpSpPr>
      <p:sp>
        <p:nvSpPr>
          <p:cNvPr id="2525" name="Google Shape;2525;p169"/>
          <p:cNvSpPr txBox="1">
            <a:spLocks noGrp="1"/>
          </p:cNvSpPr>
          <p:nvPr>
            <p:ph type="title"/>
          </p:nvPr>
        </p:nvSpPr>
        <p:spPr>
          <a:xfrm>
            <a:off x="466725" y="260106"/>
            <a:ext cx="9896475" cy="10414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solidFill>
                  <a:srgbClr val="3F3F3F"/>
                </a:solidFill>
                <a:latin typeface="Calibri"/>
                <a:ea typeface="Calibri"/>
                <a:cs typeface="Calibri"/>
                <a:sym typeface="Calibri"/>
              </a:rPr>
              <a:t>Welcome back</a:t>
            </a:r>
            <a:endParaRPr dirty="0"/>
          </a:p>
        </p:txBody>
      </p:sp>
      <p:sp>
        <p:nvSpPr>
          <p:cNvPr id="2526" name="Google Shape;2526;p169"/>
          <p:cNvSpPr txBox="1">
            <a:spLocks noGrp="1"/>
          </p:cNvSpPr>
          <p:nvPr>
            <p:ph type="body" idx="1"/>
          </p:nvPr>
        </p:nvSpPr>
        <p:spPr>
          <a:xfrm>
            <a:off x="553243" y="1622425"/>
            <a:ext cx="9723437" cy="5235575"/>
          </a:xfrm>
          <a:prstGeom prst="rect">
            <a:avLst/>
          </a:prstGeom>
          <a:noFill/>
          <a:ln>
            <a:noFill/>
          </a:ln>
        </p:spPr>
        <p:txBody>
          <a:bodyPr spcFirstLastPara="1" wrap="square" lIns="91425" tIns="45700" rIns="91425" bIns="45700" anchor="ctr" anchorCtr="0">
            <a:normAutofit/>
          </a:bodyPr>
          <a:lstStyle/>
          <a:p>
            <a:pPr marL="228600" marR="0" lvl="0" indent="-228600" algn="l" rtl="0">
              <a:lnSpc>
                <a:spcPct val="90000"/>
              </a:lnSpc>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Check In </a:t>
            </a:r>
            <a:endParaRPr/>
          </a:p>
          <a:p>
            <a:pPr marL="0" marR="0" lvl="0" indent="0" algn="l"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a:p>
            <a:pPr marL="685800" marR="0" lvl="1"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Applying theory to practice- questions?</a:t>
            </a:r>
            <a:endParaRPr/>
          </a:p>
          <a:p>
            <a:pPr marL="685800" marR="0" lvl="1"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Overall what’s working well?</a:t>
            </a:r>
            <a:endParaRPr/>
          </a:p>
          <a:p>
            <a:pPr marL="685800" marR="0" lvl="1"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Overall what have some of the challenges been?</a:t>
            </a:r>
            <a:endParaRPr/>
          </a:p>
          <a:p>
            <a:pPr marL="1143000" marR="0" lvl="2"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How have you overcome these?</a:t>
            </a:r>
            <a:endParaRPr/>
          </a:p>
          <a:p>
            <a:pPr marL="685800" marR="0" lvl="1"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Any creative adaptations to the exercises presented?</a:t>
            </a:r>
            <a:endParaRPr/>
          </a:p>
          <a:p>
            <a:pPr marL="685800" marR="0" lvl="1"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How have you been able to embed the Guiding Principles?</a:t>
            </a:r>
            <a:endParaRPr/>
          </a:p>
          <a:p>
            <a:pPr marL="1143000" marR="0" lvl="2" indent="-50800" algn="l" rtl="0">
              <a:lnSpc>
                <a:spcPct val="90000"/>
              </a:lnSpc>
              <a:spcBef>
                <a:spcPts val="5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a:p>
            <a:pPr marL="457200" marR="0" lvl="1" indent="0" algn="l" rtl="0">
              <a:lnSpc>
                <a:spcPct val="90000"/>
              </a:lnSpc>
              <a:spcBef>
                <a:spcPts val="5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a:p>
            <a:pPr marL="685800" marR="0" lvl="1" indent="-50800" algn="l" rtl="0">
              <a:lnSpc>
                <a:spcPct val="90000"/>
              </a:lnSpc>
              <a:spcBef>
                <a:spcPts val="5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4A9D5-55D6-BA8D-8F71-66203BEF5E6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AA3EC06-04D8-4F4A-1DE2-BD30E8A2AA6C}"/>
              </a:ext>
            </a:extLst>
          </p:cNvPr>
          <p:cNvSpPr>
            <a:spLocks noChangeArrowheads="1"/>
          </p:cNvSpPr>
          <p:nvPr/>
        </p:nvSpPr>
        <p:spPr bwMode="auto">
          <a:xfrm>
            <a:off x="4472221" y="682981"/>
            <a:ext cx="32475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With thanks </a:t>
            </a: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to our </a:t>
            </a: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funders </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Rectangle 2">
            <a:extLst>
              <a:ext uri="{FF2B5EF4-FFF2-40B4-BE49-F238E27FC236}">
                <a16:creationId xmlns:a16="http://schemas.microsoft.com/office/drawing/2014/main" id="{16B6F728-F65E-E89C-E253-7449066E52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9" name="Picture 18">
            <a:extLst>
              <a:ext uri="{FF2B5EF4-FFF2-40B4-BE49-F238E27FC236}">
                <a16:creationId xmlns:a16="http://schemas.microsoft.com/office/drawing/2014/main" id="{7786F227-60DF-3C80-5997-21650F2E6775}"/>
              </a:ext>
            </a:extLst>
          </p:cNvPr>
          <p:cNvPicPr>
            <a:picLocks noChangeAspect="1"/>
          </p:cNvPicPr>
          <p:nvPr/>
        </p:nvPicPr>
        <p:blipFill>
          <a:blip r:embed="rId3"/>
          <a:stretch>
            <a:fillRect/>
          </a:stretch>
        </p:blipFill>
        <p:spPr>
          <a:xfrm>
            <a:off x="1209777" y="1793957"/>
            <a:ext cx="2938507" cy="1107262"/>
          </a:xfrm>
          <a:prstGeom prst="rect">
            <a:avLst/>
          </a:prstGeom>
        </p:spPr>
      </p:pic>
      <p:pic>
        <p:nvPicPr>
          <p:cNvPr id="21" name="Picture 20">
            <a:extLst>
              <a:ext uri="{FF2B5EF4-FFF2-40B4-BE49-F238E27FC236}">
                <a16:creationId xmlns:a16="http://schemas.microsoft.com/office/drawing/2014/main" id="{9007C254-EC15-3B9B-70D4-D648618D0413}"/>
              </a:ext>
            </a:extLst>
          </p:cNvPr>
          <p:cNvPicPr>
            <a:picLocks noChangeAspect="1"/>
          </p:cNvPicPr>
          <p:nvPr/>
        </p:nvPicPr>
        <p:blipFill>
          <a:blip r:embed="rId4"/>
          <a:stretch>
            <a:fillRect/>
          </a:stretch>
        </p:blipFill>
        <p:spPr>
          <a:xfrm>
            <a:off x="1535158" y="4655363"/>
            <a:ext cx="3690256" cy="1381380"/>
          </a:xfrm>
          <a:prstGeom prst="rect">
            <a:avLst/>
          </a:prstGeom>
        </p:spPr>
      </p:pic>
      <p:pic>
        <p:nvPicPr>
          <p:cNvPr id="23" name="Picture 22">
            <a:extLst>
              <a:ext uri="{FF2B5EF4-FFF2-40B4-BE49-F238E27FC236}">
                <a16:creationId xmlns:a16="http://schemas.microsoft.com/office/drawing/2014/main" id="{950B3796-D88A-FCC6-036B-36043982D0AC}"/>
              </a:ext>
            </a:extLst>
          </p:cNvPr>
          <p:cNvPicPr>
            <a:picLocks noChangeAspect="1"/>
          </p:cNvPicPr>
          <p:nvPr/>
        </p:nvPicPr>
        <p:blipFill>
          <a:blip r:embed="rId5"/>
          <a:stretch>
            <a:fillRect/>
          </a:stretch>
        </p:blipFill>
        <p:spPr>
          <a:xfrm>
            <a:off x="6966588" y="4732681"/>
            <a:ext cx="3371418" cy="1389572"/>
          </a:xfrm>
          <a:prstGeom prst="rect">
            <a:avLst/>
          </a:prstGeom>
        </p:spPr>
      </p:pic>
      <p:sp>
        <p:nvSpPr>
          <p:cNvPr id="27" name="Rectangle 26">
            <a:extLst>
              <a:ext uri="{FF2B5EF4-FFF2-40B4-BE49-F238E27FC236}">
                <a16:creationId xmlns:a16="http://schemas.microsoft.com/office/drawing/2014/main" id="{5B6AB753-2E88-1F55-37FB-9CA94B30F98A}"/>
              </a:ext>
            </a:extLst>
          </p:cNvPr>
          <p:cNvSpPr>
            <a:spLocks noChangeArrowheads="1"/>
          </p:cNvSpPr>
          <p:nvPr/>
        </p:nvSpPr>
        <p:spPr bwMode="auto">
          <a:xfrm>
            <a:off x="5218660" y="3720841"/>
            <a:ext cx="15696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&amp; evaluators</a:t>
            </a:r>
          </a:p>
        </p:txBody>
      </p:sp>
      <p:pic>
        <p:nvPicPr>
          <p:cNvPr id="30" name="Picture 29">
            <a:extLst>
              <a:ext uri="{FF2B5EF4-FFF2-40B4-BE49-F238E27FC236}">
                <a16:creationId xmlns:a16="http://schemas.microsoft.com/office/drawing/2014/main" id="{EF4A609A-E17D-6805-0CA2-F203E7AF553C}"/>
              </a:ext>
            </a:extLst>
          </p:cNvPr>
          <p:cNvPicPr>
            <a:picLocks noChangeAspect="1"/>
          </p:cNvPicPr>
          <p:nvPr/>
        </p:nvPicPr>
        <p:blipFill>
          <a:blip r:embed="rId6"/>
          <a:stretch>
            <a:fillRect/>
          </a:stretch>
        </p:blipFill>
        <p:spPr>
          <a:xfrm>
            <a:off x="4668170" y="1936111"/>
            <a:ext cx="2855660" cy="965108"/>
          </a:xfrm>
          <a:prstGeom prst="rect">
            <a:avLst/>
          </a:prstGeom>
        </p:spPr>
      </p:pic>
      <p:pic>
        <p:nvPicPr>
          <p:cNvPr id="32" name="Picture 31">
            <a:extLst>
              <a:ext uri="{FF2B5EF4-FFF2-40B4-BE49-F238E27FC236}">
                <a16:creationId xmlns:a16="http://schemas.microsoft.com/office/drawing/2014/main" id="{B90CFE24-C42C-F6D3-E335-A8D38F14528B}"/>
              </a:ext>
            </a:extLst>
          </p:cNvPr>
          <p:cNvPicPr>
            <a:picLocks noChangeAspect="1"/>
          </p:cNvPicPr>
          <p:nvPr/>
        </p:nvPicPr>
        <p:blipFill>
          <a:blip r:embed="rId7"/>
          <a:stretch>
            <a:fillRect/>
          </a:stretch>
        </p:blipFill>
        <p:spPr>
          <a:xfrm>
            <a:off x="7939585" y="1951962"/>
            <a:ext cx="3371419" cy="791251"/>
          </a:xfrm>
          <a:prstGeom prst="rect">
            <a:avLst/>
          </a:prstGeom>
        </p:spPr>
      </p:pic>
    </p:spTree>
    <p:extLst>
      <p:ext uri="{BB962C8B-B14F-4D97-AF65-F5344CB8AC3E}">
        <p14:creationId xmlns:p14="http://schemas.microsoft.com/office/powerpoint/2010/main" val="1926567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31"/>
        <p:cNvGrpSpPr/>
        <p:nvPr/>
      </p:nvGrpSpPr>
      <p:grpSpPr>
        <a:xfrm>
          <a:off x="0" y="0"/>
          <a:ext cx="0" cy="0"/>
          <a:chOff x="0" y="0"/>
          <a:chExt cx="0" cy="0"/>
        </a:xfrm>
      </p:grpSpPr>
      <p:sp>
        <p:nvSpPr>
          <p:cNvPr id="2532" name="Google Shape;2532;p170"/>
          <p:cNvSpPr txBox="1">
            <a:spLocks noGrp="1"/>
          </p:cNvSpPr>
          <p:nvPr>
            <p:ph type="title"/>
          </p:nvPr>
        </p:nvSpPr>
        <p:spPr>
          <a:xfrm>
            <a:off x="396386" y="252412"/>
            <a:ext cx="9896475" cy="9985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solidFill>
                  <a:srgbClr val="3F3F3F"/>
                </a:solidFill>
                <a:latin typeface="Calibri"/>
                <a:ea typeface="Calibri"/>
                <a:cs typeface="Calibri"/>
                <a:sym typeface="Calibri"/>
              </a:rPr>
              <a:t>Learning objectives Day Four</a:t>
            </a:r>
            <a:endParaRPr dirty="0"/>
          </a:p>
        </p:txBody>
      </p:sp>
      <p:sp>
        <p:nvSpPr>
          <p:cNvPr id="2533" name="Google Shape;2533;p170"/>
          <p:cNvSpPr txBox="1">
            <a:spLocks noGrp="1"/>
          </p:cNvSpPr>
          <p:nvPr>
            <p:ph type="body" idx="1"/>
          </p:nvPr>
        </p:nvSpPr>
        <p:spPr>
          <a:xfrm>
            <a:off x="482904" y="1803400"/>
            <a:ext cx="9723437" cy="3651250"/>
          </a:xfrm>
          <a:prstGeom prst="rect">
            <a:avLst/>
          </a:prstGeom>
          <a:noFill/>
          <a:ln>
            <a:noFill/>
          </a:ln>
        </p:spPr>
        <p:txBody>
          <a:bodyPr spcFirstLastPara="1" wrap="square" lIns="91425" tIns="45700" rIns="91425" bIns="45700" anchor="ctr" anchorCtr="0">
            <a:normAutofit/>
          </a:bodyPr>
          <a:lstStyle/>
          <a:p>
            <a:pPr marL="228600" marR="0" lvl="0" indent="-228600" algn="l" rtl="0">
              <a:lnSpc>
                <a:spcPct val="90000"/>
              </a:lnSpc>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To reflect together on putting theory to practice? </a:t>
            </a:r>
            <a:endParaRPr/>
          </a:p>
          <a:p>
            <a:pPr marL="228600" marR="0" lvl="0" indent="-228600" algn="l" rtl="0">
              <a:lnSpc>
                <a:spcPct val="90000"/>
              </a:lnSpc>
              <a:spcBef>
                <a:spcPts val="100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To hear case examples of where things are going well.</a:t>
            </a:r>
            <a:endParaRPr/>
          </a:p>
          <a:p>
            <a:pPr marL="228600" marR="0" lvl="0" indent="-228600" algn="l" rtl="0">
              <a:lnSpc>
                <a:spcPct val="90000"/>
              </a:lnSpc>
              <a:spcBef>
                <a:spcPts val="100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To utilise peer support to problem solve to overcome obstacles.</a:t>
            </a:r>
            <a:endParaRPr/>
          </a:p>
          <a:p>
            <a:pPr marL="228600" marR="0" lvl="0" indent="-228600" algn="l" rtl="0">
              <a:lnSpc>
                <a:spcPct val="90000"/>
              </a:lnSpc>
              <a:spcBef>
                <a:spcPts val="100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To re-visit preparations for endings.</a:t>
            </a:r>
            <a:endParaRPr/>
          </a:p>
          <a:p>
            <a:pPr marL="228600" marR="0" lvl="0" indent="-228600" algn="l" rtl="0">
              <a:lnSpc>
                <a:spcPct val="90000"/>
              </a:lnSpc>
              <a:spcBef>
                <a:spcPts val="100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To consider creative ways of developing a young person’s manual/ guide.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38"/>
        <p:cNvGrpSpPr/>
        <p:nvPr/>
      </p:nvGrpSpPr>
      <p:grpSpPr>
        <a:xfrm>
          <a:off x="0" y="0"/>
          <a:ext cx="0" cy="0"/>
          <a:chOff x="0" y="0"/>
          <a:chExt cx="0" cy="0"/>
        </a:xfrm>
      </p:grpSpPr>
      <p:sp>
        <p:nvSpPr>
          <p:cNvPr id="2539" name="Google Shape;2539;p171"/>
          <p:cNvSpPr txBox="1">
            <a:spLocks noGrp="1"/>
          </p:cNvSpPr>
          <p:nvPr>
            <p:ph type="title"/>
          </p:nvPr>
        </p:nvSpPr>
        <p:spPr>
          <a:xfrm>
            <a:off x="1116388" y="1362086"/>
            <a:ext cx="2827604" cy="2838428"/>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4000"/>
              <a:buFont typeface="Calibri"/>
              <a:buNone/>
            </a:pPr>
            <a:r>
              <a:rPr lang="en-GB" sz="4000">
                <a:latin typeface="Calibri"/>
                <a:ea typeface="Calibri"/>
                <a:cs typeface="Calibri"/>
                <a:sym typeface="Calibri"/>
              </a:rPr>
              <a:t>5 finger breathing technique</a:t>
            </a:r>
            <a:endParaRPr/>
          </a:p>
        </p:txBody>
      </p:sp>
      <p:pic>
        <p:nvPicPr>
          <p:cNvPr id="2540" name="Google Shape;2540;p171" descr="Raised hand"/>
          <p:cNvPicPr preferRelativeResize="0">
            <a:picLocks noGrp="1"/>
          </p:cNvPicPr>
          <p:nvPr>
            <p:ph type="body" idx="1"/>
          </p:nvPr>
        </p:nvPicPr>
        <p:blipFill rotWithShape="1">
          <a:blip r:embed="rId3">
            <a:alphaModFix/>
          </a:blip>
          <a:srcRect/>
          <a:stretch/>
        </p:blipFill>
        <p:spPr>
          <a:xfrm>
            <a:off x="7925594" y="2781300"/>
            <a:ext cx="914400" cy="914400"/>
          </a:xfrm>
          <a:prstGeom prst="rect">
            <a:avLst/>
          </a:prstGeom>
          <a:noFill/>
          <a:ln>
            <a:noFill/>
          </a:ln>
        </p:spPr>
      </p:pic>
      <p:sp>
        <p:nvSpPr>
          <p:cNvPr id="2541" name="Google Shape;2541;p171"/>
          <p:cNvSpPr txBox="1">
            <a:spLocks noGrp="1"/>
          </p:cNvSpPr>
          <p:nvPr>
            <p:ph type="body" idx="2"/>
          </p:nvPr>
        </p:nvSpPr>
        <p:spPr>
          <a:xfrm>
            <a:off x="4266407" y="655976"/>
            <a:ext cx="3615776" cy="55460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000"/>
              <a:buNone/>
            </a:pPr>
            <a:r>
              <a:rPr lang="en-GB" sz="2000"/>
              <a:t>Place your pointing finger onto the opposite pinky finger.</a:t>
            </a:r>
            <a:endParaRPr/>
          </a:p>
          <a:p>
            <a:pPr marL="0" lvl="0" indent="0" algn="l" rtl="0">
              <a:lnSpc>
                <a:spcPct val="90000"/>
              </a:lnSpc>
              <a:spcBef>
                <a:spcPts val="1000"/>
              </a:spcBef>
              <a:spcAft>
                <a:spcPts val="0"/>
              </a:spcAft>
              <a:buClr>
                <a:schemeClr val="dk1"/>
              </a:buClr>
              <a:buSzPts val="2000"/>
              <a:buNone/>
            </a:pPr>
            <a:r>
              <a:rPr lang="en-GB" sz="2000"/>
              <a:t>As you breathe in trace up to the top of the pinky finger and as you breathe out trace down to the bottom of the pinky finer.</a:t>
            </a:r>
            <a:endParaRPr/>
          </a:p>
          <a:p>
            <a:pPr marL="0" lvl="0" indent="0" algn="l" rtl="0">
              <a:lnSpc>
                <a:spcPct val="90000"/>
              </a:lnSpc>
              <a:spcBef>
                <a:spcPts val="1000"/>
              </a:spcBef>
              <a:spcAft>
                <a:spcPts val="0"/>
              </a:spcAft>
              <a:buClr>
                <a:schemeClr val="dk1"/>
              </a:buClr>
              <a:buSzPts val="2000"/>
              <a:buNone/>
            </a:pPr>
            <a:r>
              <a:rPr lang="en-GB" sz="2000"/>
              <a:t>Repeat for all your fingers until you get to the bottom of your thumb.</a:t>
            </a:r>
            <a:endParaRPr/>
          </a:p>
        </p:txBody>
      </p:sp>
      <p:cxnSp>
        <p:nvCxnSpPr>
          <p:cNvPr id="2542" name="Google Shape;2542;p171"/>
          <p:cNvCxnSpPr/>
          <p:nvPr/>
        </p:nvCxnSpPr>
        <p:spPr>
          <a:xfrm rot="10800000">
            <a:off x="9188970" y="2668249"/>
            <a:ext cx="0" cy="929390"/>
          </a:xfrm>
          <a:prstGeom prst="straightConnector1">
            <a:avLst/>
          </a:prstGeom>
          <a:noFill/>
          <a:ln w="57150" cap="flat" cmpd="sng">
            <a:solidFill>
              <a:srgbClr val="FF0000"/>
            </a:solidFill>
            <a:prstDash val="solid"/>
            <a:miter lim="800000"/>
            <a:headEnd type="none" w="sm" len="sm"/>
            <a:tailEnd type="triangle" w="med" len="med"/>
          </a:ln>
        </p:spPr>
      </p:cxnSp>
      <p:cxnSp>
        <p:nvCxnSpPr>
          <p:cNvPr id="2543" name="Google Shape;2543;p171"/>
          <p:cNvCxnSpPr/>
          <p:nvPr/>
        </p:nvCxnSpPr>
        <p:spPr>
          <a:xfrm>
            <a:off x="9564644" y="2413416"/>
            <a:ext cx="0" cy="1025722"/>
          </a:xfrm>
          <a:prstGeom prst="straightConnector1">
            <a:avLst/>
          </a:prstGeom>
          <a:noFill/>
          <a:ln w="57150" cap="flat" cmpd="sng">
            <a:solidFill>
              <a:srgbClr val="FF0000"/>
            </a:solidFill>
            <a:prstDash val="solid"/>
            <a:miter lim="800000"/>
            <a:headEnd type="none" w="sm" len="sm"/>
            <a:tailEnd type="triangle" w="med" len="med"/>
          </a:ln>
        </p:spPr>
      </p:cxnSp>
      <p:sp>
        <p:nvSpPr>
          <p:cNvPr id="2544" name="Google Shape;2544;p171"/>
          <p:cNvSpPr txBox="1"/>
          <p:nvPr/>
        </p:nvSpPr>
        <p:spPr>
          <a:xfrm rot="-5400000">
            <a:off x="7541737" y="2213361"/>
            <a:ext cx="2541373" cy="4001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0000"/>
              </a:buClr>
              <a:buSzPts val="2000"/>
              <a:buFont typeface="Calibri"/>
              <a:buNone/>
              <a:tabLst/>
              <a:defRPr/>
            </a:pPr>
            <a:r>
              <a:rPr kumimoji="0" lang="en-GB" sz="2000" b="1" i="0" u="none" strike="noStrike" kern="0" cap="none" spc="0" normalizeH="0" baseline="0" noProof="0">
                <a:ln>
                  <a:noFill/>
                </a:ln>
                <a:solidFill>
                  <a:srgbClr val="FF0000"/>
                </a:solidFill>
                <a:effectLst/>
                <a:uLnTx/>
                <a:uFillTx/>
                <a:latin typeface="Calibri"/>
                <a:ea typeface="Calibri"/>
                <a:cs typeface="Calibri"/>
                <a:sym typeface="Calibri"/>
              </a:rPr>
              <a:t>Breathe in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5" name="Google Shape;2545;p171"/>
          <p:cNvSpPr txBox="1"/>
          <p:nvPr/>
        </p:nvSpPr>
        <p:spPr>
          <a:xfrm rot="5400000">
            <a:off x="8624607" y="3397584"/>
            <a:ext cx="2541373" cy="4001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0000"/>
              </a:buClr>
              <a:buSzPts val="2000"/>
              <a:buFont typeface="Calibri"/>
              <a:buNone/>
              <a:tabLst/>
              <a:defRPr/>
            </a:pPr>
            <a:r>
              <a:rPr kumimoji="0" lang="en-GB" sz="2000" b="1" i="0" u="none" strike="noStrike" kern="0" cap="none" spc="0" normalizeH="0" baseline="0" noProof="0">
                <a:ln>
                  <a:noFill/>
                </a:ln>
                <a:solidFill>
                  <a:srgbClr val="FF0000"/>
                </a:solidFill>
                <a:effectLst/>
                <a:uLnTx/>
                <a:uFillTx/>
                <a:latin typeface="Calibri"/>
                <a:ea typeface="Calibri"/>
                <a:cs typeface="Calibri"/>
                <a:sym typeface="Calibri"/>
              </a:rPr>
              <a:t>Breathe out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546" name="Google Shape;2546;p171"/>
          <p:cNvPicPr preferRelativeResize="0"/>
          <p:nvPr/>
        </p:nvPicPr>
        <p:blipFill rotWithShape="1">
          <a:blip r:embed="rId4">
            <a:alphaModFix/>
          </a:blip>
          <a:srcRect/>
          <a:stretch/>
        </p:blipFill>
        <p:spPr>
          <a:xfrm>
            <a:off x="1351440" y="170424"/>
            <a:ext cx="914479" cy="914479"/>
          </a:xfrm>
          <a:prstGeom prst="rect">
            <a:avLst/>
          </a:prstGeom>
          <a:noFill/>
          <a:ln>
            <a:noFill/>
          </a:ln>
        </p:spPr>
      </p:pic>
      <p:pic>
        <p:nvPicPr>
          <p:cNvPr id="2547" name="Google Shape;2547;p171" descr="Users"/>
          <p:cNvPicPr preferRelativeResize="0"/>
          <p:nvPr/>
        </p:nvPicPr>
        <p:blipFill rotWithShape="1">
          <a:blip r:embed="rId5">
            <a:alphaModFix/>
          </a:blip>
          <a:srcRect/>
          <a:stretch/>
        </p:blipFill>
        <p:spPr>
          <a:xfrm>
            <a:off x="386863" y="170423"/>
            <a:ext cx="914480" cy="9144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52"/>
        <p:cNvGrpSpPr/>
        <p:nvPr/>
      </p:nvGrpSpPr>
      <p:grpSpPr>
        <a:xfrm>
          <a:off x="0" y="0"/>
          <a:ext cx="0" cy="0"/>
          <a:chOff x="0" y="0"/>
          <a:chExt cx="0" cy="0"/>
        </a:xfrm>
      </p:grpSpPr>
      <p:sp>
        <p:nvSpPr>
          <p:cNvPr id="2553" name="Google Shape;2553;p172"/>
          <p:cNvSpPr txBox="1">
            <a:spLocks noGrp="1"/>
          </p:cNvSpPr>
          <p:nvPr>
            <p:ph type="title"/>
          </p:nvPr>
        </p:nvSpPr>
        <p:spPr>
          <a:xfrm>
            <a:off x="374162" y="330200"/>
            <a:ext cx="9461500" cy="7747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solidFill>
                  <a:srgbClr val="3F3F3F"/>
                </a:solidFill>
                <a:latin typeface="Calibri"/>
                <a:ea typeface="Calibri"/>
                <a:cs typeface="Calibri"/>
                <a:sym typeface="Calibri"/>
              </a:rPr>
              <a:t>Case presentations</a:t>
            </a:r>
            <a:endParaRPr dirty="0"/>
          </a:p>
        </p:txBody>
      </p:sp>
      <p:sp>
        <p:nvSpPr>
          <p:cNvPr id="2554" name="Google Shape;2554;p172"/>
          <p:cNvSpPr txBox="1">
            <a:spLocks noGrp="1"/>
          </p:cNvSpPr>
          <p:nvPr>
            <p:ph type="body" idx="1"/>
          </p:nvPr>
        </p:nvSpPr>
        <p:spPr>
          <a:xfrm>
            <a:off x="374162" y="2165684"/>
            <a:ext cx="9723437" cy="3986489"/>
          </a:xfrm>
          <a:prstGeom prst="rect">
            <a:avLst/>
          </a:prstGeom>
          <a:noFill/>
          <a:ln>
            <a:noFill/>
          </a:ln>
        </p:spPr>
        <p:txBody>
          <a:bodyPr spcFirstLastPara="1" wrap="square" lIns="91425" tIns="45700" rIns="91425" bIns="45700" anchor="ctr" anchorCtr="0">
            <a:noAutofit/>
          </a:bodyPr>
          <a:lstStyle/>
          <a:p>
            <a:pPr marL="685800" marR="0" lvl="1" indent="-228600" algn="l" rtl="0">
              <a:lnSpc>
                <a:spcPct val="90000"/>
              </a:lnSpc>
              <a:spcBef>
                <a:spcPts val="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Brief background of young person.</a:t>
            </a:r>
            <a:endParaRPr/>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Have you identified a hook?</a:t>
            </a:r>
            <a:endParaRPr/>
          </a:p>
          <a:p>
            <a:pPr marL="1143000" marR="0" lvl="2" indent="-228600" algn="l" rtl="0">
              <a:lnSpc>
                <a:spcPct val="90000"/>
              </a:lnSpc>
              <a:spcBef>
                <a:spcPts val="5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How did you spot this?</a:t>
            </a:r>
            <a:endParaRPr/>
          </a:p>
          <a:p>
            <a:pPr marL="1143000" marR="0" lvl="2" indent="-228600" algn="l" rtl="0">
              <a:lnSpc>
                <a:spcPct val="90000"/>
              </a:lnSpc>
              <a:spcBef>
                <a:spcPts val="5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How are you using this to engage?</a:t>
            </a:r>
            <a:endParaRPr/>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What goals have you identified?</a:t>
            </a:r>
            <a:endParaRPr/>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What exercises have you found useful</a:t>
            </a:r>
            <a:endParaRPr/>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What obstacles have you come across?</a:t>
            </a:r>
            <a:endParaRPr/>
          </a:p>
          <a:p>
            <a:pPr marL="1143000" marR="0" lvl="2" indent="-228600" algn="l" rtl="0">
              <a:lnSpc>
                <a:spcPct val="90000"/>
              </a:lnSpc>
              <a:spcBef>
                <a:spcPts val="5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How have you overcome these?</a:t>
            </a:r>
            <a:endParaRPr/>
          </a:p>
          <a:p>
            <a:pPr marL="1143000" marR="0" lvl="2" indent="-228600" algn="l" rtl="0">
              <a:lnSpc>
                <a:spcPct val="90000"/>
              </a:lnSpc>
              <a:spcBef>
                <a:spcPts val="5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Do you foresee any in the future? How would you tackle these?</a:t>
            </a:r>
            <a:endParaRPr/>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How have you embedded the Guiding Principles?</a:t>
            </a:r>
            <a:endParaRPr/>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What are your next steps?</a:t>
            </a:r>
            <a:endParaRPr/>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How will you ensure that the young person’s interests and goals will be able to continue after completion of the programme?</a:t>
            </a:r>
            <a:endParaRPr/>
          </a:p>
          <a:p>
            <a:pPr marL="228600" marR="0" lvl="0" indent="-10160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p:txBody>
      </p:sp>
      <p:pic>
        <p:nvPicPr>
          <p:cNvPr id="2555" name="Google Shape;2555;p172" descr="Chat with solid fill"/>
          <p:cNvPicPr preferRelativeResize="0"/>
          <p:nvPr/>
        </p:nvPicPr>
        <p:blipFill rotWithShape="1">
          <a:blip r:embed="rId3">
            <a:alphaModFix/>
          </a:blip>
          <a:srcRect/>
          <a:stretch/>
        </p:blipFill>
        <p:spPr>
          <a:xfrm>
            <a:off x="8593017" y="1747472"/>
            <a:ext cx="2766646" cy="276664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60"/>
        <p:cNvGrpSpPr/>
        <p:nvPr/>
      </p:nvGrpSpPr>
      <p:grpSpPr>
        <a:xfrm>
          <a:off x="0" y="0"/>
          <a:ext cx="0" cy="0"/>
          <a:chOff x="0" y="0"/>
          <a:chExt cx="0" cy="0"/>
        </a:xfrm>
      </p:grpSpPr>
      <p:sp>
        <p:nvSpPr>
          <p:cNvPr id="2561" name="Google Shape;2561;p173"/>
          <p:cNvSpPr txBox="1">
            <a:spLocks noGrp="1"/>
          </p:cNvSpPr>
          <p:nvPr>
            <p:ph type="title"/>
          </p:nvPr>
        </p:nvSpPr>
        <p:spPr>
          <a:xfrm>
            <a:off x="677740" y="283552"/>
            <a:ext cx="9896475" cy="102711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solidFill>
                  <a:srgbClr val="3F3F3F"/>
                </a:solidFill>
                <a:latin typeface="Calibri"/>
                <a:ea typeface="Calibri"/>
                <a:cs typeface="Calibri"/>
                <a:sym typeface="Calibri"/>
              </a:rPr>
              <a:t>Case presentations</a:t>
            </a:r>
            <a:endParaRPr dirty="0"/>
          </a:p>
        </p:txBody>
      </p:sp>
      <p:sp>
        <p:nvSpPr>
          <p:cNvPr id="2562" name="Google Shape;2562;p173"/>
          <p:cNvSpPr txBox="1">
            <a:spLocks noGrp="1"/>
          </p:cNvSpPr>
          <p:nvPr>
            <p:ph type="body" idx="1"/>
          </p:nvPr>
        </p:nvSpPr>
        <p:spPr>
          <a:xfrm>
            <a:off x="849190" y="2008188"/>
            <a:ext cx="9725025" cy="368458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GB" sz="2800">
                <a:solidFill>
                  <a:schemeClr val="dk1"/>
                </a:solidFill>
                <a:latin typeface="Calibri"/>
                <a:ea typeface="Calibri"/>
                <a:cs typeface="Calibri"/>
                <a:sym typeface="Calibri"/>
              </a:rPr>
              <a:t>Stuck cases</a:t>
            </a:r>
            <a:endParaRPr/>
          </a:p>
          <a:p>
            <a:pPr marL="685800" marR="0" lvl="1"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Brief background of young person</a:t>
            </a:r>
            <a:endParaRPr/>
          </a:p>
          <a:p>
            <a:pPr marL="685800" marR="0" lvl="1"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Where have you got stuck?</a:t>
            </a:r>
            <a:endParaRPr/>
          </a:p>
          <a:p>
            <a:pPr marL="685800" marR="0" lvl="1"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What is your understanding of the obstacle?</a:t>
            </a:r>
            <a:endParaRPr/>
          </a:p>
          <a:p>
            <a:pPr marL="1143000" marR="0" lvl="2"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&amp; the young person’s?</a:t>
            </a:r>
            <a:endParaRPr/>
          </a:p>
          <a:p>
            <a:pPr marL="685800" marR="0" lvl="1"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How do you plan to address these?</a:t>
            </a:r>
            <a:endParaRPr/>
          </a:p>
          <a:p>
            <a:pPr marL="685800" marR="0" lvl="1" indent="-228600" algn="l" rtl="0">
              <a:lnSpc>
                <a:spcPct val="90000"/>
              </a:lnSpc>
              <a:spcBef>
                <a:spcPts val="500"/>
              </a:spcBef>
              <a:spcAft>
                <a:spcPts val="0"/>
              </a:spcAft>
              <a:buClr>
                <a:schemeClr val="dk1"/>
              </a:buClr>
              <a:buSzPts val="2800"/>
              <a:buFont typeface="Arial"/>
              <a:buChar char="•"/>
            </a:pPr>
            <a:r>
              <a:rPr lang="en-GB" sz="2800" b="0" i="0" u="none" strike="noStrike" cap="none">
                <a:solidFill>
                  <a:schemeClr val="dk1"/>
                </a:solidFill>
                <a:latin typeface="Calibri"/>
                <a:ea typeface="Calibri"/>
                <a:cs typeface="Calibri"/>
                <a:sym typeface="Calibri"/>
              </a:rPr>
              <a:t>How could your fellow "Your Choice" coaches help?</a:t>
            </a:r>
            <a:endParaRPr/>
          </a:p>
          <a:p>
            <a:pPr marL="685800" marR="0" lvl="1" indent="-50800" algn="l" rtl="0">
              <a:lnSpc>
                <a:spcPct val="90000"/>
              </a:lnSpc>
              <a:spcBef>
                <a:spcPts val="5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2563" name="Google Shape;2563;p173" descr="Chat with solid fill"/>
          <p:cNvPicPr preferRelativeResize="0"/>
          <p:nvPr/>
        </p:nvPicPr>
        <p:blipFill rotWithShape="1">
          <a:blip r:embed="rId3">
            <a:alphaModFix/>
          </a:blip>
          <a:srcRect/>
          <a:stretch/>
        </p:blipFill>
        <p:spPr>
          <a:xfrm>
            <a:off x="8897816" y="1923202"/>
            <a:ext cx="2766646" cy="276664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68"/>
        <p:cNvGrpSpPr/>
        <p:nvPr/>
      </p:nvGrpSpPr>
      <p:grpSpPr>
        <a:xfrm>
          <a:off x="0" y="0"/>
          <a:ext cx="0" cy="0"/>
          <a:chOff x="0" y="0"/>
          <a:chExt cx="0" cy="0"/>
        </a:xfrm>
      </p:grpSpPr>
      <p:sp>
        <p:nvSpPr>
          <p:cNvPr id="2569" name="Google Shape;2569;p174"/>
          <p:cNvSpPr txBox="1">
            <a:spLocks noGrp="1"/>
          </p:cNvSpPr>
          <p:nvPr>
            <p:ph type="title"/>
          </p:nvPr>
        </p:nvSpPr>
        <p:spPr>
          <a:xfrm>
            <a:off x="0" y="1235927"/>
            <a:ext cx="3077245" cy="3324873"/>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4000"/>
              <a:buFont typeface="Calibri"/>
              <a:buNone/>
            </a:pPr>
            <a:r>
              <a:rPr lang="en-GB" sz="4000" dirty="0"/>
              <a:t>Preparing for the ending. </a:t>
            </a:r>
            <a:br>
              <a:rPr lang="en-GB" sz="4000" dirty="0"/>
            </a:br>
            <a:r>
              <a:rPr lang="en-GB" sz="4000" dirty="0"/>
              <a:t>A reminder.</a:t>
            </a:r>
            <a:endParaRPr dirty="0"/>
          </a:p>
        </p:txBody>
      </p:sp>
      <p:sp>
        <p:nvSpPr>
          <p:cNvPr id="2570" name="Google Shape;2570;p174"/>
          <p:cNvSpPr txBox="1">
            <a:spLocks noGrp="1"/>
          </p:cNvSpPr>
          <p:nvPr>
            <p:ph type="body" idx="1"/>
          </p:nvPr>
        </p:nvSpPr>
        <p:spPr>
          <a:xfrm>
            <a:off x="3604847" y="1093762"/>
            <a:ext cx="7868806" cy="617261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000"/>
              <a:buNone/>
            </a:pPr>
            <a:r>
              <a:rPr lang="en-GB" sz="2000" b="1"/>
              <a:t>Promoting effective endings. </a:t>
            </a:r>
            <a:endParaRPr/>
          </a:p>
          <a:p>
            <a:pPr marL="0" lvl="0" indent="0" algn="l" rtl="0">
              <a:lnSpc>
                <a:spcPct val="90000"/>
              </a:lnSpc>
              <a:spcBef>
                <a:spcPts val="1000"/>
              </a:spcBef>
              <a:spcAft>
                <a:spcPts val="0"/>
              </a:spcAft>
              <a:buClr>
                <a:schemeClr val="dk1"/>
              </a:buClr>
              <a:buSzPts val="2000"/>
              <a:buNone/>
            </a:pPr>
            <a:r>
              <a:rPr lang="en-GB" sz="2000"/>
              <a:t>The following is encouraged to promote positive outcomes </a:t>
            </a:r>
            <a:endParaRPr/>
          </a:p>
          <a:p>
            <a:pPr marL="685800" lvl="1" indent="-228600" algn="l" rtl="0">
              <a:lnSpc>
                <a:spcPct val="90000"/>
              </a:lnSpc>
              <a:spcBef>
                <a:spcPts val="500"/>
              </a:spcBef>
              <a:spcAft>
                <a:spcPts val="0"/>
              </a:spcAft>
              <a:buClr>
                <a:schemeClr val="dk1"/>
              </a:buClr>
              <a:buSzPts val="2000"/>
              <a:buChar char="•"/>
            </a:pPr>
            <a:r>
              <a:rPr lang="en-GB" sz="2000"/>
              <a:t>Having a mutual discussion about how things went </a:t>
            </a:r>
            <a:endParaRPr/>
          </a:p>
          <a:p>
            <a:pPr marL="685800" lvl="1" indent="-228600" algn="l" rtl="0">
              <a:lnSpc>
                <a:spcPct val="90000"/>
              </a:lnSpc>
              <a:spcBef>
                <a:spcPts val="500"/>
              </a:spcBef>
              <a:spcAft>
                <a:spcPts val="0"/>
              </a:spcAft>
              <a:buClr>
                <a:schemeClr val="dk1"/>
              </a:buClr>
              <a:buSzPts val="2000"/>
              <a:buChar char="•"/>
            </a:pPr>
            <a:r>
              <a:rPr lang="en-GB" sz="2000"/>
              <a:t>Discussing the young person’s future functioning and coping </a:t>
            </a:r>
            <a:endParaRPr/>
          </a:p>
          <a:p>
            <a:pPr marL="685800" lvl="1" indent="-228600" algn="l" rtl="0">
              <a:lnSpc>
                <a:spcPct val="90000"/>
              </a:lnSpc>
              <a:spcBef>
                <a:spcPts val="500"/>
              </a:spcBef>
              <a:spcAft>
                <a:spcPts val="0"/>
              </a:spcAft>
              <a:buClr>
                <a:schemeClr val="dk1"/>
              </a:buClr>
              <a:buSzPts val="2000"/>
              <a:buChar char="•"/>
            </a:pPr>
            <a:r>
              <a:rPr lang="en-GB" sz="2000"/>
              <a:t>Helping the young person use new skills beyond the programme</a:t>
            </a:r>
            <a:endParaRPr/>
          </a:p>
          <a:p>
            <a:pPr marL="685800" lvl="1" indent="-228600" algn="l" rtl="0">
              <a:lnSpc>
                <a:spcPct val="90000"/>
              </a:lnSpc>
              <a:spcBef>
                <a:spcPts val="500"/>
              </a:spcBef>
              <a:spcAft>
                <a:spcPts val="0"/>
              </a:spcAft>
              <a:buClr>
                <a:schemeClr val="dk1"/>
              </a:buClr>
              <a:buSzPts val="2000"/>
              <a:buChar char="•"/>
            </a:pPr>
            <a:r>
              <a:rPr lang="en-GB" sz="2000"/>
              <a:t>Framing personal development as an ongoing process</a:t>
            </a:r>
            <a:endParaRPr/>
          </a:p>
          <a:p>
            <a:pPr marL="685800" lvl="1" indent="-228600" algn="l" rtl="0">
              <a:lnSpc>
                <a:spcPct val="90000"/>
              </a:lnSpc>
              <a:spcBef>
                <a:spcPts val="500"/>
              </a:spcBef>
              <a:spcAft>
                <a:spcPts val="0"/>
              </a:spcAft>
              <a:buClr>
                <a:schemeClr val="dk1"/>
              </a:buClr>
              <a:buSzPts val="2000"/>
              <a:buChar char="•"/>
            </a:pPr>
            <a:r>
              <a:rPr lang="en-GB" sz="2000"/>
              <a:t>Anticipating post-therapy growth </a:t>
            </a:r>
            <a:endParaRPr/>
          </a:p>
          <a:p>
            <a:pPr marL="685800" lvl="1" indent="-228600" algn="l" rtl="0">
              <a:lnSpc>
                <a:spcPct val="90000"/>
              </a:lnSpc>
              <a:spcBef>
                <a:spcPts val="500"/>
              </a:spcBef>
              <a:spcAft>
                <a:spcPts val="0"/>
              </a:spcAft>
              <a:buClr>
                <a:schemeClr val="dk1"/>
              </a:buClr>
              <a:buSzPts val="2000"/>
              <a:buChar char="•"/>
            </a:pPr>
            <a:r>
              <a:rPr lang="en-GB" sz="2000"/>
              <a:t>Talking specifically about what it means to end the programme</a:t>
            </a:r>
            <a:endParaRPr/>
          </a:p>
          <a:p>
            <a:pPr marL="685800" lvl="1" indent="-228600" algn="l" rtl="0">
              <a:lnSpc>
                <a:spcPct val="90000"/>
              </a:lnSpc>
              <a:spcBef>
                <a:spcPts val="500"/>
              </a:spcBef>
              <a:spcAft>
                <a:spcPts val="0"/>
              </a:spcAft>
              <a:buClr>
                <a:schemeClr val="dk1"/>
              </a:buClr>
              <a:buSzPts val="2000"/>
              <a:buChar char="•"/>
            </a:pPr>
            <a:r>
              <a:rPr lang="en-GB" sz="2000"/>
              <a:t>Reflecting on young person’s gains </a:t>
            </a:r>
            <a:endParaRPr/>
          </a:p>
          <a:p>
            <a:pPr marL="685800" lvl="1" indent="-228600" algn="l" rtl="0">
              <a:lnSpc>
                <a:spcPct val="90000"/>
              </a:lnSpc>
              <a:spcBef>
                <a:spcPts val="500"/>
              </a:spcBef>
              <a:spcAft>
                <a:spcPts val="0"/>
              </a:spcAft>
              <a:buClr>
                <a:schemeClr val="dk1"/>
              </a:buClr>
              <a:buSzPts val="2000"/>
              <a:buChar char="•"/>
            </a:pPr>
            <a:r>
              <a:rPr lang="en-GB" sz="2000"/>
              <a:t>Expressing pride in the young person’s progress and in the mutual relationship.</a:t>
            </a:r>
            <a:endParaRPr sz="2000"/>
          </a:p>
          <a:p>
            <a:pPr marL="0" lvl="0" indent="0" algn="r" rtl="0">
              <a:lnSpc>
                <a:spcPct val="90000"/>
              </a:lnSpc>
              <a:spcBef>
                <a:spcPts val="1000"/>
              </a:spcBef>
              <a:spcAft>
                <a:spcPts val="0"/>
              </a:spcAft>
              <a:buClr>
                <a:schemeClr val="dk1"/>
              </a:buClr>
              <a:buSzPts val="2000"/>
              <a:buNone/>
            </a:pPr>
            <a:r>
              <a:rPr lang="en-GB" sz="2000"/>
              <a:t>				</a:t>
            </a:r>
            <a:r>
              <a:rPr lang="en-GB" sz="2400"/>
              <a:t>					Norcross, 2017</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75"/>
        <p:cNvGrpSpPr/>
        <p:nvPr/>
      </p:nvGrpSpPr>
      <p:grpSpPr>
        <a:xfrm>
          <a:off x="0" y="0"/>
          <a:ext cx="0" cy="0"/>
          <a:chOff x="0" y="0"/>
          <a:chExt cx="0" cy="0"/>
        </a:xfrm>
      </p:grpSpPr>
      <p:sp>
        <p:nvSpPr>
          <p:cNvPr id="2576" name="Google Shape;2576;p175"/>
          <p:cNvSpPr txBox="1">
            <a:spLocks noGrp="1"/>
          </p:cNvSpPr>
          <p:nvPr>
            <p:ph type="title"/>
          </p:nvPr>
        </p:nvSpPr>
        <p:spPr>
          <a:xfrm>
            <a:off x="93786" y="0"/>
            <a:ext cx="11148646" cy="175260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F3F3F"/>
              </a:buClr>
              <a:buSzPts val="4400"/>
              <a:buFont typeface="Calibri"/>
              <a:buNone/>
            </a:pPr>
            <a:r>
              <a:rPr lang="en-GB" sz="4000" dirty="0">
                <a:solidFill>
                  <a:srgbClr val="3F3F3F"/>
                </a:solidFill>
                <a:latin typeface="Calibri"/>
                <a:ea typeface="Calibri"/>
                <a:cs typeface="Calibri"/>
                <a:sym typeface="Calibri"/>
              </a:rPr>
              <a:t>Preparing for the end of a "Your Choice" intervention.</a:t>
            </a:r>
            <a:endParaRPr sz="4000" dirty="0"/>
          </a:p>
        </p:txBody>
      </p:sp>
      <p:grpSp>
        <p:nvGrpSpPr>
          <p:cNvPr id="2577" name="Google Shape;2577;p175"/>
          <p:cNvGrpSpPr/>
          <p:nvPr/>
        </p:nvGrpSpPr>
        <p:grpSpPr>
          <a:xfrm>
            <a:off x="295154" y="1752601"/>
            <a:ext cx="11240354" cy="4657646"/>
            <a:chOff x="0" y="0"/>
            <a:chExt cx="11240354" cy="4657646"/>
          </a:xfrm>
        </p:grpSpPr>
        <p:cxnSp>
          <p:nvCxnSpPr>
            <p:cNvPr id="2578" name="Google Shape;2578;p175"/>
            <p:cNvCxnSpPr/>
            <p:nvPr/>
          </p:nvCxnSpPr>
          <p:spPr>
            <a:xfrm>
              <a:off x="0" y="2275"/>
              <a:ext cx="11240354"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2579" name="Google Shape;2579;p175"/>
            <p:cNvSpPr/>
            <p:nvPr/>
          </p:nvSpPr>
          <p:spPr>
            <a:xfrm>
              <a:off x="0" y="0"/>
              <a:ext cx="11240354" cy="155179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0" name="Google Shape;2580;p175"/>
            <p:cNvSpPr txBox="1"/>
            <p:nvPr/>
          </p:nvSpPr>
          <p:spPr>
            <a:xfrm>
              <a:off x="0" y="0"/>
              <a:ext cx="11240354" cy="155179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It is hoped that at the end of the programme young people will have developed a deeper understanding of themselves; what’s important to them, how they process things, what they enjoy doing, how to live a meaningful life and strategies for overcoming obstacles. </a:t>
              </a: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2581" name="Google Shape;2581;p175"/>
            <p:cNvCxnSpPr/>
            <p:nvPr/>
          </p:nvCxnSpPr>
          <p:spPr>
            <a:xfrm>
              <a:off x="0" y="1554065"/>
              <a:ext cx="11240354"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2582" name="Google Shape;2582;p175"/>
            <p:cNvSpPr/>
            <p:nvPr/>
          </p:nvSpPr>
          <p:spPr>
            <a:xfrm>
              <a:off x="0" y="1554065"/>
              <a:ext cx="11240354" cy="155179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3" name="Google Shape;2583;p175"/>
            <p:cNvSpPr txBox="1"/>
            <p:nvPr/>
          </p:nvSpPr>
          <p:spPr>
            <a:xfrm>
              <a:off x="0" y="1554065"/>
              <a:ext cx="11240354" cy="155179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Capturing this somewhere, somehow, so that they can refer to it will provide a resource that they can refer to when they have completed the programme. </a:t>
              </a: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2584" name="Google Shape;2584;p175"/>
            <p:cNvCxnSpPr/>
            <p:nvPr/>
          </p:nvCxnSpPr>
          <p:spPr>
            <a:xfrm>
              <a:off x="0" y="3105856"/>
              <a:ext cx="11240354"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2585" name="Google Shape;2585;p175"/>
            <p:cNvSpPr/>
            <p:nvPr/>
          </p:nvSpPr>
          <p:spPr>
            <a:xfrm>
              <a:off x="0" y="3105856"/>
              <a:ext cx="11240354" cy="155179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6" name="Google Shape;2586;p175"/>
            <p:cNvSpPr txBox="1"/>
            <p:nvPr/>
          </p:nvSpPr>
          <p:spPr>
            <a:xfrm>
              <a:off x="0" y="3105856"/>
              <a:ext cx="11240354" cy="155179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Throughout the course of the programme it will be important to be preparing for the longer term, to ensure that there is a plan for young people to continue with their interests and goals in their communities after completion of the programme.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90"/>
        <p:cNvGrpSpPr/>
        <p:nvPr/>
      </p:nvGrpSpPr>
      <p:grpSpPr>
        <a:xfrm>
          <a:off x="0" y="0"/>
          <a:ext cx="0" cy="0"/>
          <a:chOff x="0" y="0"/>
          <a:chExt cx="0" cy="0"/>
        </a:xfrm>
      </p:grpSpPr>
      <p:pic>
        <p:nvPicPr>
          <p:cNvPr id="2591" name="Google Shape;2591;p176"/>
          <p:cNvPicPr preferRelativeResize="0"/>
          <p:nvPr/>
        </p:nvPicPr>
        <p:blipFill rotWithShape="1">
          <a:blip r:embed="rId4">
            <a:alphaModFix/>
          </a:blip>
          <a:srcRect l="1327" r="2991" b="2"/>
          <a:stretch/>
        </p:blipFill>
        <p:spPr>
          <a:xfrm>
            <a:off x="1512452" y="1998131"/>
            <a:ext cx="2720881" cy="3791517"/>
          </a:xfrm>
          <a:prstGeom prst="roundRect">
            <a:avLst>
              <a:gd name="adj" fmla="val 4380"/>
            </a:avLst>
          </a:prstGeom>
          <a:noFill/>
          <a:ln w="38100" cap="flat" cmpd="sng">
            <a:solidFill>
              <a:schemeClr val="lt2"/>
            </a:solidFill>
            <a:prstDash val="solid"/>
            <a:round/>
            <a:headEnd type="none" w="sm" len="sm"/>
            <a:tailEnd type="none" w="sm" len="sm"/>
          </a:ln>
        </p:spPr>
      </p:pic>
      <p:sp>
        <p:nvSpPr>
          <p:cNvPr id="2592" name="Google Shape;2592;p176"/>
          <p:cNvSpPr txBox="1">
            <a:spLocks noGrp="1"/>
          </p:cNvSpPr>
          <p:nvPr>
            <p:ph type="body" idx="1"/>
          </p:nvPr>
        </p:nvSpPr>
        <p:spPr>
          <a:xfrm>
            <a:off x="4516175" y="3065463"/>
            <a:ext cx="6884987" cy="379253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GB" sz="2800">
                <a:solidFill>
                  <a:schemeClr val="dk1"/>
                </a:solidFill>
                <a:latin typeface="Calibri"/>
                <a:ea typeface="Calibri"/>
                <a:cs typeface="Calibri"/>
                <a:sym typeface="Calibri"/>
              </a:rPr>
              <a:t>Remember to complete the Young Person’s Training Plan as you prepare for the end of the programme.</a:t>
            </a:r>
            <a:endParaRPr/>
          </a:p>
        </p:txBody>
      </p:sp>
    </p:spTree>
  </p:cSld>
  <p:clrMapOvr>
    <a:masterClrMapping/>
  </p:clrMapOvr>
</p:sld>
</file>

<file path=ppt/theme/theme1.xml><?xml version="1.0" encoding="utf-8"?>
<a:theme xmlns:a="http://schemas.openxmlformats.org/drawingml/2006/main" name="2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d1dd342-62aa-4dbb-8450-4cbb9fca134e" xsi:nil="true"/>
    <lcf76f155ced4ddcb4097134ff3c332f xmlns="a236dca2-aff4-4671-857e-2c128bcab171">
      <Terms xmlns="http://schemas.microsoft.com/office/infopath/2007/PartnerControls"/>
    </lcf76f155ced4ddcb4097134ff3c332f>
    <Contents xmlns="a236dca2-aff4-4671-857e-2c128bcab171">Whats in the folder</Content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A944770B0EF1488736AA0509374890" ma:contentTypeVersion="14" ma:contentTypeDescription="Create a new document." ma:contentTypeScope="" ma:versionID="5f68d4bde208bcefce86ed1f803beb0d">
  <xsd:schema xmlns:xsd="http://www.w3.org/2001/XMLSchema" xmlns:xs="http://www.w3.org/2001/XMLSchema" xmlns:p="http://schemas.microsoft.com/office/2006/metadata/properties" xmlns:ns2="a236dca2-aff4-4671-857e-2c128bcab171" xmlns:ns3="ed1dd342-62aa-4dbb-8450-4cbb9fca134e" targetNamespace="http://schemas.microsoft.com/office/2006/metadata/properties" ma:root="true" ma:fieldsID="461f245f6aa62f57bfac30dc545c5760" ns2:_="" ns3:_="">
    <xsd:import namespace="a236dca2-aff4-4671-857e-2c128bcab171"/>
    <xsd:import namespace="ed1dd342-62aa-4dbb-8450-4cbb9fca13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Cont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6dca2-aff4-4671-857e-2c128bcab1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bdf54ce-dd5d-4b41-9a76-d653432b0ef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Contents" ma:index="21" nillable="true" ma:displayName="Contents" ma:default="Whats in the folder" ma:description="Describes what is contained within the folder." ma:format="Dropdown" ma:internalName="Content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1dd342-62aa-4dbb-8450-4cbb9fca134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4b19781-8778-4ea8-bef0-f1d5dc21525f}" ma:internalName="TaxCatchAll" ma:showField="CatchAllData" ma:web="ed1dd342-62aa-4dbb-8450-4cbb9fca13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CCC1FC-5D80-465C-8DF3-B1395F4F9B35}">
  <ds:schemaRefs>
    <ds:schemaRef ds:uri="http://www.w3.org/XML/1998/namespace"/>
    <ds:schemaRef ds:uri="http://purl.org/dc/terms/"/>
    <ds:schemaRef ds:uri="http://schemas.microsoft.com/office/2006/metadata/properties"/>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ed1dd342-62aa-4dbb-8450-4cbb9fca134e"/>
    <ds:schemaRef ds:uri="a236dca2-aff4-4671-857e-2c128bcab171"/>
  </ds:schemaRefs>
</ds:datastoreItem>
</file>

<file path=customXml/itemProps2.xml><?xml version="1.0" encoding="utf-8"?>
<ds:datastoreItem xmlns:ds="http://schemas.openxmlformats.org/officeDocument/2006/customXml" ds:itemID="{F2AE7746-4A04-44F0-A35B-E7F4663E4BBF}">
  <ds:schemaRefs>
    <ds:schemaRef ds:uri="http://schemas.microsoft.com/sharepoint/v3/contenttype/forms"/>
  </ds:schemaRefs>
</ds:datastoreItem>
</file>

<file path=customXml/itemProps3.xml><?xml version="1.0" encoding="utf-8"?>
<ds:datastoreItem xmlns:ds="http://schemas.openxmlformats.org/officeDocument/2006/customXml" ds:itemID="{2FCAFD2E-27FF-4299-BD4A-C522FAA97AF3}"/>
</file>

<file path=docProps/app.xml><?xml version="1.0" encoding="utf-8"?>
<Properties xmlns="http://schemas.openxmlformats.org/officeDocument/2006/extended-properties" xmlns:vt="http://schemas.openxmlformats.org/officeDocument/2006/docPropsVTypes">
  <TotalTime>0</TotalTime>
  <Words>1732</Words>
  <Application>Microsoft Office PowerPoint</Application>
  <PresentationFormat>Widescreen</PresentationFormat>
  <Paragraphs>160</Paragraphs>
  <Slides>20</Slides>
  <Notes>20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20</vt:i4>
      </vt:variant>
    </vt:vector>
  </HeadingPairs>
  <TitlesOfParts>
    <vt:vector size="29" baseType="lpstr">
      <vt:lpstr>Aptos</vt:lpstr>
      <vt:lpstr>Aptos Display</vt:lpstr>
      <vt:lpstr>Arial</vt:lpstr>
      <vt:lpstr>Calibri</vt:lpstr>
      <vt:lpstr>Quattrocento Sans</vt:lpstr>
      <vt:lpstr>2_Custom Design</vt:lpstr>
      <vt:lpstr>1_Custom Design</vt:lpstr>
      <vt:lpstr>Powerpoint theme</vt:lpstr>
      <vt:lpstr>Office Theme</vt:lpstr>
      <vt:lpstr>Day 4</vt:lpstr>
      <vt:lpstr>Welcome back</vt:lpstr>
      <vt:lpstr>Learning objectives Day Four</vt:lpstr>
      <vt:lpstr>5 finger breathing technique</vt:lpstr>
      <vt:lpstr>Case presentations</vt:lpstr>
      <vt:lpstr>Case presentations</vt:lpstr>
      <vt:lpstr>Preparing for the ending.  A reminder.</vt:lpstr>
      <vt:lpstr>Preparing for the end of a "Your Choice" intervention.</vt:lpstr>
      <vt:lpstr>PowerPoint Presentation</vt:lpstr>
      <vt:lpstr>Guide to me</vt:lpstr>
      <vt:lpstr>Time to get creative…</vt:lpstr>
      <vt:lpstr>PowerPoint Presentation</vt:lpstr>
      <vt:lpstr>PowerPoint Presentation</vt:lpstr>
      <vt:lpstr>PowerPoint Presentation</vt:lpstr>
      <vt:lpstr>PowerPoint Presentation</vt:lpstr>
      <vt:lpstr>End of Day 4</vt:lpstr>
      <vt:lpstr>PowerPoint Presentation</vt:lpstr>
      <vt:lpstr>References</vt:lpstr>
      <vt:lpstr>Some useful reference links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Karla Goodman</dc:creator>
  <cp:lastModifiedBy>Karla Goodman</cp:lastModifiedBy>
  <cp:revision>7</cp:revision>
  <dcterms:created xsi:type="dcterms:W3CDTF">2025-08-21T13:35:43Z</dcterms:created>
  <dcterms:modified xsi:type="dcterms:W3CDTF">2026-07-29T15:19:25Z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0x010100E6A944770B0EF1488736AA0509374890</vt:lpwstr>
  </property>
</Properties>
</file>